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charts/chart57.xml" ContentType="application/vnd.openxmlformats-officedocument.drawingml.chart+xml"/>
  <Override PartName="/ppt/charts/style33.xml" ContentType="application/vnd.ms-office.chartstyle+xml"/>
  <Override PartName="/ppt/slides/slide36.xml" ContentType="application/vnd.openxmlformats-officedocument.presentationml.slide+xml"/>
  <Override PartName="/ppt/charts/chart46.xml" ContentType="application/vnd.openxmlformats-officedocument.drawingml.chart+xml"/>
  <Override PartName="/ppt/charts/colors6.xml" ContentType="application/vnd.ms-office.chartcolorstyle+xml"/>
  <Override PartName="/ppt/charts/colors56.xml" ContentType="application/vnd.ms-office.chartcolorstyle+xml"/>
  <Override PartName="/ppt/charts/style22.xml" ContentType="application/vnd.ms-office.chartstyl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charts/chart35.xml" ContentType="application/vnd.openxmlformats-officedocument.drawingml.chart+xml"/>
  <Override PartName="/ppt/charts/colors45.xml" ContentType="application/vnd.ms-office.chartcolorstyle+xml"/>
  <Override PartName="/ppt/charts/colors34.xml" ContentType="application/vnd.ms-office.chartcolorstyle+xml"/>
  <Override PartName="/ppt/charts/style11.xml" ContentType="application/vnd.ms-office.chartstyl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charts/chart13.xml" ContentType="application/vnd.openxmlformats-officedocument.drawingml.chart+xml"/>
  <Override PartName="/ppt/charts/chart24.xml" ContentType="application/vnd.openxmlformats-officedocument.drawingml.chart+xml"/>
  <Override PartName="/ppt/charts/colors23.xml" ContentType="application/vnd.ms-office.chartcolorstyle+xml"/>
  <Override PartName="/ppt/tableStyles.xml" ContentType="application/vnd.openxmlformats-officedocument.presentationml.tableStyles+xml"/>
  <Override PartName="/ppt/charts/colors12.xml" ContentType="application/vnd.ms-office.chartcolorstyle+xml"/>
  <Override PartName="/ppt/charts/style49.xml" ContentType="application/vnd.ms-office.chartstyle+xml"/>
  <Override PartName="/ppt/charts/chart3.xml" ContentType="application/vnd.openxmlformats-officedocument.drawingml.chart+xml"/>
  <Default Extension="xlsx" ContentType="application/vnd.openxmlformats-officedocument.spreadsheetml.sheet"/>
  <Override PartName="/ppt/charts/style27.xml" ContentType="application/vnd.ms-office.chartstyle+xml"/>
  <Override PartName="/ppt/charts/style5.xml" ContentType="application/vnd.ms-office.chartstyle+xml"/>
  <Override PartName="/ppt/charts/style38.xml" ContentType="application/vnd.ms-office.chartstyle+xml"/>
  <Override PartName="/ppt/slides/slide77.xml" ContentType="application/vnd.openxmlformats-officedocument.presentationml.slide+xml"/>
  <Override PartName="/ppt/charts/style16.xml" ContentType="application/vnd.ms-office.chart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charts/chart29.xml" ContentType="application/vnd.openxmlformats-officedocument.drawingml.chart+xml"/>
  <Override PartName="/ppt/charts/colors39.xml" ContentType="application/vnd.ms-office.chartcolorstyle+xml"/>
  <Override PartName="/ppt/charts/style52.xml" ContentType="application/vnd.ms-office.chartstyle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charts/chart18.xml" ContentType="application/vnd.openxmlformats-officedocument.drawingml.chart+xml"/>
  <Override PartName="/ppt/charts/colors17.xml" ContentType="application/vnd.ms-office.chartcolorstyle+xml"/>
  <Override PartName="/ppt/charts/style41.xml" ContentType="application/vnd.ms-office.chartstyl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charts/chart54.xml" ContentType="application/vnd.openxmlformats-officedocument.drawingml.chart+xml"/>
  <Override PartName="/ppt/charts/colors53.xml" ContentType="application/vnd.ms-office.chartcolorstyl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charts/chart32.xml" ContentType="application/vnd.openxmlformats-officedocument.drawingml.chart+xml"/>
  <Override PartName="/ppt/charts/chart43.xml" ContentType="application/vnd.openxmlformats-officedocument.drawingml.chart+xml"/>
  <Override PartName="/docProps/app.xml" ContentType="application/vnd.openxmlformats-officedocument.extended-properties+xml"/>
  <Override PartName="/ppt/charts/colors42.xml" ContentType="application/vnd.ms-office.chartcolorstyle+xml"/>
  <Override PartName="/ppt/charts/colors3.xml" ContentType="application/vnd.ms-office.chartcolorstyle+xml"/>
  <Override PartName="/ppt/slides/slide11.xml" ContentType="application/vnd.openxmlformats-officedocument.presentationml.slide+xml"/>
  <Override PartName="/ppt/charts/chart8.xml" ContentType="application/vnd.openxmlformats-officedocument.drawingml.chart+xml"/>
  <Override PartName="/ppt/charts/chart21.xml" ContentType="application/vnd.openxmlformats-officedocument.drawingml.chart+xml"/>
  <Override PartName="/ppt/slideLayouts/slideLayout10.xml" ContentType="application/vnd.openxmlformats-officedocument.presentationml.slideLayout+xml"/>
  <Override PartName="/ppt/charts/chart10.xml" ContentType="application/vnd.openxmlformats-officedocument.drawingml.chart+xml"/>
  <Override PartName="/ppt/charts/colors20.xml" ContentType="application/vnd.ms-office.chartcolorstyle+xml"/>
  <Override PartName="/ppt/charts/chart4.xml" ContentType="application/vnd.openxmlformats-officedocument.drawingml.chart+xml"/>
  <Override PartName="/ppt/charts/style57.xml" ContentType="application/vnd.ms-office.chartstyle+xml"/>
  <Override PartName="/ppt/charts/style46.xml" ContentType="application/vnd.ms-office.chartstyle+xml"/>
  <Override PartName="/ppt/charts/style6.xml" ContentType="application/vnd.ms-office.chartstyle+xml"/>
  <Override PartName="/ppt/slides/slide49.xml" ContentType="application/vnd.openxmlformats-officedocument.presentationml.slide+xml"/>
  <Override PartName="/ppt/charts/chart59.xml" ContentType="application/vnd.openxmlformats-officedocument.drawingml.chart+xml"/>
  <Override PartName="/docProps/core.xml" ContentType="application/vnd.openxmlformats-package.core-properties+xml"/>
  <Override PartName="/ppt/charts/style35.xml" ContentType="application/vnd.ms-office.chartstyle+xml"/>
  <Override PartName="/ppt/charts/style53.xml" ContentType="application/vnd.ms-office.chartstyle+xml"/>
  <Override PartName="/ppt/charts/style17.xml" ContentType="application/vnd.ms-office.chartstyle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charts/chart48.xml" ContentType="application/vnd.openxmlformats-officedocument.drawingml.chart+xml"/>
  <Override PartName="/ppt/charts/style42.xml" ContentType="application/vnd.ms-office.chartstyle+xml"/>
  <Override PartName="/ppt/charts/colors8.xml" ContentType="application/vnd.ms-office.chartcolorstyle+xml"/>
  <Override PartName="/ppt/charts/colors58.xml" ContentType="application/vnd.ms-office.chartcolorstyle+xml"/>
  <Override PartName="/ppt/charts/style24.xml" ContentType="application/vnd.ms-office.chartstyle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charts/chart19.xml" ContentType="application/vnd.openxmlformats-officedocument.drawingml.chart+xml"/>
  <Override PartName="/ppt/charts/chart37.xml" ContentType="application/vnd.openxmlformats-officedocument.drawingml.chart+xml"/>
  <Override PartName="/ppt/charts/chart55.xml" ContentType="application/vnd.openxmlformats-officedocument.drawingml.chart+xml"/>
  <Override PartName="/ppt/charts/colors47.xml" ContentType="application/vnd.ms-office.chartcolorstyle+xml"/>
  <Override PartName="/ppt/charts/colors36.xml" ContentType="application/vnd.ms-office.chartcolorstyle+xml"/>
  <Override PartName="/ppt/charts/style13.xml" ContentType="application/vnd.ms-office.chartstyle+xml"/>
  <Override PartName="/ppt/charts/colors18.xml" ContentType="application/vnd.ms-office.chartcolor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charts/chart26.xml" ContentType="application/vnd.openxmlformats-officedocument.drawingml.chart+xml"/>
  <Override PartName="/ppt/charts/chart44.xml" ContentType="application/vnd.openxmlformats-officedocument.drawingml.chart+xml"/>
  <Override PartName="/ppt/charts/colors4.xml" ContentType="application/vnd.ms-office.chartcolorstyle+xml"/>
  <Override PartName="/ppt/charts/colors54.xml" ContentType="application/vnd.ms-office.chartcolorstyle+xml"/>
  <Override PartName="/ppt/charts/style20.xml" ContentType="application/vnd.ms-office.chartstyle+xml"/>
  <Override PartName="/ppt/charts/colors25.xml" ContentType="application/vnd.ms-office.chartcolorstyl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charts/chart15.xml" ContentType="application/vnd.openxmlformats-officedocument.drawingml.chart+xml"/>
  <Override PartName="/ppt/charts/chart33.xml" ContentType="application/vnd.openxmlformats-officedocument.drawingml.chart+xml"/>
  <Override PartName="/ppt/charts/chart51.xml" ContentType="application/vnd.openxmlformats-officedocument.drawingml.chart+xml"/>
  <Override PartName="/ppt/charts/colors43.xml" ContentType="application/vnd.ms-office.chartcolorstyle+xml"/>
  <Override PartName="/ppt/charts/colors32.xml" ContentType="application/vnd.ms-office.chartcolorstyle+xml"/>
  <Override PartName="/ppt/charts/colors14.xml" ContentType="application/vnd.ms-office.chartcolorstyl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22.xml" ContentType="application/vnd.openxmlformats-officedocument.drawingml.chart+xml"/>
  <Override PartName="/ppt/charts/chart40.xml" ContentType="application/vnd.openxmlformats-officedocument.drawingml.chart+xml"/>
  <Override PartName="/ppt/charts/colors50.xml" ContentType="application/vnd.ms-office.chartcolorstyle+xml"/>
  <Override PartName="/ppt/charts/colors21.xml" ContentType="application/vnd.ms-office.chartcolorstyle+xml"/>
  <Override PartName="/ppt/charts/style7.xml" ContentType="application/vnd.ms-office.chartstyle+xml"/>
  <Override PartName="/ppt/charts/style58.xml" ContentType="application/vnd.ms-office.chartstyle+xml"/>
  <Override PartName="/ppt/charts/colors10.xml" ContentType="application/vnd.ms-office.chartcolorstyle+xml"/>
  <Override PartName="/ppt/charts/chart5.xml" ContentType="application/vnd.openxmlformats-officedocument.drawingml.chart+xml"/>
  <Override PartName="/ppt/charts/style47.xml" ContentType="application/vnd.ms-office.chartstyle+xml"/>
  <Override PartName="/ppt/charts/style18.xml" ContentType="application/vnd.ms-office.chartstyl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style36.xml" ContentType="application/vnd.ms-office.chartstyle+xml"/>
  <Override PartName="/ppt/charts/style54.xml" ContentType="application/vnd.ms-office.chartstyle+xml"/>
  <Override PartName="/ppt/charts/colors59.xml" ContentType="application/vnd.ms-office.chartcolorstyle+xml"/>
  <Override PartName="/ppt/charts/style25.xml" ContentType="application/vnd.ms-office.chartstyle+xml"/>
  <Override PartName="/ppt/charts/style3.xml" ContentType="application/vnd.ms-office.chartstyl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charts/chart49.xml" ContentType="application/vnd.openxmlformats-officedocument.drawingml.chart+xml"/>
  <Override PartName="/ppt/charts/style43.xml" ContentType="application/vnd.ms-office.chartstyle+xml"/>
  <Override PartName="/ppt/charts/style32.xml" ContentType="application/vnd.ms-office.chartstyle+xml"/>
  <Override PartName="/ppt/charts/colors9.xml" ContentType="application/vnd.ms-office.chartcolorstyle+xml"/>
  <Override PartName="/ppt/charts/colors48.xml" ContentType="application/vnd.ms-office.chartcolorstyle+xml"/>
  <Override PartName="/ppt/charts/style14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charts/chart27.xml" ContentType="application/vnd.openxmlformats-officedocument.drawingml.chart+xml"/>
  <Override PartName="/ppt/charts/chart38.xml" ContentType="application/vnd.openxmlformats-officedocument.drawingml.chart+xml"/>
  <Override PartName="/ppt/charts/chart56.xml" ContentType="application/vnd.openxmlformats-officedocument.drawingml.chart+xml"/>
  <Override PartName="/ppt/charts/colors19.xml" ContentType="application/vnd.ms-office.chartcolorstyle+xml"/>
  <Override PartName="/ppt/charts/style50.xml" ContentType="application/vnd.ms-office.chartstyle+xml"/>
  <Override PartName="/ppt/charts/colors37.xml" ContentType="application/vnd.ms-office.chartcolorstyle+xml"/>
  <Override PartName="/ppt/charts/colors55.xml" ContentType="application/vnd.ms-office.chartcolorstyle+xml"/>
  <Override PartName="/ppt/charts/style21.xml" ContentType="application/vnd.ms-office.chartstyl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charts/chart16.xml" ContentType="application/vnd.openxmlformats-officedocument.drawingml.chart+xml"/>
  <Override PartName="/ppt/charts/chart34.xml" ContentType="application/vnd.openxmlformats-officedocument.drawingml.chart+xml"/>
  <Override PartName="/ppt/charts/chart45.xml" ContentType="application/vnd.openxmlformats-officedocument.drawingml.chart+xml"/>
  <Override PartName="/ppt/charts/colors5.xml" ContentType="application/vnd.ms-office.chartcolorstyle+xml"/>
  <Override PartName="/ppt/charts/colors44.xml" ContentType="application/vnd.ms-office.chartcolorstyle+xml"/>
  <Override PartName="/ppt/charts/style10.xml" ContentType="application/vnd.ms-office.chartstyle+xml"/>
  <Override PartName="/ppt/charts/colors15.xml" ContentType="application/vnd.ms-office.chartcolorstyle+xml"/>
  <Override PartName="/ppt/charts/colors26.xml" ContentType="application/vnd.ms-office.chartcolor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charts/chart23.xml" ContentType="application/vnd.openxmlformats-officedocument.drawingml.chart+xml"/>
  <Override PartName="/ppt/charts/chart52.xml" ContentType="application/vnd.openxmlformats-officedocument.drawingml.chart+xml"/>
  <Override PartName="/ppt/charts/colors33.xml" ContentType="application/vnd.ms-office.chartcolorstyle+xml"/>
  <Override PartName="/ppt/charts/colors51.xml" ContentType="application/vnd.ms-office.chartcolorstyl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charts/chart12.xml" ContentType="application/vnd.openxmlformats-officedocument.drawingml.chart+xml"/>
  <Override PartName="/ppt/charts/chart30.xml" ContentType="application/vnd.openxmlformats-officedocument.drawingml.chart+xml"/>
  <Override PartName="/ppt/charts/chart41.xml" ContentType="application/vnd.openxmlformats-officedocument.drawingml.chart+xml"/>
  <Override PartName="/ppt/charts/colors1.xml" ContentType="application/vnd.ms-office.chartcolorstyle+xml"/>
  <Override PartName="/ppt/charts/colors40.xml" ContentType="application/vnd.ms-office.chartcolorstyle+xml"/>
  <Override PartName="/ppt/charts/colors11.xml" ContentType="application/vnd.ms-office.chartcolorstyle+xml"/>
  <Override PartName="/ppt/charts/colors22.xml" ContentType="application/vnd.ms-office.chartcolorstyle+xml"/>
  <Override PartName="/ppt/charts/chart6.xml" ContentType="application/vnd.openxmlformats-officedocument.drawingml.chart+xml"/>
  <Override PartName="/ppt/charts/style8.xml" ContentType="application/vnd.ms-office.chartstyle+xml"/>
  <Override PartName="/ppt/charts/style59.xml" ContentType="application/vnd.ms-office.chartstyle+xml"/>
  <Override PartName="/ppt/charts/style48.xml" ContentType="application/vnd.ms-office.chartstyle+xml"/>
  <Override PartName="/ppt/charts/style19.xml" ContentType="application/vnd.ms-office.chartstyle+xml"/>
  <Override PartName="/ppt/charts/style37.xml" ContentType="application/vnd.ms-office.chartstyle+xml"/>
  <Override PartName="/ppt/charts/style55.xml" ContentType="application/vnd.ms-office.chartstyl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charts/chart2.xml" ContentType="application/vnd.openxmlformats-officedocument.drawingml.chart+xml"/>
  <Override PartName="/ppt/charts/style4.xml" ContentType="application/vnd.ms-office.chartstyle+xml"/>
  <Override PartName="/ppt/charts/style44.xml" ContentType="application/vnd.ms-office.chartstyle+xml"/>
  <Override PartName="/ppt/charts/style26.xml" ContentType="application/vnd.ms-office.chartstyl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charts/chart39.xml" ContentType="application/vnd.openxmlformats-officedocument.drawingml.chart+xml"/>
  <Override PartName="/ppt/charts/style51.xml" ContentType="application/vnd.ms-office.chartstyle+xml"/>
  <Override PartName="/ppt/charts/colors49.xml" ContentType="application/vnd.ms-office.chartcolorstyle+xml"/>
  <Override PartName="/ppt/charts/colors38.xml" ContentType="application/vnd.ms-office.chartcolorstyle+xml"/>
  <Override PartName="/ppt/charts/style15.xml" ContentType="application/vnd.ms-office.chartstyl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charts/chart28.xml" ContentType="application/vnd.openxmlformats-officedocument.drawingml.chart+xml"/>
  <Override PartName="/ppt/charts/colors27.xml" ContentType="application/vnd.ms-office.chartcolorstyle+xml"/>
  <Override PartName="/ppt/charts/style40.xml" ContentType="application/vnd.ms-office.chartstyl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charts/chart17.xml" ContentType="application/vnd.openxmlformats-officedocument.drawingml.chart+xml"/>
  <Override PartName="/ppt/charts/chart53.xml" ContentType="application/vnd.openxmlformats-officedocument.drawingml.chart+xml"/>
  <Override PartName="/ppt/charts/colors16.xml" ContentType="application/vnd.ms-office.chartcolorstyle+xml"/>
  <Override PartName="/ppt/slides/slide32.xml" ContentType="application/vnd.openxmlformats-officedocument.presentationml.slide+xml"/>
  <Override PartName="/ppt/charts/chart42.xml" ContentType="application/vnd.openxmlformats-officedocument.drawingml.chart+xml"/>
  <Override PartName="/ppt/charts/colors2.xml" ContentType="application/vnd.ms-office.chartcolorstyle+xml"/>
  <Override PartName="/ppt/charts/colors52.xml" ContentType="application/vnd.ms-office.chartcolorstyle+xml"/>
  <Override PartName="/ppt/charts/colors41.xml" ContentType="application/vnd.ms-office.chartcolorstyl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charts/chart31.xml" ContentType="application/vnd.openxmlformats-officedocument.drawingml.chart+xml"/>
  <Override PartName="/ppt/charts/chart7.xml" ContentType="application/vnd.openxmlformats-officedocument.drawingml.chart+xml"/>
  <Override PartName="/ppt/charts/chart20.xml" ContentType="application/vnd.openxmlformats-officedocument.drawingml.chart+xml"/>
  <Override PartName="/ppt/charts/style9.xml" ContentType="application/vnd.ms-office.chartstyle+xml"/>
  <Override PartName="/ppt/charts/style56.xml" ContentType="application/vnd.ms-office.chartstyl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charts/style45.xml" ContentType="application/vnd.ms-office.chartstyle+xml"/>
  <Override PartName="/ppt/slides/slide48.xml" ContentType="application/vnd.openxmlformats-officedocument.presentationml.slide+xml"/>
  <Override PartName="/ppt/charts/chart58.xml" ContentType="application/vnd.openxmlformats-officedocument.drawingml.chart+xml"/>
  <Override PartName="/ppt/charts/colors57.xml" ContentType="application/vnd.ms-office.chartcolorstyle+xml"/>
  <Override PartName="/ppt/charts/style23.xml" ContentType="application/vnd.ms-office.chartstyle+xml"/>
  <Override PartName="/ppt/charts/style1.xml" ContentType="application/vnd.ms-office.chartstyle+xml"/>
  <Override PartName="/ppt/charts/style34.xml" ContentType="application/vnd.ms-office.chartstyl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charts/chart36.xml" ContentType="application/vnd.openxmlformats-officedocument.drawingml.chart+xml"/>
  <Override PartName="/ppt/charts/chart47.xml" ContentType="application/vnd.openxmlformats-officedocument.drawingml.chart+xml"/>
  <Override PartName="/ppt/charts/colors7.xml" ContentType="application/vnd.ms-office.chartcolorstyle+xml"/>
  <Override PartName="/ppt/charts/colors46.xml" ContentType="application/vnd.ms-office.chartcolorstyle+xml"/>
  <Override PartName="/ppt/charts/style12.xml" ContentType="application/vnd.ms-office.chart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charts/chart25.xml" ContentType="application/vnd.openxmlformats-officedocument.drawingml.chart+xml"/>
  <Override PartName="/ppt/charts/colors35.xml" ContentType="application/vnd.ms-office.chartcolorstyle+xml"/>
  <Override PartName="/ppt/slides/slide51.xml" ContentType="application/vnd.openxmlformats-officedocument.presentationml.slide+xml"/>
  <Override PartName="/ppt/charts/chart14.xml" ContentType="application/vnd.openxmlformats-officedocument.drawingml.chart+xml"/>
  <Override PartName="/ppt/charts/colors24.xml" ContentType="application/vnd.ms-office.chartcolorstyle+xml"/>
  <Override PartName="/ppt/charts/colors13.xml" ContentType="application/vnd.ms-office.chartcolorstyle+xml"/>
  <Override PartName="/ppt/slides/slide40.xml" ContentType="application/vnd.openxmlformats-officedocument.presentationml.slide+xml"/>
  <Override PartName="/ppt/charts/chart50.xml" ContentType="application/vnd.openxmlformats-officedocument.drawingml.chart+xml"/>
  <Override PartName="/ppt/charts/style39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00" r:id="rId1"/>
  </p:sldMasterIdLst>
  <p:notesMasterIdLst>
    <p:notesMasterId r:id="rId79"/>
  </p:notesMasterIdLst>
  <p:sldIdLst>
    <p:sldId id="340" r:id="rId2"/>
    <p:sldId id="256" r:id="rId3"/>
    <p:sldId id="387" r:id="rId4"/>
    <p:sldId id="450" r:id="rId5"/>
    <p:sldId id="451" r:id="rId6"/>
    <p:sldId id="452" r:id="rId7"/>
    <p:sldId id="341" r:id="rId8"/>
    <p:sldId id="342" r:id="rId9"/>
    <p:sldId id="344" r:id="rId10"/>
    <p:sldId id="453" r:id="rId11"/>
    <p:sldId id="388" r:id="rId12"/>
    <p:sldId id="346" r:id="rId13"/>
    <p:sldId id="389" r:id="rId14"/>
    <p:sldId id="343" r:id="rId15"/>
    <p:sldId id="377" r:id="rId16"/>
    <p:sldId id="455" r:id="rId17"/>
    <p:sldId id="454" r:id="rId18"/>
    <p:sldId id="390" r:id="rId19"/>
    <p:sldId id="456" r:id="rId20"/>
    <p:sldId id="391" r:id="rId21"/>
    <p:sldId id="393" r:id="rId22"/>
    <p:sldId id="260" r:id="rId23"/>
    <p:sldId id="349" r:id="rId24"/>
    <p:sldId id="395" r:id="rId25"/>
    <p:sldId id="409" r:id="rId26"/>
    <p:sldId id="410" r:id="rId27"/>
    <p:sldId id="402" r:id="rId28"/>
    <p:sldId id="444" r:id="rId29"/>
    <p:sldId id="443" r:id="rId30"/>
    <p:sldId id="457" r:id="rId31"/>
    <p:sldId id="458" r:id="rId32"/>
    <p:sldId id="350" r:id="rId33"/>
    <p:sldId id="355" r:id="rId34"/>
    <p:sldId id="459" r:id="rId35"/>
    <p:sldId id="460" r:id="rId36"/>
    <p:sldId id="266" r:id="rId37"/>
    <p:sldId id="274" r:id="rId38"/>
    <p:sldId id="404" r:id="rId39"/>
    <p:sldId id="405" r:id="rId40"/>
    <p:sldId id="445" r:id="rId41"/>
    <p:sldId id="407" r:id="rId42"/>
    <p:sldId id="446" r:id="rId43"/>
    <p:sldId id="421" r:id="rId44"/>
    <p:sldId id="436" r:id="rId45"/>
    <p:sldId id="413" r:id="rId46"/>
    <p:sldId id="416" r:id="rId47"/>
    <p:sldId id="447" r:id="rId48"/>
    <p:sldId id="461" r:id="rId49"/>
    <p:sldId id="462" r:id="rId50"/>
    <p:sldId id="448" r:id="rId51"/>
    <p:sldId id="464" r:id="rId52"/>
    <p:sldId id="449" r:id="rId53"/>
    <p:sldId id="465" r:id="rId54"/>
    <p:sldId id="466" r:id="rId55"/>
    <p:sldId id="418" r:id="rId56"/>
    <p:sldId id="419" r:id="rId57"/>
    <p:sldId id="432" r:id="rId58"/>
    <p:sldId id="422" r:id="rId59"/>
    <p:sldId id="429" r:id="rId60"/>
    <p:sldId id="430" r:id="rId61"/>
    <p:sldId id="431" r:id="rId62"/>
    <p:sldId id="414" r:id="rId63"/>
    <p:sldId id="415" r:id="rId64"/>
    <p:sldId id="420" r:id="rId65"/>
    <p:sldId id="406" r:id="rId66"/>
    <p:sldId id="265" r:id="rId67"/>
    <p:sldId id="314" r:id="rId68"/>
    <p:sldId id="282" r:id="rId69"/>
    <p:sldId id="330" r:id="rId70"/>
    <p:sldId id="331" r:id="rId71"/>
    <p:sldId id="332" r:id="rId72"/>
    <p:sldId id="322" r:id="rId73"/>
    <p:sldId id="323" r:id="rId74"/>
    <p:sldId id="324" r:id="rId75"/>
    <p:sldId id="366" r:id="rId76"/>
    <p:sldId id="367" r:id="rId77"/>
    <p:sldId id="368" r:id="rId7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0A26"/>
    <a:srgbClr val="0066FF"/>
    <a:srgbClr val="2A15AB"/>
    <a:srgbClr val="FF0000"/>
    <a:srgbClr val="99FF66"/>
    <a:srgbClr val="CCCC00"/>
    <a:srgbClr val="DB6217"/>
    <a:srgbClr val="C53B70"/>
    <a:srgbClr val="660033"/>
    <a:srgbClr val="0099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88" autoAdjust="0"/>
    <p:restoredTop sz="94434" autoAdjust="0"/>
  </p:normalViewPr>
  <p:slideViewPr>
    <p:cSldViewPr snapToGrid="0">
      <p:cViewPr>
        <p:scale>
          <a:sx n="60" d="100"/>
          <a:sy n="60" d="100"/>
        </p:scale>
        <p:origin x="-1164" y="-2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E:\LFS\LFS%20Consultative%20Meeting\&#1576;&#1585;&#1585;&#1587;&#1610;%20&#1588;&#1575;&#1582;&#1589;%20&#1607;&#1575;&#1610;%20&#1606;&#1610;&#1585;&#1608;&#1610;%20&#1603;&#1575;&#1585;%20%20%20&#1587;&#1575;&#1586;&#1605;&#1575;&#1606;%20&#1605;&#1583;&#1610;&#1585;&#1610;&#1578;%201384-93\Slides_941124\94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microsoft.com/office/2011/relationships/chartStyle" Target="style9.xml"/><Relationship Id="rId2" Type="http://schemas.microsoft.com/office/2011/relationships/chartColorStyle" Target="colors9.xml"/><Relationship Id="rId1" Type="http://schemas.openxmlformats.org/officeDocument/2006/relationships/package" Target="../embeddings/Microsoft_Office_Excel_Worksheet6.xlsx"/></Relationships>
</file>

<file path=ppt/charts/_rels/chart11.xml.rels><?xml version="1.0" encoding="UTF-8" standalone="yes"?>
<Relationships xmlns="http://schemas.openxmlformats.org/package/2006/relationships"><Relationship Id="rId3" Type="http://schemas.microsoft.com/office/2011/relationships/chartStyle" Target="style10.xml"/><Relationship Id="rId2" Type="http://schemas.microsoft.com/office/2011/relationships/chartColorStyle" Target="colors10.xml"/><Relationship Id="rId1" Type="http://schemas.openxmlformats.org/officeDocument/2006/relationships/oleObject" Target="file:///E:\LFS\LFS%20Consultative%20Meeting\&#1576;&#1585;&#1585;&#1587;&#1610;%20&#1588;&#1575;&#1582;&#1589;%20&#1607;&#1575;&#1610;%20&#1606;&#1610;&#1585;&#1608;&#1610;%20&#1603;&#1575;&#1585;%20%20%20&#1587;&#1575;&#1586;&#1605;&#1575;&#1606;%20&#1605;&#1583;&#1610;&#1585;&#1610;&#1578;%201384-93\&#1575;&#1587;&#1604;&#1575;&#1610;&#1583;\Mostafavi.xlsx" TargetMode="External"/></Relationships>
</file>

<file path=ppt/charts/_rels/chart12.xml.rels><?xml version="1.0" encoding="UTF-8" standalone="yes"?>
<Relationships xmlns="http://schemas.openxmlformats.org/package/2006/relationships"><Relationship Id="rId3" Type="http://schemas.microsoft.com/office/2011/relationships/chartStyle" Target="style11.xml"/><Relationship Id="rId2" Type="http://schemas.microsoft.com/office/2011/relationships/chartColorStyle" Target="colors11.xml"/><Relationship Id="rId1" Type="http://schemas.openxmlformats.org/officeDocument/2006/relationships/package" Target="../embeddings/Microsoft_Office_Excel_Worksheet7.xlsx"/></Relationships>
</file>

<file path=ppt/charts/_rels/chart13.xml.rels><?xml version="1.0" encoding="UTF-8" standalone="yes"?>
<Relationships xmlns="http://schemas.openxmlformats.org/package/2006/relationships"><Relationship Id="rId3" Type="http://schemas.microsoft.com/office/2011/relationships/chartStyle" Target="style12.xml"/><Relationship Id="rId2" Type="http://schemas.microsoft.com/office/2011/relationships/chartColorStyle" Target="colors12.xml"/><Relationship Id="rId1" Type="http://schemas.openxmlformats.org/officeDocument/2006/relationships/package" Target="../embeddings/Microsoft_Office_Excel_Worksheet8.xlsx"/></Relationships>
</file>

<file path=ppt/charts/_rels/chart14.xml.rels><?xml version="1.0" encoding="UTF-8" standalone="yes"?>
<Relationships xmlns="http://schemas.openxmlformats.org/package/2006/relationships"><Relationship Id="rId3" Type="http://schemas.microsoft.com/office/2011/relationships/chartStyle" Target="style13.xml"/><Relationship Id="rId2" Type="http://schemas.microsoft.com/office/2011/relationships/chartColorStyle" Target="colors13.xml"/><Relationship Id="rId1" Type="http://schemas.openxmlformats.org/officeDocument/2006/relationships/oleObject" Target="file:///E:\LFS\LFS%20Consultative%20Meeting\&#1576;&#1585;&#1585;&#1587;&#1610;%20&#1588;&#1575;&#1582;&#1589;%20&#1607;&#1575;&#1610;%20&#1606;&#1610;&#1585;&#1608;&#1610;%20&#1603;&#1575;&#1585;%20%20%20&#1587;&#1575;&#1586;&#1605;&#1575;&#1606;%20&#1605;&#1583;&#1610;&#1585;&#1610;&#1578;%201384-93\&#1575;&#1587;&#1604;&#1575;&#1610;&#1583;\Mostafavi.xlsx" TargetMode="External"/></Relationships>
</file>

<file path=ppt/charts/_rels/chart15.xml.rels><?xml version="1.0" encoding="UTF-8" standalone="yes"?>
<Relationships xmlns="http://schemas.openxmlformats.org/package/2006/relationships"><Relationship Id="rId3" Type="http://schemas.microsoft.com/office/2011/relationships/chartStyle" Target="style14.xml"/><Relationship Id="rId2" Type="http://schemas.microsoft.com/office/2011/relationships/chartColorStyle" Target="colors14.xml"/><Relationship Id="rId1" Type="http://schemas.openxmlformats.org/officeDocument/2006/relationships/package" Target="../embeddings/Microsoft_Office_Excel_Worksheet9.xlsx"/></Relationships>
</file>

<file path=ppt/charts/_rels/chart16.xml.rels><?xml version="1.0" encoding="UTF-8" standalone="yes"?>
<Relationships xmlns="http://schemas.openxmlformats.org/package/2006/relationships"><Relationship Id="rId3" Type="http://schemas.microsoft.com/office/2011/relationships/chartStyle" Target="style15.xml"/><Relationship Id="rId2" Type="http://schemas.microsoft.com/office/2011/relationships/chartColorStyle" Target="colors15.xml"/><Relationship Id="rId1" Type="http://schemas.openxmlformats.org/officeDocument/2006/relationships/package" Target="../embeddings/Microsoft_Office_Excel_Worksheet10.xlsx"/></Relationships>
</file>

<file path=ppt/charts/_rels/chart17.xml.rels><?xml version="1.0" encoding="UTF-8" standalone="yes"?>
<Relationships xmlns="http://schemas.openxmlformats.org/package/2006/relationships"><Relationship Id="rId3" Type="http://schemas.microsoft.com/office/2011/relationships/chartStyle" Target="style16.xml"/><Relationship Id="rId2" Type="http://schemas.microsoft.com/office/2011/relationships/chartColorStyle" Target="colors16.xml"/><Relationship Id="rId1" Type="http://schemas.openxmlformats.org/officeDocument/2006/relationships/oleObject" Target="file:///E:\LFS\LFS%20Consultative%20Meeting\&#1576;&#1585;&#1585;&#1587;&#1610;%20&#1588;&#1575;&#1582;&#1589;%20&#1607;&#1575;&#1610;%20&#1606;&#1610;&#1585;&#1608;&#1610;%20&#1603;&#1575;&#1585;%20%20%20&#1587;&#1575;&#1586;&#1605;&#1575;&#1606;%20&#1605;&#1583;&#1610;&#1585;&#1610;&#1578;%201384-93\Slides_941124\Mostafavi.xlsx" TargetMode="External"/></Relationships>
</file>

<file path=ppt/charts/_rels/chart18.xml.rels><?xml version="1.0" encoding="UTF-8" standalone="yes"?>
<Relationships xmlns="http://schemas.openxmlformats.org/package/2006/relationships"><Relationship Id="rId3" Type="http://schemas.microsoft.com/office/2011/relationships/chartStyle" Target="style17.xml"/><Relationship Id="rId2" Type="http://schemas.microsoft.com/office/2011/relationships/chartColorStyle" Target="colors17.xml"/><Relationship Id="rId1" Type="http://schemas.openxmlformats.org/officeDocument/2006/relationships/oleObject" Target="file:///E:\LFS\LFS%20Consultative%20Meeting\Indices\Slides_941124\Mostafavi.xlsx" TargetMode="External"/></Relationships>
</file>

<file path=ppt/charts/_rels/chart19.xml.rels><?xml version="1.0" encoding="UTF-8" standalone="yes"?>
<Relationships xmlns="http://schemas.openxmlformats.org/package/2006/relationships"><Relationship Id="rId3" Type="http://schemas.microsoft.com/office/2011/relationships/chartStyle" Target="style18.xml"/><Relationship Id="rId2" Type="http://schemas.microsoft.com/office/2011/relationships/chartColorStyle" Target="colors18.xml"/><Relationship Id="rId1" Type="http://schemas.openxmlformats.org/officeDocument/2006/relationships/package" Target="../embeddings/Microsoft_Office_Excel_Worksheet1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file:///E:\LFS\LFS%20Consultative%20Meeting\&#1576;&#1585;&#1585;&#1587;&#1610;%20&#1588;&#1575;&#1582;&#1589;%20&#1607;&#1575;&#1610;%20&#1606;&#1610;&#1585;&#1608;&#1610;%20&#1603;&#1575;&#1585;%20%20%20&#1587;&#1575;&#1586;&#1605;&#1575;&#1606;%20&#1605;&#1583;&#1610;&#1585;&#1610;&#1578;%201384-93\Slides_941124\94.xlsx" TargetMode="External"/></Relationships>
</file>

<file path=ppt/charts/_rels/chart20.xml.rels><?xml version="1.0" encoding="UTF-8" standalone="yes"?>
<Relationships xmlns="http://schemas.openxmlformats.org/package/2006/relationships"><Relationship Id="rId3" Type="http://schemas.microsoft.com/office/2011/relationships/chartStyle" Target="style19.xml"/><Relationship Id="rId2" Type="http://schemas.microsoft.com/office/2011/relationships/chartColorStyle" Target="colors19.xml"/><Relationship Id="rId1" Type="http://schemas.openxmlformats.org/officeDocument/2006/relationships/package" Target="../embeddings/Microsoft_Office_Excel_Worksheet12.xlsx"/></Relationships>
</file>

<file path=ppt/charts/_rels/chart21.xml.rels><?xml version="1.0" encoding="UTF-8" standalone="yes"?>
<Relationships xmlns="http://schemas.openxmlformats.org/package/2006/relationships"><Relationship Id="rId3" Type="http://schemas.microsoft.com/office/2011/relationships/chartStyle" Target="style20.xml"/><Relationship Id="rId2" Type="http://schemas.microsoft.com/office/2011/relationships/chartColorStyle" Target="colors20.xml"/><Relationship Id="rId1" Type="http://schemas.openxmlformats.org/officeDocument/2006/relationships/package" Target="../embeddings/Microsoft_Office_Excel_Worksheet13.xlsx"/></Relationships>
</file>

<file path=ppt/charts/_rels/chart22.xml.rels><?xml version="1.0" encoding="UTF-8" standalone="yes"?>
<Relationships xmlns="http://schemas.openxmlformats.org/package/2006/relationships"><Relationship Id="rId3" Type="http://schemas.microsoft.com/office/2011/relationships/chartStyle" Target="style21.xml"/><Relationship Id="rId2" Type="http://schemas.microsoft.com/office/2011/relationships/chartColorStyle" Target="colors21.xml"/><Relationship Id="rId1" Type="http://schemas.openxmlformats.org/officeDocument/2006/relationships/oleObject" Target="file:///E:\LFS\&#1576;&#1585;&#1585;&#1587;&#1610;%20&#1588;&#1575;&#1582;&#1589;%20&#1607;&#1575;&#1610;%20&#1606;&#1610;&#1585;&#1608;&#1610;%20&#1603;&#1575;&#1585;%20%20%20&#1587;&#1575;&#1586;&#1605;&#1575;&#1606;%20&#1605;&#1583;&#1610;&#1585;&#1610;&#1578;%201384-93\&#1575;&#1587;&#1604;&#1575;&#1610;&#1583;\Mostafavi.xlsx" TargetMode="External"/></Relationships>
</file>

<file path=ppt/charts/_rels/chart23.xml.rels><?xml version="1.0" encoding="UTF-8" standalone="yes"?>
<Relationships xmlns="http://schemas.openxmlformats.org/package/2006/relationships"><Relationship Id="rId3" Type="http://schemas.microsoft.com/office/2011/relationships/chartStyle" Target="style22.xml"/><Relationship Id="rId2" Type="http://schemas.microsoft.com/office/2011/relationships/chartColorStyle" Target="colors22.xml"/><Relationship Id="rId1" Type="http://schemas.openxmlformats.org/officeDocument/2006/relationships/package" Target="../embeddings/Microsoft_Office_Excel_Worksheet14.xlsx"/></Relationships>
</file>

<file path=ppt/charts/_rels/chart24.xml.rels><?xml version="1.0" encoding="UTF-8" standalone="yes"?>
<Relationships xmlns="http://schemas.openxmlformats.org/package/2006/relationships"><Relationship Id="rId3" Type="http://schemas.microsoft.com/office/2011/relationships/chartStyle" Target="style23.xml"/><Relationship Id="rId2" Type="http://schemas.microsoft.com/office/2011/relationships/chartColorStyle" Target="colors23.xml"/><Relationship Id="rId1" Type="http://schemas.openxmlformats.org/officeDocument/2006/relationships/package" Target="../embeddings/Microsoft_Office_Excel_Worksheet15.xlsx"/></Relationships>
</file>

<file path=ppt/charts/_rels/chart25.xml.rels><?xml version="1.0" encoding="UTF-8" standalone="yes"?>
<Relationships xmlns="http://schemas.openxmlformats.org/package/2006/relationships"><Relationship Id="rId3" Type="http://schemas.microsoft.com/office/2011/relationships/chartStyle" Target="style24.xml"/><Relationship Id="rId2" Type="http://schemas.microsoft.com/office/2011/relationships/chartColorStyle" Target="colors24.xml"/><Relationship Id="rId1" Type="http://schemas.openxmlformats.org/officeDocument/2006/relationships/package" Target="../embeddings/Microsoft_Office_Excel_Worksheet16.xlsx"/></Relationships>
</file>

<file path=ppt/charts/_rels/chart26.xml.rels><?xml version="1.0" encoding="UTF-8" standalone="yes"?>
<Relationships xmlns="http://schemas.openxmlformats.org/package/2006/relationships"><Relationship Id="rId3" Type="http://schemas.microsoft.com/office/2011/relationships/chartStyle" Target="style25.xml"/><Relationship Id="rId2" Type="http://schemas.microsoft.com/office/2011/relationships/chartColorStyle" Target="colors25.xml"/><Relationship Id="rId1" Type="http://schemas.openxmlformats.org/officeDocument/2006/relationships/package" Target="../embeddings/Microsoft_Office_Excel_Worksheet17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oleObject" Target="file:///E:\LFS\LFS%20Consultative%20Meeting\&#1576;&#1585;&#1585;&#1587;&#1610;%20&#1588;&#1575;&#1582;&#1589;%20&#1607;&#1575;&#1610;%20&#1606;&#1610;&#1585;&#1608;&#1610;%20&#1603;&#1575;&#1585;%20%20%20&#1587;&#1575;&#1586;&#1605;&#1575;&#1606;%20&#1605;&#1583;&#1610;&#1585;&#1610;&#1578;%201384-93\Slides\Mostafavi.xlsx" TargetMode="External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oleObject" Target="file:///D:\Related%20to%20my%20work\LFS\&#225;&#172;&#172;&#189;n%20&#188;&#402;&#170;&#161;%208&#402;n%20dn&#172;fn%20F&#402;&#172;%20%20%20&#189;&#402;&#172;O&#402;d%20O&#186;n&#172;n&#243;%201384-93\Slides\Mostafavi.xlsx" TargetMode="External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oleObject" Target="file:///E:\LFS\LFS%20Consultative%20Meeting\&#1576;&#1585;&#1585;&#1587;&#1610;%20&#1588;&#1575;&#1582;&#1589;%20&#1607;&#1575;&#1610;%20&#1606;&#1610;&#1585;&#1608;&#1610;%20&#1603;&#1575;&#1585;%20%20%20&#1587;&#1575;&#1586;&#1605;&#1575;&#1606;%20&#1605;&#1583;&#1610;&#1585;&#1610;&#1578;%201384-93\Slides\Mostafavi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Office_Excel_Worksheet1.xlsx"/></Relationships>
</file>

<file path=ppt/charts/_rels/chart30.xml.rels><?xml version="1.0" encoding="UTF-8" standalone="yes"?>
<Relationships xmlns="http://schemas.openxmlformats.org/package/2006/relationships"><Relationship Id="rId3" Type="http://schemas.microsoft.com/office/2011/relationships/chartStyle" Target="style26.xml"/><Relationship Id="rId2" Type="http://schemas.microsoft.com/office/2011/relationships/chartColorStyle" Target="colors26.xml"/><Relationship Id="rId1" Type="http://schemas.openxmlformats.org/officeDocument/2006/relationships/package" Target="../embeddings/Microsoft_Office_Excel_Worksheet18.xlsx"/></Relationships>
</file>

<file path=ppt/charts/_rels/chart31.xml.rels><?xml version="1.0" encoding="UTF-8" standalone="yes"?>
<Relationships xmlns="http://schemas.openxmlformats.org/package/2006/relationships"><Relationship Id="rId3" Type="http://schemas.microsoft.com/office/2011/relationships/chartStyle" Target="style27.xml"/><Relationship Id="rId2" Type="http://schemas.microsoft.com/office/2011/relationships/chartColorStyle" Target="colors27.xml"/><Relationship Id="rId1" Type="http://schemas.openxmlformats.org/officeDocument/2006/relationships/package" Target="../embeddings/Microsoft_Office_Excel_Worksheet19.xlsx"/></Relationships>
</file>

<file path=ppt/charts/_rels/chart32.xml.rels><?xml version="1.0" encoding="UTF-8" standalone="yes"?>
<Relationships xmlns="http://schemas.openxmlformats.org/package/2006/relationships"><Relationship Id="rId3" Type="http://schemas.microsoft.com/office/2011/relationships/chartStyle" Target="style32.xml"/><Relationship Id="rId2" Type="http://schemas.microsoft.com/office/2011/relationships/chartColorStyle" Target="colors32.xml"/><Relationship Id="rId1" Type="http://schemas.openxmlformats.org/officeDocument/2006/relationships/package" Target="../embeddings/Microsoft_Office_Excel_Worksheet20.xlsx"/></Relationships>
</file>

<file path=ppt/charts/_rels/chart33.xml.rels><?xml version="1.0" encoding="UTF-8" standalone="yes"?>
<Relationships xmlns="http://schemas.openxmlformats.org/package/2006/relationships"><Relationship Id="rId3" Type="http://schemas.microsoft.com/office/2011/relationships/chartStyle" Target="style33.xml"/><Relationship Id="rId2" Type="http://schemas.microsoft.com/office/2011/relationships/chartColorStyle" Target="colors33.xml"/><Relationship Id="rId1" Type="http://schemas.openxmlformats.org/officeDocument/2006/relationships/package" Target="../embeddings/Microsoft_Office_Excel_Worksheet21.xlsx"/></Relationships>
</file>

<file path=ppt/charts/_rels/chart34.xml.rels><?xml version="1.0" encoding="UTF-8" standalone="yes"?>
<Relationships xmlns="http://schemas.openxmlformats.org/package/2006/relationships"><Relationship Id="rId3" Type="http://schemas.microsoft.com/office/2011/relationships/chartStyle" Target="style34.xml"/><Relationship Id="rId2" Type="http://schemas.microsoft.com/office/2011/relationships/chartColorStyle" Target="colors34.xml"/><Relationship Id="rId1" Type="http://schemas.openxmlformats.org/officeDocument/2006/relationships/package" Target="../embeddings/Microsoft_Office_Excel_Worksheet22.xlsx"/></Relationships>
</file>

<file path=ppt/charts/_rels/chart35.xml.rels><?xml version="1.0" encoding="UTF-8" standalone="yes"?>
<Relationships xmlns="http://schemas.openxmlformats.org/package/2006/relationships"><Relationship Id="rId3" Type="http://schemas.microsoft.com/office/2011/relationships/chartStyle" Target="style35.xml"/><Relationship Id="rId2" Type="http://schemas.microsoft.com/office/2011/relationships/chartColorStyle" Target="colors35.xml"/><Relationship Id="rId1" Type="http://schemas.openxmlformats.org/officeDocument/2006/relationships/package" Target="../embeddings/Microsoft_Office_Excel_Worksheet23.xlsx"/></Relationships>
</file>

<file path=ppt/charts/_rels/chart36.xml.rels><?xml version="1.0" encoding="UTF-8" standalone="yes"?>
<Relationships xmlns="http://schemas.openxmlformats.org/package/2006/relationships"><Relationship Id="rId3" Type="http://schemas.microsoft.com/office/2011/relationships/chartStyle" Target="style36.xml"/><Relationship Id="rId2" Type="http://schemas.microsoft.com/office/2011/relationships/chartColorStyle" Target="colors36.xml"/><Relationship Id="rId1" Type="http://schemas.openxmlformats.org/officeDocument/2006/relationships/package" Target="../embeddings/Microsoft_Office_Excel_Worksheet24.xlsx"/></Relationships>
</file>

<file path=ppt/charts/_rels/chart37.xml.rels><?xml version="1.0" encoding="UTF-8" standalone="yes"?>
<Relationships xmlns="http://schemas.openxmlformats.org/package/2006/relationships"><Relationship Id="rId3" Type="http://schemas.microsoft.com/office/2011/relationships/chartStyle" Target="style37.xml"/><Relationship Id="rId2" Type="http://schemas.microsoft.com/office/2011/relationships/chartColorStyle" Target="colors37.xml"/><Relationship Id="rId1" Type="http://schemas.openxmlformats.org/officeDocument/2006/relationships/package" Target="../embeddings/Microsoft_Office_Excel_Worksheet25.xlsx"/></Relationships>
</file>

<file path=ppt/charts/_rels/chart38.xml.rels><?xml version="1.0" encoding="UTF-8" standalone="yes"?>
<Relationships xmlns="http://schemas.openxmlformats.org/package/2006/relationships"><Relationship Id="rId3" Type="http://schemas.microsoft.com/office/2011/relationships/chartStyle" Target="style38.xml"/><Relationship Id="rId2" Type="http://schemas.microsoft.com/office/2011/relationships/chartColorStyle" Target="colors38.xml"/><Relationship Id="rId1" Type="http://schemas.openxmlformats.org/officeDocument/2006/relationships/package" Target="../embeddings/Microsoft_Office_Excel_Worksheet26.xlsx"/></Relationships>
</file>

<file path=ppt/charts/_rels/chart39.xml.rels><?xml version="1.0" encoding="UTF-8" standalone="yes"?>
<Relationships xmlns="http://schemas.openxmlformats.org/package/2006/relationships"><Relationship Id="rId3" Type="http://schemas.microsoft.com/office/2011/relationships/chartStyle" Target="style39.xml"/><Relationship Id="rId2" Type="http://schemas.microsoft.com/office/2011/relationships/chartColorStyle" Target="colors39.xml"/><Relationship Id="rId1" Type="http://schemas.openxmlformats.org/officeDocument/2006/relationships/package" Target="../embeddings/Microsoft_Office_Excel_Worksheet27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Microsoft_Office_Excel_Worksheet2.xlsx"/></Relationships>
</file>

<file path=ppt/charts/_rels/chart40.xml.rels><?xml version="1.0" encoding="UTF-8" standalone="yes"?>
<Relationships xmlns="http://schemas.openxmlformats.org/package/2006/relationships"><Relationship Id="rId3" Type="http://schemas.microsoft.com/office/2011/relationships/chartStyle" Target="style40.xml"/><Relationship Id="rId2" Type="http://schemas.microsoft.com/office/2011/relationships/chartColorStyle" Target="colors40.xml"/><Relationship Id="rId1" Type="http://schemas.openxmlformats.org/officeDocument/2006/relationships/package" Target="../embeddings/Microsoft_Office_Excel_Worksheet28.xlsx"/></Relationships>
</file>

<file path=ppt/charts/_rels/chart41.xml.rels><?xml version="1.0" encoding="UTF-8" standalone="yes"?>
<Relationships xmlns="http://schemas.openxmlformats.org/package/2006/relationships"><Relationship Id="rId3" Type="http://schemas.microsoft.com/office/2011/relationships/chartStyle" Target="style41.xml"/><Relationship Id="rId2" Type="http://schemas.microsoft.com/office/2011/relationships/chartColorStyle" Target="colors41.xml"/><Relationship Id="rId1" Type="http://schemas.openxmlformats.org/officeDocument/2006/relationships/package" Target="../embeddings/Microsoft_Office_Excel_Worksheet29.xlsx"/></Relationships>
</file>

<file path=ppt/charts/_rels/chart42.xml.rels><?xml version="1.0" encoding="UTF-8" standalone="yes"?>
<Relationships xmlns="http://schemas.openxmlformats.org/package/2006/relationships"><Relationship Id="rId3" Type="http://schemas.microsoft.com/office/2011/relationships/chartStyle" Target="style42.xml"/><Relationship Id="rId2" Type="http://schemas.microsoft.com/office/2011/relationships/chartColorStyle" Target="colors42.xml"/><Relationship Id="rId1" Type="http://schemas.openxmlformats.org/officeDocument/2006/relationships/package" Target="../embeddings/Microsoft_Office_Excel_Worksheet30.xlsx"/></Relationships>
</file>

<file path=ppt/charts/_rels/chart43.xml.rels><?xml version="1.0" encoding="UTF-8" standalone="yes"?>
<Relationships xmlns="http://schemas.openxmlformats.org/package/2006/relationships"><Relationship Id="rId3" Type="http://schemas.microsoft.com/office/2011/relationships/chartStyle" Target="style43.xml"/><Relationship Id="rId2" Type="http://schemas.microsoft.com/office/2011/relationships/chartColorStyle" Target="colors43.xml"/><Relationship Id="rId1" Type="http://schemas.openxmlformats.org/officeDocument/2006/relationships/package" Target="../embeddings/Microsoft_Office_Excel_Worksheet31.xlsx"/></Relationships>
</file>

<file path=ppt/charts/_rels/chart44.xml.rels><?xml version="1.0" encoding="UTF-8" standalone="yes"?>
<Relationships xmlns="http://schemas.openxmlformats.org/package/2006/relationships"><Relationship Id="rId3" Type="http://schemas.microsoft.com/office/2011/relationships/chartStyle" Target="style44.xml"/><Relationship Id="rId2" Type="http://schemas.microsoft.com/office/2011/relationships/chartColorStyle" Target="colors44.xml"/><Relationship Id="rId1" Type="http://schemas.openxmlformats.org/officeDocument/2006/relationships/package" Target="../embeddings/Microsoft_Office_Excel_Worksheet32.xlsx"/></Relationships>
</file>

<file path=ppt/charts/_rels/chart45.xml.rels><?xml version="1.0" encoding="UTF-8" standalone="yes"?>
<Relationships xmlns="http://schemas.openxmlformats.org/package/2006/relationships"><Relationship Id="rId3" Type="http://schemas.microsoft.com/office/2011/relationships/chartStyle" Target="style45.xml"/><Relationship Id="rId2" Type="http://schemas.microsoft.com/office/2011/relationships/chartColorStyle" Target="colors45.xml"/><Relationship Id="rId1" Type="http://schemas.openxmlformats.org/officeDocument/2006/relationships/package" Target="../embeddings/Microsoft_Office_Excel_Worksheet33.xlsx"/></Relationships>
</file>

<file path=ppt/charts/_rels/chart46.xml.rels><?xml version="1.0" encoding="UTF-8" standalone="yes"?>
<Relationships xmlns="http://schemas.openxmlformats.org/package/2006/relationships"><Relationship Id="rId3" Type="http://schemas.microsoft.com/office/2011/relationships/chartStyle" Target="style46.xml"/><Relationship Id="rId2" Type="http://schemas.microsoft.com/office/2011/relationships/chartColorStyle" Target="colors46.xml"/><Relationship Id="rId1" Type="http://schemas.openxmlformats.org/officeDocument/2006/relationships/oleObject" Target="file:///E:\LFS\&#1576;&#1585;&#1585;&#1587;&#1610;%20&#1588;&#1575;&#1582;&#1589;%20&#1607;&#1575;&#1610;%20&#1606;&#1610;&#1585;&#1608;&#1610;%20&#1603;&#1575;&#1585;%20%20%20&#1587;&#1575;&#1586;&#1605;&#1575;&#1606;%20&#1605;&#1583;&#1610;&#1585;&#1610;&#1578;%201384-93\&#1575;&#1587;&#1604;&#1575;&#1610;&#1583;\Mostafavi.xlsx" TargetMode="External"/></Relationships>
</file>

<file path=ppt/charts/_rels/chart47.xml.rels><?xml version="1.0" encoding="UTF-8" standalone="yes"?>
<Relationships xmlns="http://schemas.openxmlformats.org/package/2006/relationships"><Relationship Id="rId3" Type="http://schemas.microsoft.com/office/2011/relationships/chartStyle" Target="style47.xml"/><Relationship Id="rId2" Type="http://schemas.microsoft.com/office/2011/relationships/chartColorStyle" Target="colors47.xml"/><Relationship Id="rId1" Type="http://schemas.openxmlformats.org/officeDocument/2006/relationships/oleObject" Target="file:///E:\LFS\&#1576;&#1585;&#1585;&#1587;&#1610;%20&#1588;&#1575;&#1582;&#1589;%20&#1607;&#1575;&#1610;%20&#1606;&#1610;&#1585;&#1608;&#1610;%20&#1603;&#1575;&#1585;%20%20%20&#1587;&#1575;&#1586;&#1605;&#1575;&#1606;%20&#1605;&#1583;&#1610;&#1585;&#1610;&#1578;%201384-93\&#1575;&#1587;&#1604;&#1575;&#1610;&#1583;\Mostafavi.xlsx" TargetMode="External"/></Relationships>
</file>

<file path=ppt/charts/_rels/chart48.xml.rels><?xml version="1.0" encoding="UTF-8" standalone="yes"?>
<Relationships xmlns="http://schemas.openxmlformats.org/package/2006/relationships"><Relationship Id="rId3" Type="http://schemas.microsoft.com/office/2011/relationships/chartStyle" Target="style48.xml"/><Relationship Id="rId2" Type="http://schemas.microsoft.com/office/2011/relationships/chartColorStyle" Target="colors48.xml"/><Relationship Id="rId1" Type="http://schemas.openxmlformats.org/officeDocument/2006/relationships/package" Target="../embeddings/Microsoft_Office_Excel_Worksheet34.xlsx"/></Relationships>
</file>

<file path=ppt/charts/_rels/chart49.xml.rels><?xml version="1.0" encoding="UTF-8" standalone="yes"?>
<Relationships xmlns="http://schemas.openxmlformats.org/package/2006/relationships"><Relationship Id="rId3" Type="http://schemas.microsoft.com/office/2011/relationships/chartStyle" Target="style49.xml"/><Relationship Id="rId2" Type="http://schemas.microsoft.com/office/2011/relationships/chartColorStyle" Target="colors49.xml"/><Relationship Id="rId1" Type="http://schemas.openxmlformats.org/officeDocument/2006/relationships/oleObject" Target="file:///C:\Users\N_Yousefi\Desktop\&#1585;&#1610;&#1575;&#1587;&#1578;%20&#1580;&#1605;&#1607;&#1608;&#1585;&#1610;\&#1576;&#1585;&#1585;&#1587;&#1610;%20&#1607;&#1575;\&#1576;&#1607;%20&#1578;&#1575;&#1585;&#1610;&#1582;%2014%20&#1605;&#1585;&#1583;&#1575;&#1583;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oleObject" Target="file:///E:\LFS\LFS%20Consultative%20Meeting\&#1576;&#1585;&#1585;&#1587;&#1610;%20&#1588;&#1575;&#1582;&#1589;%20&#1607;&#1575;&#1610;%20&#1606;&#1610;&#1585;&#1608;&#1610;%20&#1603;&#1575;&#1585;%20%20%20&#1587;&#1575;&#1586;&#1605;&#1575;&#1606;%20&#1605;&#1583;&#1610;&#1585;&#1610;&#1578;%201384-93\&#1575;&#1587;&#1604;&#1575;&#1610;&#1583;\Mostafavi.xlsx" TargetMode="External"/></Relationships>
</file>

<file path=ppt/charts/_rels/chart50.xml.rels><?xml version="1.0" encoding="UTF-8" standalone="yes"?>
<Relationships xmlns="http://schemas.openxmlformats.org/package/2006/relationships"><Relationship Id="rId3" Type="http://schemas.microsoft.com/office/2011/relationships/chartStyle" Target="style50.xml"/><Relationship Id="rId2" Type="http://schemas.microsoft.com/office/2011/relationships/chartColorStyle" Target="colors50.xml"/><Relationship Id="rId1" Type="http://schemas.openxmlformats.org/officeDocument/2006/relationships/package" Target="../embeddings/Microsoft_Office_Excel_Worksheet35.xlsx"/></Relationships>
</file>

<file path=ppt/charts/_rels/chart51.xml.rels><?xml version="1.0" encoding="UTF-8" standalone="yes"?>
<Relationships xmlns="http://schemas.openxmlformats.org/package/2006/relationships"><Relationship Id="rId3" Type="http://schemas.microsoft.com/office/2011/relationships/chartStyle" Target="style51.xml"/><Relationship Id="rId2" Type="http://schemas.microsoft.com/office/2011/relationships/chartColorStyle" Target="colors51.xml"/><Relationship Id="rId1" Type="http://schemas.openxmlformats.org/officeDocument/2006/relationships/package" Target="../embeddings/Microsoft_Office_Excel_Worksheet36.xlsx"/></Relationships>
</file>

<file path=ppt/charts/_rels/chart52.xml.rels><?xml version="1.0" encoding="UTF-8" standalone="yes"?>
<Relationships xmlns="http://schemas.openxmlformats.org/package/2006/relationships"><Relationship Id="rId3" Type="http://schemas.microsoft.com/office/2011/relationships/chartStyle" Target="style52.xml"/><Relationship Id="rId2" Type="http://schemas.microsoft.com/office/2011/relationships/chartColorStyle" Target="colors52.xml"/><Relationship Id="rId1" Type="http://schemas.openxmlformats.org/officeDocument/2006/relationships/package" Target="../embeddings/Microsoft_Office_Excel_Worksheet37.xlsx"/></Relationships>
</file>

<file path=ppt/charts/_rels/chart53.xml.rels><?xml version="1.0" encoding="UTF-8" standalone="yes"?>
<Relationships xmlns="http://schemas.openxmlformats.org/package/2006/relationships"><Relationship Id="rId3" Type="http://schemas.microsoft.com/office/2011/relationships/chartStyle" Target="style53.xml"/><Relationship Id="rId2" Type="http://schemas.microsoft.com/office/2011/relationships/chartColorStyle" Target="colors53.xml"/><Relationship Id="rId1" Type="http://schemas.openxmlformats.org/officeDocument/2006/relationships/package" Target="../embeddings/Microsoft_Office_Excel_Worksheet38.xlsx"/></Relationships>
</file>

<file path=ppt/charts/_rels/chart54.xml.rels><?xml version="1.0" encoding="UTF-8" standalone="yes"?>
<Relationships xmlns="http://schemas.openxmlformats.org/package/2006/relationships"><Relationship Id="rId3" Type="http://schemas.microsoft.com/office/2011/relationships/chartStyle" Target="style54.xml"/><Relationship Id="rId2" Type="http://schemas.microsoft.com/office/2011/relationships/chartColorStyle" Target="colors54.xml"/><Relationship Id="rId1" Type="http://schemas.openxmlformats.org/officeDocument/2006/relationships/package" Target="../embeddings/Microsoft_Office_Excel_Worksheet39.xlsx"/></Relationships>
</file>

<file path=ppt/charts/_rels/chart55.xml.rels><?xml version="1.0" encoding="UTF-8" standalone="yes"?>
<Relationships xmlns="http://schemas.openxmlformats.org/package/2006/relationships"><Relationship Id="rId3" Type="http://schemas.microsoft.com/office/2011/relationships/chartStyle" Target="style55.xml"/><Relationship Id="rId2" Type="http://schemas.microsoft.com/office/2011/relationships/chartColorStyle" Target="colors55.xml"/><Relationship Id="rId1" Type="http://schemas.openxmlformats.org/officeDocument/2006/relationships/package" Target="../embeddings/Microsoft_Office_Excel_Worksheet40.xlsx"/></Relationships>
</file>

<file path=ppt/charts/_rels/chart56.xml.rels><?xml version="1.0" encoding="UTF-8" standalone="yes"?>
<Relationships xmlns="http://schemas.openxmlformats.org/package/2006/relationships"><Relationship Id="rId3" Type="http://schemas.microsoft.com/office/2011/relationships/chartStyle" Target="style56.xml"/><Relationship Id="rId2" Type="http://schemas.microsoft.com/office/2011/relationships/chartColorStyle" Target="colors56.xml"/><Relationship Id="rId1" Type="http://schemas.openxmlformats.org/officeDocument/2006/relationships/package" Target="../embeddings/Microsoft_Office_Excel_Worksheet41.xlsx"/></Relationships>
</file>

<file path=ppt/charts/_rels/chart57.xml.rels><?xml version="1.0" encoding="UTF-8" standalone="yes"?>
<Relationships xmlns="http://schemas.openxmlformats.org/package/2006/relationships"><Relationship Id="rId3" Type="http://schemas.microsoft.com/office/2011/relationships/chartStyle" Target="style57.xml"/><Relationship Id="rId2" Type="http://schemas.microsoft.com/office/2011/relationships/chartColorStyle" Target="colors57.xml"/><Relationship Id="rId1" Type="http://schemas.openxmlformats.org/officeDocument/2006/relationships/package" Target="../embeddings/Microsoft_Office_Excel_Worksheet42.xlsx"/></Relationships>
</file>

<file path=ppt/charts/_rels/chart58.xml.rels><?xml version="1.0" encoding="UTF-8" standalone="yes"?>
<Relationships xmlns="http://schemas.openxmlformats.org/package/2006/relationships"><Relationship Id="rId3" Type="http://schemas.microsoft.com/office/2011/relationships/chartStyle" Target="style58.xml"/><Relationship Id="rId2" Type="http://schemas.microsoft.com/office/2011/relationships/chartColorStyle" Target="colors58.xml"/><Relationship Id="rId1" Type="http://schemas.openxmlformats.org/officeDocument/2006/relationships/package" Target="../embeddings/Microsoft_Office_Excel_Worksheet43.xlsx"/></Relationships>
</file>

<file path=ppt/charts/_rels/chart59.xml.rels><?xml version="1.0" encoding="UTF-8" standalone="yes"?>
<Relationships xmlns="http://schemas.openxmlformats.org/package/2006/relationships"><Relationship Id="rId3" Type="http://schemas.microsoft.com/office/2011/relationships/chartStyle" Target="style59.xml"/><Relationship Id="rId2" Type="http://schemas.microsoft.com/office/2011/relationships/chartColorStyle" Target="colors59.xml"/><Relationship Id="rId1" Type="http://schemas.openxmlformats.org/officeDocument/2006/relationships/package" Target="../embeddings/Microsoft_Office_Excel_Worksheet4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3.xlsx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package" Target="../embeddings/Microsoft_Office_Excel_Worksheet4.xlsx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2" Type="http://schemas.microsoft.com/office/2011/relationships/chartColorStyle" Target="colors7.xml"/><Relationship Id="rId1" Type="http://schemas.openxmlformats.org/officeDocument/2006/relationships/oleObject" Target="file:///E:\LFS\&#1576;&#1585;&#1585;&#1587;&#1610;%20&#1588;&#1575;&#1582;&#1589;%20&#1607;&#1575;&#1610;%20&#1606;&#1610;&#1585;&#1608;&#1610;%20&#1603;&#1575;&#1585;%20%20%20&#1587;&#1575;&#1586;&#1605;&#1575;&#1606;%20&#1605;&#1583;&#1610;&#1585;&#1610;&#1578;%201384-93\Mostafavi.xlsx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microsoft.com/office/2011/relationships/chartStyle" Target="style8.xml"/><Relationship Id="rId2" Type="http://schemas.microsoft.com/office/2011/relationships/chartColorStyle" Target="colors8.xml"/><Relationship Id="rId1" Type="http://schemas.openxmlformats.org/officeDocument/2006/relationships/package" Target="../embeddings/Microsoft_Office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rgbClr val="990033"/>
                </a:solidFill>
                <a:latin typeface="+mn-lt"/>
                <a:ea typeface="+mn-ea"/>
                <a:cs typeface="B Mitra" panose="00000400000000000000" pitchFamily="2" charset="-78"/>
              </a:defRPr>
            </a:pPr>
            <a:r>
              <a:rPr lang="fa-IR" sz="2000" b="1">
                <a:solidFill>
                  <a:srgbClr val="990033"/>
                </a:solidFill>
                <a:cs typeface="B Mitra" panose="00000400000000000000" pitchFamily="2" charset="-78"/>
              </a:rPr>
              <a:t>زن</a:t>
            </a:r>
            <a:endParaRPr lang="en-US" sz="2000" b="1">
              <a:solidFill>
                <a:srgbClr val="990033"/>
              </a:solidFill>
              <a:cs typeface="B Mitra" panose="00000400000000000000" pitchFamily="2" charset="-78"/>
            </a:endParaRPr>
          </a:p>
        </c:rich>
      </c:tx>
      <c:layout>
        <c:manualLayout>
          <c:xMode val="edge"/>
          <c:yMode val="edge"/>
          <c:x val="0.38468171658478983"/>
          <c:y val="3.6613077037950192E-2"/>
        </c:manualLayout>
      </c:layout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7.4233768621534163E-2"/>
          <c:y val="7.0386509314832946E-3"/>
          <c:w val="0.88697915674482353"/>
          <c:h val="0.87480215659439875"/>
        </c:manualLayout>
      </c:layout>
      <c:barChart>
        <c:barDir val="bar"/>
        <c:grouping val="clustered"/>
        <c:ser>
          <c:idx val="0"/>
          <c:order val="0"/>
          <c:tx>
            <c:strRef>
              <c:f>Sheet2!$G$1</c:f>
              <c:strCache>
                <c:ptCount val="1"/>
                <c:pt idx="0">
                  <c:v>90</c:v>
                </c:pt>
              </c:strCache>
            </c:strRef>
          </c:tx>
          <c:spPr>
            <a:solidFill>
              <a:srgbClr val="0066FF"/>
            </a:solidFill>
            <a:ln>
              <a:solidFill>
                <a:srgbClr val="0066FF"/>
              </a:solidFill>
            </a:ln>
            <a:effectLst/>
          </c:spPr>
          <c:cat>
            <c:strRef>
              <c:f>Sheet2!$F$3:$F$19</c:f>
              <c:strCache>
                <c:ptCount val="17"/>
                <c:pt idx="0">
                  <c:v>0-4</c:v>
                </c:pt>
                <c:pt idx="1">
                  <c:v>5-9</c:v>
                </c:pt>
                <c:pt idx="2">
                  <c:v>10-14</c:v>
                </c:pt>
                <c:pt idx="3">
                  <c:v>15-19</c:v>
                </c:pt>
                <c:pt idx="4">
                  <c:v>20-24</c:v>
                </c:pt>
                <c:pt idx="5">
                  <c:v>25-29</c:v>
                </c:pt>
                <c:pt idx="6">
                  <c:v>30-34</c:v>
                </c:pt>
                <c:pt idx="7">
                  <c:v>35-39</c:v>
                </c:pt>
                <c:pt idx="8">
                  <c:v>40-44</c:v>
                </c:pt>
                <c:pt idx="9">
                  <c:v>45-49</c:v>
                </c:pt>
                <c:pt idx="10">
                  <c:v>50-54</c:v>
                </c:pt>
                <c:pt idx="11">
                  <c:v>55-59</c:v>
                </c:pt>
                <c:pt idx="12">
                  <c:v>60-64</c:v>
                </c:pt>
                <c:pt idx="13">
                  <c:v>65-69</c:v>
                </c:pt>
                <c:pt idx="14">
                  <c:v>70-74</c:v>
                </c:pt>
                <c:pt idx="15">
                  <c:v>75-79</c:v>
                </c:pt>
                <c:pt idx="16">
                  <c:v>80+</c:v>
                </c:pt>
              </c:strCache>
            </c:strRef>
          </c:cat>
          <c:val>
            <c:numRef>
              <c:f>Sheet2!$G$3:$G$19</c:f>
              <c:numCache>
                <c:formatCode>_-* #,##0_-;_-* #,##0\-;_-* "-"??_-;_-@_-</c:formatCode>
                <c:ptCount val="17"/>
                <c:pt idx="0">
                  <c:v>3040241</c:v>
                </c:pt>
                <c:pt idx="1">
                  <c:v>2759231</c:v>
                </c:pt>
                <c:pt idx="2">
                  <c:v>2783047</c:v>
                </c:pt>
                <c:pt idx="3">
                  <c:v>3259607</c:v>
                </c:pt>
                <c:pt idx="4">
                  <c:v>4212922</c:v>
                </c:pt>
                <c:pt idx="5">
                  <c:v>4318020</c:v>
                </c:pt>
                <c:pt idx="6">
                  <c:v>3456096</c:v>
                </c:pt>
                <c:pt idx="7">
                  <c:v>2720785</c:v>
                </c:pt>
                <c:pt idx="8">
                  <c:v>2420370</c:v>
                </c:pt>
                <c:pt idx="9">
                  <c:v>2003143</c:v>
                </c:pt>
                <c:pt idx="10">
                  <c:v>1762295</c:v>
                </c:pt>
                <c:pt idx="11">
                  <c:v>1353485</c:v>
                </c:pt>
                <c:pt idx="12">
                  <c:v>981945</c:v>
                </c:pt>
                <c:pt idx="13">
                  <c:v>700389</c:v>
                </c:pt>
                <c:pt idx="14">
                  <c:v>558821</c:v>
                </c:pt>
                <c:pt idx="15">
                  <c:v>436061</c:v>
                </c:pt>
                <c:pt idx="16">
                  <c:v>477542</c:v>
                </c:pt>
              </c:numCache>
            </c:numRef>
          </c:val>
        </c:ser>
        <c:ser>
          <c:idx val="1"/>
          <c:order val="1"/>
          <c:tx>
            <c:strRef>
              <c:f>Sheet2!$H$1</c:f>
              <c:strCache>
                <c:ptCount val="1"/>
                <c:pt idx="0">
                  <c:v>94</c:v>
                </c:pt>
              </c:strCache>
            </c:strRef>
          </c:tx>
          <c:spPr>
            <a:solidFill>
              <a:srgbClr val="009900"/>
            </a:solidFill>
            <a:ln>
              <a:solidFill>
                <a:srgbClr val="009900"/>
              </a:solidFill>
            </a:ln>
            <a:effectLst/>
          </c:spPr>
          <c:cat>
            <c:strRef>
              <c:f>Sheet2!$F$3:$F$19</c:f>
              <c:strCache>
                <c:ptCount val="17"/>
                <c:pt idx="0">
                  <c:v>0-4</c:v>
                </c:pt>
                <c:pt idx="1">
                  <c:v>5-9</c:v>
                </c:pt>
                <c:pt idx="2">
                  <c:v>10-14</c:v>
                </c:pt>
                <c:pt idx="3">
                  <c:v>15-19</c:v>
                </c:pt>
                <c:pt idx="4">
                  <c:v>20-24</c:v>
                </c:pt>
                <c:pt idx="5">
                  <c:v>25-29</c:v>
                </c:pt>
                <c:pt idx="6">
                  <c:v>30-34</c:v>
                </c:pt>
                <c:pt idx="7">
                  <c:v>35-39</c:v>
                </c:pt>
                <c:pt idx="8">
                  <c:v>40-44</c:v>
                </c:pt>
                <c:pt idx="9">
                  <c:v>45-49</c:v>
                </c:pt>
                <c:pt idx="10">
                  <c:v>50-54</c:v>
                </c:pt>
                <c:pt idx="11">
                  <c:v>55-59</c:v>
                </c:pt>
                <c:pt idx="12">
                  <c:v>60-64</c:v>
                </c:pt>
                <c:pt idx="13">
                  <c:v>65-69</c:v>
                </c:pt>
                <c:pt idx="14">
                  <c:v>70-74</c:v>
                </c:pt>
                <c:pt idx="15">
                  <c:v>75-79</c:v>
                </c:pt>
                <c:pt idx="16">
                  <c:v>80+</c:v>
                </c:pt>
              </c:strCache>
            </c:strRef>
          </c:cat>
          <c:val>
            <c:numRef>
              <c:f>Sheet2!$H$3:$H$19</c:f>
              <c:numCache>
                <c:formatCode>_-* #,##0_-;_-* #,##0\-;_-* "-"??_-;_-@_-</c:formatCode>
                <c:ptCount val="17"/>
                <c:pt idx="0">
                  <c:v>3305128</c:v>
                </c:pt>
                <c:pt idx="1">
                  <c:v>2989927</c:v>
                </c:pt>
                <c:pt idx="2">
                  <c:v>2732238</c:v>
                </c:pt>
                <c:pt idx="3">
                  <c:v>2831917</c:v>
                </c:pt>
                <c:pt idx="4">
                  <c:v>3432909</c:v>
                </c:pt>
                <c:pt idx="5">
                  <c:v>4309118</c:v>
                </c:pt>
                <c:pt idx="6">
                  <c:v>4184621</c:v>
                </c:pt>
                <c:pt idx="7">
                  <c:v>3261914</c:v>
                </c:pt>
                <c:pt idx="8">
                  <c:v>2617997</c:v>
                </c:pt>
                <c:pt idx="9">
                  <c:v>2320465</c:v>
                </c:pt>
                <c:pt idx="10">
                  <c:v>1913930</c:v>
                </c:pt>
                <c:pt idx="11">
                  <c:v>1650159</c:v>
                </c:pt>
                <c:pt idx="12">
                  <c:v>1220810</c:v>
                </c:pt>
                <c:pt idx="13">
                  <c:v>853806</c:v>
                </c:pt>
                <c:pt idx="14">
                  <c:v>585854</c:v>
                </c:pt>
                <c:pt idx="15">
                  <c:v>427437</c:v>
                </c:pt>
                <c:pt idx="16">
                  <c:v>462692</c:v>
                </c:pt>
              </c:numCache>
            </c:numRef>
          </c:val>
        </c:ser>
        <c:dLbls/>
        <c:gapWidth val="50"/>
        <c:axId val="70280704"/>
        <c:axId val="70282240"/>
      </c:barChart>
      <c:catAx>
        <c:axId val="70280704"/>
        <c:scaling>
          <c:orientation val="minMax"/>
        </c:scaling>
        <c:delete val="1"/>
        <c:axPos val="r"/>
        <c:numFmt formatCode="General" sourceLinked="1"/>
        <c:majorTickMark val="none"/>
        <c:tickLblPos val="none"/>
        <c:crossAx val="70282240"/>
        <c:crosses val="autoZero"/>
        <c:auto val="1"/>
        <c:lblAlgn val="ctr"/>
        <c:lblOffset val="100"/>
      </c:catAx>
      <c:valAx>
        <c:axId val="70282240"/>
        <c:scaling>
          <c:orientation val="maxMin"/>
        </c:scaling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numFmt formatCode="_-* #,##0_-;_-* #,##0\-;_-* &quot;-&quot;??_-;_-@_-" sourceLinked="1"/>
        <c:majorTickMark val="none"/>
        <c:tickLblPos val="nextTo"/>
        <c:spPr>
          <a:noFill/>
          <a:ln>
            <a:solidFill>
              <a:schemeClr val="tx1">
                <a:lumMod val="85000"/>
                <a:lumOff val="1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280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solidFill>
      <a:schemeClr val="bg2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>
        <c:manualLayout>
          <c:layoutTarget val="inner"/>
          <c:xMode val="edge"/>
          <c:yMode val="edge"/>
          <c:x val="5.3585546240137442E-2"/>
          <c:y val="2.2563928444185619E-2"/>
          <c:w val="0.93245155749969255"/>
          <c:h val="0.82942984525537378"/>
        </c:manualLayout>
      </c:layout>
      <c:lineChart>
        <c:grouping val="standard"/>
        <c:ser>
          <c:idx val="0"/>
          <c:order val="0"/>
          <c:tx>
            <c:strRef>
              <c:f>'LFPR by Age Groups'!$A$4</c:f>
              <c:strCache>
                <c:ptCount val="1"/>
                <c:pt idx="0">
                  <c:v>15-19 ساله</c:v>
                </c:pt>
              </c:strCache>
            </c:strRef>
          </c:tx>
          <c:spPr>
            <a:ln w="28575" cap="rnd">
              <a:solidFill>
                <a:srgbClr val="660033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7.349615013276572E-3"/>
                  <c:y val="6.6764905476573669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1.2249358355460953E-3"/>
                  <c:y val="3.1931041749665684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'LFPR by Age Groups'!$B$1:$K$1</c:f>
              <c:numCache>
                <c:formatCode>0</c:formatCode>
                <c:ptCount val="10"/>
                <c:pt idx="0">
                  <c:v>84</c:v>
                </c:pt>
                <c:pt idx="1">
                  <c:v>85</c:v>
                </c:pt>
                <c:pt idx="2">
                  <c:v>86</c:v>
                </c:pt>
                <c:pt idx="3">
                  <c:v>87</c:v>
                </c:pt>
                <c:pt idx="4">
                  <c:v>88</c:v>
                </c:pt>
                <c:pt idx="5">
                  <c:v>89</c:v>
                </c:pt>
                <c:pt idx="6">
                  <c:v>90</c:v>
                </c:pt>
                <c:pt idx="7">
                  <c:v>91</c:v>
                </c:pt>
                <c:pt idx="8">
                  <c:v>92</c:v>
                </c:pt>
                <c:pt idx="9">
                  <c:v>93</c:v>
                </c:pt>
              </c:numCache>
            </c:numRef>
          </c:cat>
          <c:val>
            <c:numRef>
              <c:f>'LFPR by Age Groups'!$B$4:$K$4</c:f>
              <c:numCache>
                <c:formatCode>0.0</c:formatCode>
                <c:ptCount val="10"/>
                <c:pt idx="0">
                  <c:v>22.744120988143006</c:v>
                </c:pt>
                <c:pt idx="1">
                  <c:v>20.783300354314253</c:v>
                </c:pt>
                <c:pt idx="2">
                  <c:v>18.840144775806326</c:v>
                </c:pt>
                <c:pt idx="3">
                  <c:v>16.939542545537144</c:v>
                </c:pt>
                <c:pt idx="4">
                  <c:v>16.873188212148747</c:v>
                </c:pt>
                <c:pt idx="5">
                  <c:v>15.599609398539714</c:v>
                </c:pt>
                <c:pt idx="6">
                  <c:v>13.758829686743498</c:v>
                </c:pt>
                <c:pt idx="7">
                  <c:v>13.78426334962233</c:v>
                </c:pt>
                <c:pt idx="8">
                  <c:v>11.850301146771915</c:v>
                </c:pt>
                <c:pt idx="9">
                  <c:v>11.302398509331404</c:v>
                </c:pt>
              </c:numCache>
            </c:numRef>
          </c:val>
        </c:ser>
        <c:ser>
          <c:idx val="1"/>
          <c:order val="1"/>
          <c:tx>
            <c:strRef>
              <c:f>'LFPR by Age Groups'!$A$5</c:f>
              <c:strCache>
                <c:ptCount val="1"/>
                <c:pt idx="0">
                  <c:v>20-24 ساله</c:v>
                </c:pt>
              </c:strCache>
            </c:strRef>
          </c:tx>
          <c:spPr>
            <a:ln w="28575" cap="rnd">
              <a:solidFill>
                <a:srgbClr val="0066FF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'LFPR by Age Groups'!$B$1:$K$1</c:f>
              <c:numCache>
                <c:formatCode>0</c:formatCode>
                <c:ptCount val="10"/>
                <c:pt idx="0">
                  <c:v>84</c:v>
                </c:pt>
                <c:pt idx="1">
                  <c:v>85</c:v>
                </c:pt>
                <c:pt idx="2">
                  <c:v>86</c:v>
                </c:pt>
                <c:pt idx="3">
                  <c:v>87</c:v>
                </c:pt>
                <c:pt idx="4">
                  <c:v>88</c:v>
                </c:pt>
                <c:pt idx="5">
                  <c:v>89</c:v>
                </c:pt>
                <c:pt idx="6">
                  <c:v>90</c:v>
                </c:pt>
                <c:pt idx="7">
                  <c:v>91</c:v>
                </c:pt>
                <c:pt idx="8">
                  <c:v>92</c:v>
                </c:pt>
                <c:pt idx="9">
                  <c:v>93</c:v>
                </c:pt>
              </c:numCache>
            </c:numRef>
          </c:cat>
          <c:val>
            <c:numRef>
              <c:f>'LFPR by Age Groups'!$B$5:$K$5</c:f>
              <c:numCache>
                <c:formatCode>0.0</c:formatCode>
                <c:ptCount val="10"/>
                <c:pt idx="0">
                  <c:v>49.305781602209429</c:v>
                </c:pt>
                <c:pt idx="1">
                  <c:v>47.131934965008938</c:v>
                </c:pt>
                <c:pt idx="2">
                  <c:v>45.143304268956811</c:v>
                </c:pt>
                <c:pt idx="3">
                  <c:v>42.046227359586474</c:v>
                </c:pt>
                <c:pt idx="4">
                  <c:v>41.913594637072755</c:v>
                </c:pt>
                <c:pt idx="5">
                  <c:v>42.211235063612008</c:v>
                </c:pt>
                <c:pt idx="6">
                  <c:v>39.509147189379178</c:v>
                </c:pt>
                <c:pt idx="7">
                  <c:v>40.456994253250059</c:v>
                </c:pt>
                <c:pt idx="8">
                  <c:v>37.307782288259396</c:v>
                </c:pt>
                <c:pt idx="9">
                  <c:v>35.814402147404259</c:v>
                </c:pt>
              </c:numCache>
            </c:numRef>
          </c:val>
        </c:ser>
        <c:ser>
          <c:idx val="2"/>
          <c:order val="2"/>
          <c:tx>
            <c:strRef>
              <c:f>'LFPR by Age Groups'!$A$6</c:f>
              <c:strCache>
                <c:ptCount val="1"/>
                <c:pt idx="0">
                  <c:v>25-29 ساله</c:v>
                </c:pt>
              </c:strCache>
            </c:strRef>
          </c:tx>
          <c:spPr>
            <a:ln w="28575" cap="rnd">
              <a:solidFill>
                <a:srgbClr val="FF0066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'LFPR by Age Groups'!$B$1:$K$1</c:f>
              <c:numCache>
                <c:formatCode>0</c:formatCode>
                <c:ptCount val="10"/>
                <c:pt idx="0">
                  <c:v>84</c:v>
                </c:pt>
                <c:pt idx="1">
                  <c:v>85</c:v>
                </c:pt>
                <c:pt idx="2">
                  <c:v>86</c:v>
                </c:pt>
                <c:pt idx="3">
                  <c:v>87</c:v>
                </c:pt>
                <c:pt idx="4">
                  <c:v>88</c:v>
                </c:pt>
                <c:pt idx="5">
                  <c:v>89</c:v>
                </c:pt>
                <c:pt idx="6">
                  <c:v>90</c:v>
                </c:pt>
                <c:pt idx="7">
                  <c:v>91</c:v>
                </c:pt>
                <c:pt idx="8">
                  <c:v>92</c:v>
                </c:pt>
                <c:pt idx="9">
                  <c:v>93</c:v>
                </c:pt>
              </c:numCache>
            </c:numRef>
          </c:cat>
          <c:val>
            <c:numRef>
              <c:f>'LFPR by Age Groups'!$B$6:$K$6</c:f>
              <c:numCache>
                <c:formatCode>0.0</c:formatCode>
                <c:ptCount val="10"/>
                <c:pt idx="0">
                  <c:v>59.828520374577444</c:v>
                </c:pt>
                <c:pt idx="1">
                  <c:v>59.235962622237558</c:v>
                </c:pt>
                <c:pt idx="2">
                  <c:v>58.285315607662191</c:v>
                </c:pt>
                <c:pt idx="3">
                  <c:v>56.076721151865797</c:v>
                </c:pt>
                <c:pt idx="4">
                  <c:v>55.874291470530977</c:v>
                </c:pt>
                <c:pt idx="5">
                  <c:v>55.224607347885033</c:v>
                </c:pt>
                <c:pt idx="6">
                  <c:v>52.798333009112689</c:v>
                </c:pt>
                <c:pt idx="7">
                  <c:v>54.686380779403706</c:v>
                </c:pt>
                <c:pt idx="8">
                  <c:v>52.361478999799424</c:v>
                </c:pt>
                <c:pt idx="9">
                  <c:v>52.184651047112915</c:v>
                </c:pt>
              </c:numCache>
            </c:numRef>
          </c:val>
        </c:ser>
        <c:ser>
          <c:idx val="4"/>
          <c:order val="3"/>
          <c:tx>
            <c:strRef>
              <c:f>'LFPR by Age Groups'!$A$14</c:f>
              <c:strCache>
                <c:ptCount val="1"/>
                <c:pt idx="0">
                  <c:v>65 ساله و بيش‌تر</c:v>
                </c:pt>
              </c:strCache>
            </c:strRef>
          </c:tx>
          <c:spPr>
            <a:ln w="28575" cap="rnd">
              <a:solidFill>
                <a:srgbClr val="00990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6.1246791777304736E-3"/>
                  <c:y val="-4.6445151635877292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6.9821342626127395E-2"/>
                  <c:y val="-0.11030723513520861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'LFPR by Age Groups'!$B$1:$K$1</c:f>
              <c:numCache>
                <c:formatCode>0</c:formatCode>
                <c:ptCount val="10"/>
                <c:pt idx="0">
                  <c:v>84</c:v>
                </c:pt>
                <c:pt idx="1">
                  <c:v>85</c:v>
                </c:pt>
                <c:pt idx="2">
                  <c:v>86</c:v>
                </c:pt>
                <c:pt idx="3">
                  <c:v>87</c:v>
                </c:pt>
                <c:pt idx="4">
                  <c:v>88</c:v>
                </c:pt>
                <c:pt idx="5">
                  <c:v>89</c:v>
                </c:pt>
                <c:pt idx="6">
                  <c:v>90</c:v>
                </c:pt>
                <c:pt idx="7">
                  <c:v>91</c:v>
                </c:pt>
                <c:pt idx="8">
                  <c:v>92</c:v>
                </c:pt>
                <c:pt idx="9">
                  <c:v>93</c:v>
                </c:pt>
              </c:numCache>
            </c:numRef>
          </c:cat>
          <c:val>
            <c:numRef>
              <c:f>'LFPR by Age Groups'!$B$14:$K$14</c:f>
              <c:numCache>
                <c:formatCode>0.0</c:formatCode>
                <c:ptCount val="10"/>
                <c:pt idx="0">
                  <c:v>23.458563686374884</c:v>
                </c:pt>
                <c:pt idx="1">
                  <c:v>22.125583000101759</c:v>
                </c:pt>
                <c:pt idx="2">
                  <c:v>20.118912650499688</c:v>
                </c:pt>
                <c:pt idx="3">
                  <c:v>17.791234234527309</c:v>
                </c:pt>
                <c:pt idx="4">
                  <c:v>18.090816149223929</c:v>
                </c:pt>
                <c:pt idx="5">
                  <c:v>15.457292996784972</c:v>
                </c:pt>
                <c:pt idx="6">
                  <c:v>13.98890968267966</c:v>
                </c:pt>
                <c:pt idx="7">
                  <c:v>13.581748344691603</c:v>
                </c:pt>
                <c:pt idx="8">
                  <c:v>13.029616300763042</c:v>
                </c:pt>
                <c:pt idx="9">
                  <c:v>11.579751052704648</c:v>
                </c:pt>
              </c:numCache>
            </c:numRef>
          </c:val>
        </c:ser>
        <c:dLbls/>
        <c:marker val="1"/>
        <c:axId val="109932544"/>
        <c:axId val="109934080"/>
        <c:extLst>
          <c:ext xmlns:c15="http://schemas.microsoft.com/office/drawing/2012/chart" uri="{02D57815-91ED-43cb-92C2-25804820EDAC}">
            <c15:filteredLineSeries>
              <c15:ser>
                <c:idx val="3"/>
                <c:order val="3"/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'LFPR by Age Groups'!$B$1:$K$1</c15:sqref>
                        </c15:formulaRef>
                      </c:ext>
                    </c:extLst>
                    <c:numCache>
                      <c:formatCode>0</c:formatCode>
                      <c:ptCount val="10"/>
                      <c:pt idx="0">
                        <c:v>84</c:v>
                      </c:pt>
                      <c:pt idx="1">
                        <c:v>85</c:v>
                      </c:pt>
                      <c:pt idx="2">
                        <c:v>86</c:v>
                      </c:pt>
                      <c:pt idx="3">
                        <c:v>87</c:v>
                      </c:pt>
                      <c:pt idx="4">
                        <c:v>88</c:v>
                      </c:pt>
                      <c:pt idx="5">
                        <c:v>89</c:v>
                      </c:pt>
                      <c:pt idx="6">
                        <c:v>90</c:v>
                      </c:pt>
                      <c:pt idx="7">
                        <c:v>91</c:v>
                      </c:pt>
                      <c:pt idx="8">
                        <c:v>92</c:v>
                      </c:pt>
                      <c:pt idx="9">
                        <c:v>93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'LFPR by Age Groups'!$B$7:$K$7</c15:sqref>
                        </c15:formulaRef>
                      </c:ext>
                    </c:extLst>
                    <c:numCache>
                      <c:formatCode>0.0</c:formatCode>
                      <c:ptCount val="10"/>
                      <c:pt idx="0">
                        <c:v>60.291388000761991</c:v>
                      </c:pt>
                      <c:pt idx="1">
                        <c:v>58.971462139761343</c:v>
                      </c:pt>
                      <c:pt idx="2">
                        <c:v>58.937737512055868</c:v>
                      </c:pt>
                      <c:pt idx="3">
                        <c:v>56.142490304569534</c:v>
                      </c:pt>
                      <c:pt idx="4">
                        <c:v>57.862492144235759</c:v>
                      </c:pt>
                      <c:pt idx="5">
                        <c:v>56.439318516368999</c:v>
                      </c:pt>
                      <c:pt idx="6">
                        <c:v>54.633686999216238</c:v>
                      </c:pt>
                      <c:pt idx="7">
                        <c:v>55.630093003737713</c:v>
                      </c:pt>
                      <c:pt idx="8">
                        <c:v>55.887531047193391</c:v>
                      </c:pt>
                      <c:pt idx="9">
                        <c:v>55.678720998681996</c:v>
                      </c:pt>
                    </c:numCache>
                  </c:numRef>
                </c:val>
                <c:smooth val="0"/>
              </c15:ser>
            </c15:filteredLineSeries>
          </c:ext>
        </c:extLst>
      </c:lineChart>
      <c:catAx>
        <c:axId val="109932544"/>
        <c:scaling>
          <c:orientation val="minMax"/>
        </c:scaling>
        <c:axPos val="b"/>
        <c:numFmt formatCode="0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85000"/>
                <a:lumOff val="1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934080"/>
        <c:crosses val="autoZero"/>
        <c:auto val="1"/>
        <c:lblAlgn val="ctr"/>
        <c:lblOffset val="100"/>
      </c:catAx>
      <c:valAx>
        <c:axId val="109934080"/>
        <c:scaling>
          <c:orientation val="minMax"/>
          <c:max val="65"/>
          <c:min val="5"/>
        </c:scaling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tickLblPos val="nextTo"/>
        <c:spPr>
          <a:noFill/>
          <a:ln>
            <a:solidFill>
              <a:schemeClr val="tx1">
                <a:lumMod val="85000"/>
                <a:lumOff val="1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932544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B Mitra" panose="00000400000000000000" pitchFamily="2" charset="-78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/>
      <c:lineChart>
        <c:grouping val="standard"/>
        <c:ser>
          <c:idx val="1"/>
          <c:order val="0"/>
          <c:tx>
            <c:strRef>
              <c:f>'LFPR by Age Groups'!$A$17</c:f>
              <c:strCache>
                <c:ptCount val="1"/>
                <c:pt idx="0">
                  <c:v>15 - 19 ساله</c:v>
                </c:pt>
              </c:strCache>
            </c:strRef>
          </c:tx>
          <c:spPr>
            <a:ln w="28575" cap="rnd">
              <a:solidFill>
                <a:srgbClr val="660033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5.3104579433683593E-3"/>
                  <c:y val="6.1553033581368752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2.3897060745157604E-2"/>
                  <c:y val="5.5690839906952574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'LFPR by Age Groups'!$B$1:$K$1</c:f>
              <c:numCache>
                <c:formatCode>0</c:formatCode>
                <c:ptCount val="10"/>
                <c:pt idx="0">
                  <c:v>84</c:v>
                </c:pt>
                <c:pt idx="1">
                  <c:v>85</c:v>
                </c:pt>
                <c:pt idx="2">
                  <c:v>86</c:v>
                </c:pt>
                <c:pt idx="3">
                  <c:v>87</c:v>
                </c:pt>
                <c:pt idx="4">
                  <c:v>88</c:v>
                </c:pt>
                <c:pt idx="5">
                  <c:v>89</c:v>
                </c:pt>
                <c:pt idx="6">
                  <c:v>90</c:v>
                </c:pt>
                <c:pt idx="7">
                  <c:v>91</c:v>
                </c:pt>
                <c:pt idx="8">
                  <c:v>92</c:v>
                </c:pt>
                <c:pt idx="9">
                  <c:v>93</c:v>
                </c:pt>
              </c:numCache>
            </c:numRef>
          </c:cat>
          <c:val>
            <c:numRef>
              <c:f>'LFPR by Age Groups'!$B$17:$K$17</c:f>
              <c:numCache>
                <c:formatCode>0.0</c:formatCode>
                <c:ptCount val="10"/>
                <c:pt idx="0">
                  <c:v>34.337693820113749</c:v>
                </c:pt>
                <c:pt idx="1">
                  <c:v>31.624629703839506</c:v>
                </c:pt>
                <c:pt idx="2">
                  <c:v>28.754707142558484</c:v>
                </c:pt>
                <c:pt idx="3">
                  <c:v>26.151123420504284</c:v>
                </c:pt>
                <c:pt idx="4">
                  <c:v>25.970578375024346</c:v>
                </c:pt>
                <c:pt idx="5">
                  <c:v>24.179767939928773</c:v>
                </c:pt>
                <c:pt idx="6">
                  <c:v>21.679581916295497</c:v>
                </c:pt>
                <c:pt idx="7">
                  <c:v>21.46443496102491</c:v>
                </c:pt>
                <c:pt idx="8">
                  <c:v>19.136152182488424</c:v>
                </c:pt>
                <c:pt idx="9">
                  <c:v>18.205841069354094</c:v>
                </c:pt>
              </c:numCache>
            </c:numRef>
          </c:val>
        </c:ser>
        <c:ser>
          <c:idx val="2"/>
          <c:order val="1"/>
          <c:tx>
            <c:strRef>
              <c:f>'LFPR by Age Groups'!$A$18</c:f>
              <c:strCache>
                <c:ptCount val="1"/>
                <c:pt idx="0">
                  <c:v>20 - 24 ساله</c:v>
                </c:pt>
              </c:strCache>
            </c:strRef>
          </c:tx>
          <c:spPr>
            <a:ln w="28575" cap="rnd">
              <a:solidFill>
                <a:srgbClr val="0066FF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'LFPR by Age Groups'!$B$1:$K$1</c:f>
              <c:numCache>
                <c:formatCode>0</c:formatCode>
                <c:ptCount val="10"/>
                <c:pt idx="0">
                  <c:v>84</c:v>
                </c:pt>
                <c:pt idx="1">
                  <c:v>85</c:v>
                </c:pt>
                <c:pt idx="2">
                  <c:v>86</c:v>
                </c:pt>
                <c:pt idx="3">
                  <c:v>87</c:v>
                </c:pt>
                <c:pt idx="4">
                  <c:v>88</c:v>
                </c:pt>
                <c:pt idx="5">
                  <c:v>89</c:v>
                </c:pt>
                <c:pt idx="6">
                  <c:v>90</c:v>
                </c:pt>
                <c:pt idx="7">
                  <c:v>91</c:v>
                </c:pt>
                <c:pt idx="8">
                  <c:v>92</c:v>
                </c:pt>
                <c:pt idx="9">
                  <c:v>93</c:v>
                </c:pt>
              </c:numCache>
            </c:numRef>
          </c:cat>
          <c:val>
            <c:numRef>
              <c:f>'LFPR by Age Groups'!$B$18:$K$18</c:f>
              <c:numCache>
                <c:formatCode>0.0</c:formatCode>
                <c:ptCount val="10"/>
                <c:pt idx="0">
                  <c:v>75.559767834222455</c:v>
                </c:pt>
                <c:pt idx="1">
                  <c:v>72.910942744797197</c:v>
                </c:pt>
                <c:pt idx="2">
                  <c:v>70.453704957946599</c:v>
                </c:pt>
                <c:pt idx="3">
                  <c:v>66.450524365633427</c:v>
                </c:pt>
                <c:pt idx="4">
                  <c:v>66.294333321321787</c:v>
                </c:pt>
                <c:pt idx="5">
                  <c:v>65.549824720883592</c:v>
                </c:pt>
                <c:pt idx="6">
                  <c:v>60.832773811043545</c:v>
                </c:pt>
                <c:pt idx="7">
                  <c:v>61.625968106406411</c:v>
                </c:pt>
                <c:pt idx="8">
                  <c:v>60.637245327159874</c:v>
                </c:pt>
                <c:pt idx="9">
                  <c:v>59.336484159784725</c:v>
                </c:pt>
              </c:numCache>
            </c:numRef>
          </c:val>
        </c:ser>
        <c:ser>
          <c:idx val="3"/>
          <c:order val="2"/>
          <c:tx>
            <c:strRef>
              <c:f>'LFPR by Age Groups'!$A$19</c:f>
              <c:strCache>
                <c:ptCount val="1"/>
                <c:pt idx="0">
                  <c:v>25 - 29 ساله</c:v>
                </c:pt>
              </c:strCache>
            </c:strRef>
          </c:tx>
          <c:spPr>
            <a:ln w="28575" cap="rnd">
              <a:solidFill>
                <a:srgbClr val="FF0066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'LFPR by Age Groups'!$B$1:$K$1</c:f>
              <c:numCache>
                <c:formatCode>0</c:formatCode>
                <c:ptCount val="10"/>
                <c:pt idx="0">
                  <c:v>84</c:v>
                </c:pt>
                <c:pt idx="1">
                  <c:v>85</c:v>
                </c:pt>
                <c:pt idx="2">
                  <c:v>86</c:v>
                </c:pt>
                <c:pt idx="3">
                  <c:v>87</c:v>
                </c:pt>
                <c:pt idx="4">
                  <c:v>88</c:v>
                </c:pt>
                <c:pt idx="5">
                  <c:v>89</c:v>
                </c:pt>
                <c:pt idx="6">
                  <c:v>90</c:v>
                </c:pt>
                <c:pt idx="7">
                  <c:v>91</c:v>
                </c:pt>
                <c:pt idx="8">
                  <c:v>92</c:v>
                </c:pt>
                <c:pt idx="9">
                  <c:v>93</c:v>
                </c:pt>
              </c:numCache>
            </c:numRef>
          </c:cat>
          <c:val>
            <c:numRef>
              <c:f>'LFPR by Age Groups'!$B$19:$K$19</c:f>
              <c:numCache>
                <c:formatCode>0.0</c:formatCode>
                <c:ptCount val="10"/>
                <c:pt idx="0">
                  <c:v>92.097717612382581</c:v>
                </c:pt>
                <c:pt idx="1">
                  <c:v>91.640274048316797</c:v>
                </c:pt>
                <c:pt idx="2">
                  <c:v>90.751892901552878</c:v>
                </c:pt>
                <c:pt idx="3">
                  <c:v>88.191616259711026</c:v>
                </c:pt>
                <c:pt idx="4">
                  <c:v>87.265586233500386</c:v>
                </c:pt>
                <c:pt idx="5">
                  <c:v>85.923115539339264</c:v>
                </c:pt>
                <c:pt idx="6">
                  <c:v>82.303346964495518</c:v>
                </c:pt>
                <c:pt idx="7">
                  <c:v>83.875267322003324</c:v>
                </c:pt>
                <c:pt idx="8">
                  <c:v>85.225299467286703</c:v>
                </c:pt>
                <c:pt idx="9">
                  <c:v>84.639380291948953</c:v>
                </c:pt>
              </c:numCache>
            </c:numRef>
          </c:val>
        </c:ser>
        <c:ser>
          <c:idx val="4"/>
          <c:order val="3"/>
          <c:tx>
            <c:strRef>
              <c:f>'LFPR by Age Groups'!$A$27</c:f>
              <c:strCache>
                <c:ptCount val="1"/>
                <c:pt idx="0">
                  <c:v>65 ساله و بيش‌تر</c:v>
                </c:pt>
              </c:strCache>
            </c:strRef>
          </c:tx>
          <c:spPr>
            <a:ln w="28575" cap="rnd">
              <a:solidFill>
                <a:srgbClr val="00990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2.7879904202683894E-2"/>
                  <c:y val="-3.8104258883704535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1.725898831594716E-2"/>
                  <c:y val="-6.1553033581368752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'LFPR by Age Groups'!$B$1:$K$1</c:f>
              <c:numCache>
                <c:formatCode>0</c:formatCode>
                <c:ptCount val="10"/>
                <c:pt idx="0">
                  <c:v>84</c:v>
                </c:pt>
                <c:pt idx="1">
                  <c:v>85</c:v>
                </c:pt>
                <c:pt idx="2">
                  <c:v>86</c:v>
                </c:pt>
                <c:pt idx="3">
                  <c:v>87</c:v>
                </c:pt>
                <c:pt idx="4">
                  <c:v>88</c:v>
                </c:pt>
                <c:pt idx="5">
                  <c:v>89</c:v>
                </c:pt>
                <c:pt idx="6">
                  <c:v>90</c:v>
                </c:pt>
                <c:pt idx="7">
                  <c:v>91</c:v>
                </c:pt>
                <c:pt idx="8">
                  <c:v>92</c:v>
                </c:pt>
                <c:pt idx="9">
                  <c:v>93</c:v>
                </c:pt>
              </c:numCache>
            </c:numRef>
          </c:cat>
          <c:val>
            <c:numRef>
              <c:f>'LFPR by Age Groups'!$B$27:$K$27</c:f>
              <c:numCache>
                <c:formatCode>0.0</c:formatCode>
                <c:ptCount val="10"/>
                <c:pt idx="0">
                  <c:v>40.442285770181449</c:v>
                </c:pt>
                <c:pt idx="1">
                  <c:v>38.01377155500537</c:v>
                </c:pt>
                <c:pt idx="2">
                  <c:v>34.998699911343344</c:v>
                </c:pt>
                <c:pt idx="3">
                  <c:v>31.526251692680965</c:v>
                </c:pt>
                <c:pt idx="4">
                  <c:v>30.61299152497763</c:v>
                </c:pt>
                <c:pt idx="5">
                  <c:v>27.39926519208235</c:v>
                </c:pt>
                <c:pt idx="6">
                  <c:v>25.448770955117055</c:v>
                </c:pt>
                <c:pt idx="7">
                  <c:v>24.885625337748291</c:v>
                </c:pt>
                <c:pt idx="8">
                  <c:v>24.416449781549598</c:v>
                </c:pt>
                <c:pt idx="9">
                  <c:v>21.968796684119887</c:v>
                </c:pt>
              </c:numCache>
            </c:numRef>
          </c:val>
        </c:ser>
        <c:dLbls/>
        <c:marker val="1"/>
        <c:axId val="73739264"/>
        <c:axId val="73765632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'LFPR by Age Groups'!$A$15</c15:sqref>
                        </c15:formulaRef>
                      </c:ext>
                    </c:extLst>
                    <c:strCache>
                      <c:ptCount val="1"/>
                      <c:pt idx="0">
                        <c:v>مرد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'LFPR by Age Groups'!$B$1:$K$1</c15:sqref>
                        </c15:formulaRef>
                      </c:ext>
                    </c:extLst>
                    <c:numCache>
                      <c:formatCode>0</c:formatCode>
                      <c:ptCount val="10"/>
                      <c:pt idx="0">
                        <c:v>84</c:v>
                      </c:pt>
                      <c:pt idx="1">
                        <c:v>85</c:v>
                      </c:pt>
                      <c:pt idx="2">
                        <c:v>86</c:v>
                      </c:pt>
                      <c:pt idx="3">
                        <c:v>87</c:v>
                      </c:pt>
                      <c:pt idx="4">
                        <c:v>88</c:v>
                      </c:pt>
                      <c:pt idx="5">
                        <c:v>89</c:v>
                      </c:pt>
                      <c:pt idx="6">
                        <c:v>90</c:v>
                      </c:pt>
                      <c:pt idx="7">
                        <c:v>91</c:v>
                      </c:pt>
                      <c:pt idx="8">
                        <c:v>92</c:v>
                      </c:pt>
                      <c:pt idx="9">
                        <c:v>93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'LFPR by Age Groups'!$A$15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0</c:v>
                      </c:pt>
                    </c:numCache>
                  </c:numRef>
                </c:val>
                <c:smooth val="0"/>
              </c15:ser>
            </c15:filteredLineSeries>
          </c:ext>
        </c:extLst>
      </c:lineChart>
      <c:catAx>
        <c:axId val="73739264"/>
        <c:scaling>
          <c:orientation val="minMax"/>
        </c:scaling>
        <c:axPos val="b"/>
        <c:numFmt formatCode="0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85000"/>
                <a:lumOff val="1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765632"/>
        <c:crosses val="autoZero"/>
        <c:auto val="1"/>
        <c:lblAlgn val="ctr"/>
        <c:lblOffset val="100"/>
      </c:catAx>
      <c:valAx>
        <c:axId val="7376563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tickLblPos val="nextTo"/>
        <c:spPr>
          <a:noFill/>
          <a:ln>
            <a:solidFill>
              <a:schemeClr val="tx1">
                <a:lumMod val="85000"/>
                <a:lumOff val="1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7392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B Mitra" panose="00000400000000000000" pitchFamily="2" charset="-78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/>
      <c:lineChart>
        <c:grouping val="standard"/>
        <c:ser>
          <c:idx val="1"/>
          <c:order val="0"/>
          <c:tx>
            <c:strRef>
              <c:f>'LFPR by Age Groups'!$A$30</c:f>
              <c:strCache>
                <c:ptCount val="1"/>
                <c:pt idx="0">
                  <c:v>15 - 19 ساله</c:v>
                </c:pt>
              </c:strCache>
            </c:strRef>
          </c:tx>
          <c:spPr>
            <a:ln w="28575" cap="rnd">
              <a:solidFill>
                <a:srgbClr val="66003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'LFPR by Age Groups'!$B$1:$K$1</c:f>
              <c:numCache>
                <c:formatCode>0</c:formatCode>
                <c:ptCount val="10"/>
                <c:pt idx="0">
                  <c:v>84</c:v>
                </c:pt>
                <c:pt idx="1">
                  <c:v>85</c:v>
                </c:pt>
                <c:pt idx="2">
                  <c:v>86</c:v>
                </c:pt>
                <c:pt idx="3">
                  <c:v>87</c:v>
                </c:pt>
                <c:pt idx="4">
                  <c:v>88</c:v>
                </c:pt>
                <c:pt idx="5">
                  <c:v>89</c:v>
                </c:pt>
                <c:pt idx="6">
                  <c:v>90</c:v>
                </c:pt>
                <c:pt idx="7">
                  <c:v>91</c:v>
                </c:pt>
                <c:pt idx="8">
                  <c:v>92</c:v>
                </c:pt>
                <c:pt idx="9">
                  <c:v>93</c:v>
                </c:pt>
              </c:numCache>
            </c:numRef>
          </c:cat>
          <c:val>
            <c:numRef>
              <c:f>'LFPR by Age Groups'!$B$30:$K$30</c:f>
              <c:numCache>
                <c:formatCode>0.0</c:formatCode>
                <c:ptCount val="10"/>
                <c:pt idx="0">
                  <c:v>10.63753058022008</c:v>
                </c:pt>
                <c:pt idx="1">
                  <c:v>9.0808691798517689</c:v>
                </c:pt>
                <c:pt idx="2">
                  <c:v>8.0992670062708587</c:v>
                </c:pt>
                <c:pt idx="3">
                  <c:v>6.8192418362466025</c:v>
                </c:pt>
                <c:pt idx="4">
                  <c:v>7.1505178760972399</c:v>
                </c:pt>
                <c:pt idx="5">
                  <c:v>6.2830950928651648</c:v>
                </c:pt>
                <c:pt idx="6">
                  <c:v>5.0310029125958815</c:v>
                </c:pt>
                <c:pt idx="7">
                  <c:v>5.4322528992063184</c:v>
                </c:pt>
                <c:pt idx="8">
                  <c:v>4.2220264003489163</c:v>
                </c:pt>
                <c:pt idx="9">
                  <c:v>4.0171999590616885</c:v>
                </c:pt>
              </c:numCache>
            </c:numRef>
          </c:val>
        </c:ser>
        <c:ser>
          <c:idx val="2"/>
          <c:order val="1"/>
          <c:tx>
            <c:strRef>
              <c:f>'LFPR by Age Groups'!$A$31</c:f>
              <c:strCache>
                <c:ptCount val="1"/>
                <c:pt idx="0">
                  <c:v>20 - 24 ساله</c:v>
                </c:pt>
              </c:strCache>
            </c:strRef>
          </c:tx>
          <c:spPr>
            <a:ln w="28575" cap="rnd">
              <a:solidFill>
                <a:srgbClr val="0066FF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'LFPR by Age Groups'!$B$1:$K$1</c:f>
              <c:numCache>
                <c:formatCode>0</c:formatCode>
                <c:ptCount val="10"/>
                <c:pt idx="0">
                  <c:v>84</c:v>
                </c:pt>
                <c:pt idx="1">
                  <c:v>85</c:v>
                </c:pt>
                <c:pt idx="2">
                  <c:v>86</c:v>
                </c:pt>
                <c:pt idx="3">
                  <c:v>87</c:v>
                </c:pt>
                <c:pt idx="4">
                  <c:v>88</c:v>
                </c:pt>
                <c:pt idx="5">
                  <c:v>89</c:v>
                </c:pt>
                <c:pt idx="6">
                  <c:v>90</c:v>
                </c:pt>
                <c:pt idx="7">
                  <c:v>91</c:v>
                </c:pt>
                <c:pt idx="8">
                  <c:v>92</c:v>
                </c:pt>
                <c:pt idx="9">
                  <c:v>93</c:v>
                </c:pt>
              </c:numCache>
            </c:numRef>
          </c:cat>
          <c:val>
            <c:numRef>
              <c:f>'LFPR by Age Groups'!$B$31:$K$31</c:f>
              <c:numCache>
                <c:formatCode>0.0</c:formatCode>
                <c:ptCount val="10"/>
                <c:pt idx="0">
                  <c:v>23.596410841282303</c:v>
                </c:pt>
                <c:pt idx="1">
                  <c:v>22.19870420304132</c:v>
                </c:pt>
                <c:pt idx="2">
                  <c:v>20.347518040158587</c:v>
                </c:pt>
                <c:pt idx="3">
                  <c:v>17.470724376666201</c:v>
                </c:pt>
                <c:pt idx="4">
                  <c:v>17.456001219695125</c:v>
                </c:pt>
                <c:pt idx="5">
                  <c:v>17.772493518101367</c:v>
                </c:pt>
                <c:pt idx="6">
                  <c:v>15.488786348110878</c:v>
                </c:pt>
                <c:pt idx="7">
                  <c:v>16.791833555051504</c:v>
                </c:pt>
                <c:pt idx="8">
                  <c:v>13.883384606041465</c:v>
                </c:pt>
                <c:pt idx="9">
                  <c:v>12.337978661419569</c:v>
                </c:pt>
              </c:numCache>
            </c:numRef>
          </c:val>
        </c:ser>
        <c:ser>
          <c:idx val="3"/>
          <c:order val="2"/>
          <c:tx>
            <c:strRef>
              <c:f>'LFPR by Age Groups'!$A$32</c:f>
              <c:strCache>
                <c:ptCount val="1"/>
                <c:pt idx="0">
                  <c:v>25 - 29 ساله</c:v>
                </c:pt>
              </c:strCache>
            </c:strRef>
          </c:tx>
          <c:spPr>
            <a:ln w="28575" cap="rnd">
              <a:solidFill>
                <a:srgbClr val="FF006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'LFPR by Age Groups'!$B$1:$K$1</c:f>
              <c:numCache>
                <c:formatCode>0</c:formatCode>
                <c:ptCount val="10"/>
                <c:pt idx="0">
                  <c:v>84</c:v>
                </c:pt>
                <c:pt idx="1">
                  <c:v>85</c:v>
                </c:pt>
                <c:pt idx="2">
                  <c:v>86</c:v>
                </c:pt>
                <c:pt idx="3">
                  <c:v>87</c:v>
                </c:pt>
                <c:pt idx="4">
                  <c:v>88</c:v>
                </c:pt>
                <c:pt idx="5">
                  <c:v>89</c:v>
                </c:pt>
                <c:pt idx="6">
                  <c:v>90</c:v>
                </c:pt>
                <c:pt idx="7">
                  <c:v>91</c:v>
                </c:pt>
                <c:pt idx="8">
                  <c:v>92</c:v>
                </c:pt>
                <c:pt idx="9">
                  <c:v>93</c:v>
                </c:pt>
              </c:numCache>
            </c:numRef>
          </c:cat>
          <c:val>
            <c:numRef>
              <c:f>'LFPR by Age Groups'!$B$32:$K$32</c:f>
              <c:numCache>
                <c:formatCode>0.0</c:formatCode>
                <c:ptCount val="10"/>
                <c:pt idx="0">
                  <c:v>27.706775660520627</c:v>
                </c:pt>
                <c:pt idx="1">
                  <c:v>27.141555601156433</c:v>
                </c:pt>
                <c:pt idx="2">
                  <c:v>26.077658488289345</c:v>
                </c:pt>
                <c:pt idx="3">
                  <c:v>23.617673491810326</c:v>
                </c:pt>
                <c:pt idx="4">
                  <c:v>24.015588659581347</c:v>
                </c:pt>
                <c:pt idx="5">
                  <c:v>24.027831460787887</c:v>
                </c:pt>
                <c:pt idx="6">
                  <c:v>21.925677123569614</c:v>
                </c:pt>
                <c:pt idx="7">
                  <c:v>24.516266709252829</c:v>
                </c:pt>
                <c:pt idx="8">
                  <c:v>20.130186865363488</c:v>
                </c:pt>
                <c:pt idx="9">
                  <c:v>19.884276547953867</c:v>
                </c:pt>
              </c:numCache>
            </c:numRef>
          </c:val>
        </c:ser>
        <c:ser>
          <c:idx val="4"/>
          <c:order val="3"/>
          <c:tx>
            <c:strRef>
              <c:f>'LFPR by Age Groups'!$A$40</c:f>
              <c:strCache>
                <c:ptCount val="1"/>
                <c:pt idx="0">
                  <c:v>65 ساله و بيش‌تر</c:v>
                </c:pt>
              </c:strCache>
            </c:strRef>
          </c:tx>
          <c:spPr>
            <a:ln w="28575" cap="rnd">
              <a:solidFill>
                <a:srgbClr val="00990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'LFPR by Age Groups'!$B$1:$K$1</c:f>
              <c:numCache>
                <c:formatCode>0</c:formatCode>
                <c:ptCount val="10"/>
                <c:pt idx="0">
                  <c:v>84</c:v>
                </c:pt>
                <c:pt idx="1">
                  <c:v>85</c:v>
                </c:pt>
                <c:pt idx="2">
                  <c:v>86</c:v>
                </c:pt>
                <c:pt idx="3">
                  <c:v>87</c:v>
                </c:pt>
                <c:pt idx="4">
                  <c:v>88</c:v>
                </c:pt>
                <c:pt idx="5">
                  <c:v>89</c:v>
                </c:pt>
                <c:pt idx="6">
                  <c:v>90</c:v>
                </c:pt>
                <c:pt idx="7">
                  <c:v>91</c:v>
                </c:pt>
                <c:pt idx="8">
                  <c:v>92</c:v>
                </c:pt>
                <c:pt idx="9">
                  <c:v>93</c:v>
                </c:pt>
              </c:numCache>
            </c:numRef>
          </c:cat>
          <c:val>
            <c:numRef>
              <c:f>'LFPR by Age Groups'!$B$40:$K$40</c:f>
              <c:numCache>
                <c:formatCode>0.0</c:formatCode>
                <c:ptCount val="10"/>
                <c:pt idx="0">
                  <c:v>4.4729202314805905</c:v>
                </c:pt>
                <c:pt idx="1">
                  <c:v>4.4135813630122849</c:v>
                </c:pt>
                <c:pt idx="2">
                  <c:v>3.8304295616021986</c:v>
                </c:pt>
                <c:pt idx="3">
                  <c:v>3.0805244129159366</c:v>
                </c:pt>
                <c:pt idx="4">
                  <c:v>4.9647824179704845</c:v>
                </c:pt>
                <c:pt idx="5">
                  <c:v>3.2025653500914233</c:v>
                </c:pt>
                <c:pt idx="6">
                  <c:v>2.47302784176334</c:v>
                </c:pt>
                <c:pt idx="7">
                  <c:v>2.5551907400439586</c:v>
                </c:pt>
                <c:pt idx="8">
                  <c:v>2.1690093693025276</c:v>
                </c:pt>
                <c:pt idx="9">
                  <c:v>1.8791099023036495</c:v>
                </c:pt>
              </c:numCache>
            </c:numRef>
          </c:val>
        </c:ser>
        <c:dLbls/>
        <c:marker val="1"/>
        <c:axId val="122467840"/>
        <c:axId val="122469376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'LFPR by Age Groups'!$A$28</c15:sqref>
                        </c15:formulaRef>
                      </c:ext>
                    </c:extLst>
                    <c:strCache>
                      <c:ptCount val="1"/>
                      <c:pt idx="0">
                        <c:v>زن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'LFPR by Age Groups'!$B$1:$K$1</c15:sqref>
                        </c15:formulaRef>
                      </c:ext>
                    </c:extLst>
                    <c:numCache>
                      <c:formatCode>0</c:formatCode>
                      <c:ptCount val="10"/>
                      <c:pt idx="0">
                        <c:v>84</c:v>
                      </c:pt>
                      <c:pt idx="1">
                        <c:v>85</c:v>
                      </c:pt>
                      <c:pt idx="2">
                        <c:v>86</c:v>
                      </c:pt>
                      <c:pt idx="3">
                        <c:v>87</c:v>
                      </c:pt>
                      <c:pt idx="4">
                        <c:v>88</c:v>
                      </c:pt>
                      <c:pt idx="5">
                        <c:v>89</c:v>
                      </c:pt>
                      <c:pt idx="6">
                        <c:v>90</c:v>
                      </c:pt>
                      <c:pt idx="7">
                        <c:v>91</c:v>
                      </c:pt>
                      <c:pt idx="8">
                        <c:v>92</c:v>
                      </c:pt>
                      <c:pt idx="9">
                        <c:v>93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'LFPR by Age Groups'!$B$28:$K$28</c15:sqref>
                        </c15:formulaRef>
                      </c:ext>
                    </c:extLst>
                    <c:numCache>
                      <c:formatCode>0.0</c:formatCode>
                      <c:ptCount val="10"/>
                      <c:pt idx="0">
                        <c:v>16.986109984015695</c:v>
                      </c:pt>
                      <c:pt idx="1">
                        <c:v>16.43422594297088</c:v>
                      </c:pt>
                      <c:pt idx="2">
                        <c:v>15.615054662984173</c:v>
                      </c:pt>
                      <c:pt idx="3">
                        <c:v>13.579342255989452</c:v>
                      </c:pt>
                      <c:pt idx="4">
                        <c:v>14.496504430818622</c:v>
                      </c:pt>
                      <c:pt idx="5">
                        <c:v>14.059669924194315</c:v>
                      </c:pt>
                      <c:pt idx="6">
                        <c:v>12.615769778975237</c:v>
                      </c:pt>
                      <c:pt idx="7">
                        <c:v>13.670896609668437</c:v>
                      </c:pt>
                      <c:pt idx="8">
                        <c:v>12.357638991450072</c:v>
                      </c:pt>
                      <c:pt idx="9">
                        <c:v>12.034760573437623</c:v>
                      </c:pt>
                    </c:numCache>
                  </c:numRef>
                </c:val>
                <c:smooth val="0"/>
              </c15:ser>
            </c15:filteredLineSeries>
          </c:ext>
        </c:extLst>
      </c:lineChart>
      <c:catAx>
        <c:axId val="122467840"/>
        <c:scaling>
          <c:orientation val="minMax"/>
        </c:scaling>
        <c:axPos val="b"/>
        <c:numFmt formatCode="0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85000"/>
                <a:lumOff val="1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469376"/>
        <c:crosses val="autoZero"/>
        <c:auto val="1"/>
        <c:lblAlgn val="ctr"/>
        <c:lblOffset val="100"/>
      </c:catAx>
      <c:valAx>
        <c:axId val="12246937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467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B Mitra" panose="00000400000000000000" pitchFamily="2" charset="-78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>
        <c:manualLayout>
          <c:layoutTarget val="inner"/>
          <c:xMode val="edge"/>
          <c:yMode val="edge"/>
          <c:x val="6.3450138775833068E-2"/>
          <c:y val="0.12490879227948362"/>
          <c:w val="0.93654986122416695"/>
          <c:h val="0.79259346257805152"/>
        </c:manualLayout>
      </c:layout>
      <c:lineChart>
        <c:grouping val="standard"/>
        <c:ser>
          <c:idx val="0"/>
          <c:order val="0"/>
          <c:tx>
            <c:strRef>
              <c:f>'جمعيت فعال'!$Q$8</c:f>
              <c:strCache>
                <c:ptCount val="1"/>
                <c:pt idx="0">
                  <c:v>مرد و زن </c:v>
                </c:pt>
              </c:strCache>
            </c:strRef>
          </c:tx>
          <c:spPr>
            <a:ln w="28575" cap="rnd">
              <a:solidFill>
                <a:srgbClr val="0066FF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'جمعيت فعال'!$AD$8:$AD$17</c:f>
              <c:numCache>
                <c:formatCode>General</c:formatCode>
                <c:ptCount val="10"/>
                <c:pt idx="0">
                  <c:v>1384</c:v>
                </c:pt>
                <c:pt idx="1">
                  <c:v>1385</c:v>
                </c:pt>
                <c:pt idx="2">
                  <c:v>1386</c:v>
                </c:pt>
                <c:pt idx="3">
                  <c:v>1387</c:v>
                </c:pt>
                <c:pt idx="4">
                  <c:v>1388</c:v>
                </c:pt>
                <c:pt idx="5">
                  <c:v>1389</c:v>
                </c:pt>
                <c:pt idx="6">
                  <c:v>1390</c:v>
                </c:pt>
                <c:pt idx="7">
                  <c:v>1391</c:v>
                </c:pt>
                <c:pt idx="8">
                  <c:v>1392</c:v>
                </c:pt>
                <c:pt idx="9">
                  <c:v>1393</c:v>
                </c:pt>
              </c:numCache>
            </c:numRef>
          </c:cat>
          <c:val>
            <c:numRef>
              <c:f>'جمعيت فعال'!$R$8:$AA$8</c:f>
              <c:numCache>
                <c:formatCode>0</c:formatCode>
                <c:ptCount val="10"/>
                <c:pt idx="0">
                  <c:v>23293.446000000011</c:v>
                </c:pt>
                <c:pt idx="1">
                  <c:v>23484.067999999999</c:v>
                </c:pt>
                <c:pt idx="2">
                  <c:v>23578.715</c:v>
                </c:pt>
                <c:pt idx="3">
                  <c:v>22892.489000000001</c:v>
                </c:pt>
                <c:pt idx="4">
                  <c:v>23840.674999999996</c:v>
                </c:pt>
                <c:pt idx="5">
                  <c:v>23875.023000000001</c:v>
                </c:pt>
                <c:pt idx="6">
                  <c:v>23387.633000000002</c:v>
                </c:pt>
                <c:pt idx="7">
                  <c:v>23476.46200000001</c:v>
                </c:pt>
                <c:pt idx="8">
                  <c:v>23834.552</c:v>
                </c:pt>
                <c:pt idx="9">
                  <c:v>23818.469000000001</c:v>
                </c:pt>
              </c:numCache>
            </c:numRef>
          </c:val>
        </c:ser>
        <c:ser>
          <c:idx val="1"/>
          <c:order val="1"/>
          <c:tx>
            <c:strRef>
              <c:f>'جمعيت فعال'!$Q$21</c:f>
              <c:strCache>
                <c:ptCount val="1"/>
                <c:pt idx="0">
                  <c:v>مرد</c:v>
                </c:pt>
              </c:strCache>
            </c:strRef>
          </c:tx>
          <c:spPr>
            <a:ln w="28575" cap="rnd">
              <a:solidFill>
                <a:srgbClr val="00990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'جمعيت فعال'!$AD$8:$AD$17</c:f>
              <c:numCache>
                <c:formatCode>General</c:formatCode>
                <c:ptCount val="10"/>
                <c:pt idx="0">
                  <c:v>1384</c:v>
                </c:pt>
                <c:pt idx="1">
                  <c:v>1385</c:v>
                </c:pt>
                <c:pt idx="2">
                  <c:v>1386</c:v>
                </c:pt>
                <c:pt idx="3">
                  <c:v>1387</c:v>
                </c:pt>
                <c:pt idx="4">
                  <c:v>1388</c:v>
                </c:pt>
                <c:pt idx="5">
                  <c:v>1389</c:v>
                </c:pt>
                <c:pt idx="6">
                  <c:v>1390</c:v>
                </c:pt>
                <c:pt idx="7">
                  <c:v>1391</c:v>
                </c:pt>
                <c:pt idx="8">
                  <c:v>1392</c:v>
                </c:pt>
                <c:pt idx="9">
                  <c:v>1393</c:v>
                </c:pt>
              </c:numCache>
            </c:numRef>
          </c:cat>
          <c:val>
            <c:numRef>
              <c:f>'جمعيت فعال'!$R$21:$AA$21</c:f>
              <c:numCache>
                <c:formatCode>0</c:formatCode>
                <c:ptCount val="10"/>
                <c:pt idx="0">
                  <c:v>18512.686000000005</c:v>
                </c:pt>
                <c:pt idx="1">
                  <c:v>18749.744999999999</c:v>
                </c:pt>
                <c:pt idx="2">
                  <c:v>18994.107</c:v>
                </c:pt>
                <c:pt idx="3">
                  <c:v>18834.286000000011</c:v>
                </c:pt>
                <c:pt idx="4">
                  <c:v>19432.277999999998</c:v>
                </c:pt>
                <c:pt idx="5">
                  <c:v>19525.661</c:v>
                </c:pt>
                <c:pt idx="6">
                  <c:v>19418.717000000001</c:v>
                </c:pt>
                <c:pt idx="7">
                  <c:v>19185.434000000001</c:v>
                </c:pt>
                <c:pt idx="8">
                  <c:v>19914.43</c:v>
                </c:pt>
                <c:pt idx="9">
                  <c:v>19959.638999999996</c:v>
                </c:pt>
              </c:numCache>
            </c:numRef>
          </c:val>
        </c:ser>
        <c:ser>
          <c:idx val="2"/>
          <c:order val="2"/>
          <c:tx>
            <c:strRef>
              <c:f>'جمعيت فعال'!$Q$34</c:f>
              <c:strCache>
                <c:ptCount val="1"/>
                <c:pt idx="0">
                  <c:v>زن </c:v>
                </c:pt>
              </c:strCache>
            </c:strRef>
          </c:tx>
          <c:spPr>
            <a:ln w="28575" cap="rnd">
              <a:solidFill>
                <a:srgbClr val="FF006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'جمعيت فعال'!$AD$8:$AD$17</c:f>
              <c:numCache>
                <c:formatCode>General</c:formatCode>
                <c:ptCount val="10"/>
                <c:pt idx="0">
                  <c:v>1384</c:v>
                </c:pt>
                <c:pt idx="1">
                  <c:v>1385</c:v>
                </c:pt>
                <c:pt idx="2">
                  <c:v>1386</c:v>
                </c:pt>
                <c:pt idx="3">
                  <c:v>1387</c:v>
                </c:pt>
                <c:pt idx="4">
                  <c:v>1388</c:v>
                </c:pt>
                <c:pt idx="5">
                  <c:v>1389</c:v>
                </c:pt>
                <c:pt idx="6">
                  <c:v>1390</c:v>
                </c:pt>
                <c:pt idx="7">
                  <c:v>1391</c:v>
                </c:pt>
                <c:pt idx="8">
                  <c:v>1392</c:v>
                </c:pt>
                <c:pt idx="9">
                  <c:v>1393</c:v>
                </c:pt>
              </c:numCache>
            </c:numRef>
          </c:cat>
          <c:val>
            <c:numRef>
              <c:f>'جمعيت فعال'!$R$34:$AA$34</c:f>
              <c:numCache>
                <c:formatCode>0</c:formatCode>
                <c:ptCount val="10"/>
                <c:pt idx="0">
                  <c:v>4780.759</c:v>
                </c:pt>
                <c:pt idx="1">
                  <c:v>4734.3230000000003</c:v>
                </c:pt>
                <c:pt idx="2">
                  <c:v>4584.6080000000002</c:v>
                </c:pt>
                <c:pt idx="3">
                  <c:v>4058.203</c:v>
                </c:pt>
                <c:pt idx="4">
                  <c:v>4408.3970000000018</c:v>
                </c:pt>
                <c:pt idx="5">
                  <c:v>4349.3610000000035</c:v>
                </c:pt>
                <c:pt idx="6">
                  <c:v>3968.9160000000002</c:v>
                </c:pt>
                <c:pt idx="7">
                  <c:v>4291.0280000000002</c:v>
                </c:pt>
                <c:pt idx="8">
                  <c:v>3920.1219999999998</c:v>
                </c:pt>
                <c:pt idx="9">
                  <c:v>3858.8290000000002</c:v>
                </c:pt>
              </c:numCache>
            </c:numRef>
          </c:val>
        </c:ser>
        <c:dLbls/>
        <c:marker val="1"/>
        <c:axId val="122544512"/>
        <c:axId val="122546048"/>
      </c:lineChart>
      <c:catAx>
        <c:axId val="12254451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85000"/>
                <a:lumOff val="1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546048"/>
        <c:crosses val="autoZero"/>
        <c:auto val="1"/>
        <c:lblAlgn val="ctr"/>
        <c:lblOffset val="100"/>
      </c:catAx>
      <c:valAx>
        <c:axId val="12254604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tickLblPos val="nextTo"/>
        <c:spPr>
          <a:noFill/>
          <a:ln>
            <a:solidFill>
              <a:schemeClr val="tx1">
                <a:lumMod val="85000"/>
                <a:lumOff val="1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5445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r"/>
      <c:layout/>
      <c:spPr>
        <a:solidFill>
          <a:schemeClr val="bg2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B Mitra" panose="00000400000000000000" pitchFamily="2" charset="-78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>
        <c:manualLayout>
          <c:layoutTarget val="inner"/>
          <c:xMode val="edge"/>
          <c:yMode val="edge"/>
          <c:x val="5.7757259356870691E-2"/>
          <c:y val="3.5454373846585646E-2"/>
          <c:w val="0.92977978937523142"/>
          <c:h val="0.81968459006330607"/>
        </c:manualLayout>
      </c:layout>
      <c:lineChart>
        <c:grouping val="standard"/>
        <c:ser>
          <c:idx val="1"/>
          <c:order val="0"/>
          <c:tx>
            <c:strRef>
              <c:f>'Active Pop by Age Grouops'!$A$5</c:f>
              <c:strCache>
                <c:ptCount val="1"/>
                <c:pt idx="0">
                  <c:v>15 - 19 ساله</c:v>
                </c:pt>
              </c:strCache>
            </c:strRef>
          </c:tx>
          <c:spPr>
            <a:ln w="28575" cap="rnd">
              <a:solidFill>
                <a:srgbClr val="660033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2.465048236335626E-3"/>
                  <c:y val="-6.5747797660564405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'Active Pop by Age Grouops'!$B$2:$K$2</c:f>
              <c:numCache>
                <c:formatCode>General</c:formatCode>
                <c:ptCount val="10"/>
                <c:pt idx="0">
                  <c:v>84</c:v>
                </c:pt>
                <c:pt idx="1">
                  <c:v>85</c:v>
                </c:pt>
                <c:pt idx="2">
                  <c:v>86</c:v>
                </c:pt>
                <c:pt idx="3">
                  <c:v>87</c:v>
                </c:pt>
                <c:pt idx="4">
                  <c:v>88</c:v>
                </c:pt>
                <c:pt idx="5">
                  <c:v>89</c:v>
                </c:pt>
                <c:pt idx="6">
                  <c:v>90</c:v>
                </c:pt>
                <c:pt idx="7">
                  <c:v>91</c:v>
                </c:pt>
                <c:pt idx="8">
                  <c:v>92</c:v>
                </c:pt>
                <c:pt idx="9">
                  <c:v>93</c:v>
                </c:pt>
              </c:numCache>
            </c:numRef>
          </c:cat>
          <c:val>
            <c:numRef>
              <c:f>'Active Pop by Age Grouops'!$B$5:$K$5</c:f>
              <c:numCache>
                <c:formatCode>0</c:formatCode>
                <c:ptCount val="10"/>
                <c:pt idx="0">
                  <c:v>2051.232</c:v>
                </c:pt>
                <c:pt idx="1">
                  <c:v>1833.35</c:v>
                </c:pt>
                <c:pt idx="2">
                  <c:v>1620.3150000000001</c:v>
                </c:pt>
                <c:pt idx="3">
                  <c:v>1431.432</c:v>
                </c:pt>
                <c:pt idx="4">
                  <c:v>1325.9390000000001</c:v>
                </c:pt>
                <c:pt idx="5">
                  <c:v>1177.8339999999998</c:v>
                </c:pt>
                <c:pt idx="6">
                  <c:v>980.702</c:v>
                </c:pt>
                <c:pt idx="7">
                  <c:v>895.62300000000005</c:v>
                </c:pt>
                <c:pt idx="8">
                  <c:v>681.31599999999969</c:v>
                </c:pt>
                <c:pt idx="9">
                  <c:v>633.25699999999961</c:v>
                </c:pt>
              </c:numCache>
            </c:numRef>
          </c:val>
        </c:ser>
        <c:ser>
          <c:idx val="2"/>
          <c:order val="1"/>
          <c:tx>
            <c:strRef>
              <c:f>'Active Pop by Age Grouops'!$A$6</c:f>
              <c:strCache>
                <c:ptCount val="1"/>
                <c:pt idx="0">
                  <c:v>20 - 24 ساله</c:v>
                </c:pt>
              </c:strCache>
            </c:strRef>
          </c:tx>
          <c:spPr>
            <a:ln w="28575" cap="rnd">
              <a:solidFill>
                <a:srgbClr val="0066FF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'Active Pop by Age Grouops'!$B$2:$K$2</c:f>
              <c:numCache>
                <c:formatCode>General</c:formatCode>
                <c:ptCount val="10"/>
                <c:pt idx="0">
                  <c:v>84</c:v>
                </c:pt>
                <c:pt idx="1">
                  <c:v>85</c:v>
                </c:pt>
                <c:pt idx="2">
                  <c:v>86</c:v>
                </c:pt>
                <c:pt idx="3">
                  <c:v>87</c:v>
                </c:pt>
                <c:pt idx="4">
                  <c:v>88</c:v>
                </c:pt>
                <c:pt idx="5">
                  <c:v>89</c:v>
                </c:pt>
                <c:pt idx="6">
                  <c:v>90</c:v>
                </c:pt>
                <c:pt idx="7">
                  <c:v>91</c:v>
                </c:pt>
                <c:pt idx="8">
                  <c:v>92</c:v>
                </c:pt>
                <c:pt idx="9">
                  <c:v>93</c:v>
                </c:pt>
              </c:numCache>
            </c:numRef>
          </c:cat>
          <c:val>
            <c:numRef>
              <c:f>'Active Pop by Age Grouops'!$B$6:$K$6</c:f>
              <c:numCache>
                <c:formatCode>0</c:formatCode>
                <c:ptCount val="10"/>
                <c:pt idx="0">
                  <c:v>3797.4459999999999</c:v>
                </c:pt>
                <c:pt idx="1">
                  <c:v>3748.3500000000013</c:v>
                </c:pt>
                <c:pt idx="2">
                  <c:v>3643.3310000000015</c:v>
                </c:pt>
                <c:pt idx="3">
                  <c:v>3394.2330000000002</c:v>
                </c:pt>
                <c:pt idx="4">
                  <c:v>3414.2809999999986</c:v>
                </c:pt>
                <c:pt idx="5">
                  <c:v>3362.4900000000002</c:v>
                </c:pt>
                <c:pt idx="6">
                  <c:v>3061.3879999999999</c:v>
                </c:pt>
                <c:pt idx="7">
                  <c:v>2976.3620000000001</c:v>
                </c:pt>
                <c:pt idx="8">
                  <c:v>2683.8700000000013</c:v>
                </c:pt>
                <c:pt idx="9">
                  <c:v>2397.3620000000001</c:v>
                </c:pt>
              </c:numCache>
            </c:numRef>
          </c:val>
        </c:ser>
        <c:ser>
          <c:idx val="3"/>
          <c:order val="2"/>
          <c:tx>
            <c:strRef>
              <c:f>'Active Pop by Age Grouops'!$A$7</c:f>
              <c:strCache>
                <c:ptCount val="1"/>
                <c:pt idx="0">
                  <c:v>25 - 29 ساله</c:v>
                </c:pt>
              </c:strCache>
            </c:strRef>
          </c:tx>
          <c:spPr>
            <a:ln w="28575" cap="rnd">
              <a:solidFill>
                <a:srgbClr val="FF0066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'Active Pop by Age Grouops'!$B$2:$K$2</c:f>
              <c:numCache>
                <c:formatCode>General</c:formatCode>
                <c:ptCount val="10"/>
                <c:pt idx="0">
                  <c:v>84</c:v>
                </c:pt>
                <c:pt idx="1">
                  <c:v>85</c:v>
                </c:pt>
                <c:pt idx="2">
                  <c:v>86</c:v>
                </c:pt>
                <c:pt idx="3">
                  <c:v>87</c:v>
                </c:pt>
                <c:pt idx="4">
                  <c:v>88</c:v>
                </c:pt>
                <c:pt idx="5">
                  <c:v>89</c:v>
                </c:pt>
                <c:pt idx="6">
                  <c:v>90</c:v>
                </c:pt>
                <c:pt idx="7">
                  <c:v>91</c:v>
                </c:pt>
                <c:pt idx="8">
                  <c:v>92</c:v>
                </c:pt>
                <c:pt idx="9">
                  <c:v>93</c:v>
                </c:pt>
              </c:numCache>
            </c:numRef>
          </c:cat>
          <c:val>
            <c:numRef>
              <c:f>'Active Pop by Age Grouops'!$B$7:$K$7</c:f>
              <c:numCache>
                <c:formatCode>0</c:formatCode>
                <c:ptCount val="10"/>
                <c:pt idx="0">
                  <c:v>3485.4690000000001</c:v>
                </c:pt>
                <c:pt idx="1">
                  <c:v>3631.328</c:v>
                </c:pt>
                <c:pt idx="2">
                  <c:v>3752.654</c:v>
                </c:pt>
                <c:pt idx="3">
                  <c:v>3743.752</c:v>
                </c:pt>
                <c:pt idx="4">
                  <c:v>3976.9839999999999</c:v>
                </c:pt>
                <c:pt idx="5">
                  <c:v>4070.4810000000002</c:v>
                </c:pt>
                <c:pt idx="6">
                  <c:v>3932.7530000000002</c:v>
                </c:pt>
                <c:pt idx="7">
                  <c:v>3955.4609999999998</c:v>
                </c:pt>
                <c:pt idx="8">
                  <c:v>4239.8430000000017</c:v>
                </c:pt>
                <c:pt idx="9">
                  <c:v>4125.1330000000007</c:v>
                </c:pt>
              </c:numCache>
            </c:numRef>
          </c:val>
        </c:ser>
        <c:ser>
          <c:idx val="5"/>
          <c:order val="3"/>
          <c:tx>
            <c:strRef>
              <c:f>'Active Pop by Age Grouops'!$A$15</c:f>
              <c:strCache>
                <c:ptCount val="1"/>
                <c:pt idx="0">
                  <c:v>65 ساله و بيش‌تر</c:v>
                </c:pt>
              </c:strCache>
            </c:strRef>
          </c:tx>
          <c:spPr>
            <a:ln w="28575" cap="rnd">
              <a:solidFill>
                <a:srgbClr val="009900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'Active Pop by Age Grouops'!$B$2:$K$2</c:f>
              <c:numCache>
                <c:formatCode>General</c:formatCode>
                <c:ptCount val="10"/>
                <c:pt idx="0">
                  <c:v>84</c:v>
                </c:pt>
                <c:pt idx="1">
                  <c:v>85</c:v>
                </c:pt>
                <c:pt idx="2">
                  <c:v>86</c:v>
                </c:pt>
                <c:pt idx="3">
                  <c:v>87</c:v>
                </c:pt>
                <c:pt idx="4">
                  <c:v>88</c:v>
                </c:pt>
                <c:pt idx="5">
                  <c:v>89</c:v>
                </c:pt>
                <c:pt idx="6">
                  <c:v>90</c:v>
                </c:pt>
                <c:pt idx="7">
                  <c:v>91</c:v>
                </c:pt>
                <c:pt idx="8">
                  <c:v>92</c:v>
                </c:pt>
                <c:pt idx="9">
                  <c:v>93</c:v>
                </c:pt>
              </c:numCache>
            </c:numRef>
          </c:cat>
          <c:val>
            <c:numRef>
              <c:f>'Active Pop by Age Grouops'!$B$15:$K$15</c:f>
              <c:numCache>
                <c:formatCode>0</c:formatCode>
                <c:ptCount val="10"/>
                <c:pt idx="0">
                  <c:v>826.92</c:v>
                </c:pt>
                <c:pt idx="1">
                  <c:v>802.24199999999996</c:v>
                </c:pt>
                <c:pt idx="2">
                  <c:v>737.33299999999952</c:v>
                </c:pt>
                <c:pt idx="3">
                  <c:v>656.21900000000005</c:v>
                </c:pt>
                <c:pt idx="4">
                  <c:v>671.5319999999997</c:v>
                </c:pt>
                <c:pt idx="5">
                  <c:v>577.41800000000001</c:v>
                </c:pt>
                <c:pt idx="6">
                  <c:v>525.8619999999994</c:v>
                </c:pt>
                <c:pt idx="7">
                  <c:v>583.29100000000005</c:v>
                </c:pt>
                <c:pt idx="8">
                  <c:v>562.70600000000002</c:v>
                </c:pt>
                <c:pt idx="9">
                  <c:v>505.505</c:v>
                </c:pt>
              </c:numCache>
            </c:numRef>
          </c:val>
        </c:ser>
        <c:dLbls/>
        <c:marker val="1"/>
        <c:axId val="73607040"/>
        <c:axId val="73608576"/>
      </c:lineChart>
      <c:catAx>
        <c:axId val="7360704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85000"/>
                <a:lumOff val="1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608576"/>
        <c:crosses val="autoZero"/>
        <c:auto val="1"/>
        <c:lblAlgn val="ctr"/>
        <c:lblOffset val="100"/>
      </c:catAx>
      <c:valAx>
        <c:axId val="7360857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tickLblPos val="nextTo"/>
        <c:spPr>
          <a:noFill/>
          <a:ln>
            <a:solidFill>
              <a:schemeClr val="tx1">
                <a:lumMod val="85000"/>
                <a:lumOff val="1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607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B Mitra" panose="00000400000000000000" pitchFamily="2" charset="-78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cap="all" spc="120" normalizeH="0" baseline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B Mitra" panose="00000400000000000000" pitchFamily="2" charset="-78"/>
            </a:defRPr>
          </a:pPr>
          <a:endParaRPr lang="en-US"/>
        </a:p>
      </c:txPr>
    </c:title>
    <c:plotArea>
      <c:layout/>
      <c:lineChart>
        <c:grouping val="standard"/>
        <c:ser>
          <c:idx val="0"/>
          <c:order val="0"/>
          <c:tx>
            <c:strRef>
              <c:f>'GDP &amp; LFPR Rate'!$L$2</c:f>
              <c:strCache>
                <c:ptCount val="1"/>
                <c:pt idx="0">
                  <c:v>نرخ رشد اقتصادی</c:v>
                </c:pt>
              </c:strCache>
            </c:strRef>
          </c:tx>
          <c:spPr>
            <a:ln w="22225" cap="rnd">
              <a:solidFill>
                <a:srgbClr val="FF0066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'GDP &amp; LFPR Rate'!$B$1:$J$1</c:f>
              <c:numCache>
                <c:formatCode>General</c:formatCode>
                <c:ptCount val="9"/>
                <c:pt idx="0">
                  <c:v>1384</c:v>
                </c:pt>
                <c:pt idx="1">
                  <c:v>1385</c:v>
                </c:pt>
                <c:pt idx="2">
                  <c:v>1386</c:v>
                </c:pt>
                <c:pt idx="3">
                  <c:v>1387</c:v>
                </c:pt>
                <c:pt idx="4">
                  <c:v>1388</c:v>
                </c:pt>
                <c:pt idx="5">
                  <c:v>1389</c:v>
                </c:pt>
                <c:pt idx="6">
                  <c:v>1390</c:v>
                </c:pt>
                <c:pt idx="7">
                  <c:v>1391</c:v>
                </c:pt>
                <c:pt idx="8">
                  <c:v>1392</c:v>
                </c:pt>
              </c:numCache>
            </c:numRef>
          </c:cat>
          <c:val>
            <c:numRef>
              <c:f>'GDP &amp; LFPR Rate'!$B$2:$J$2</c:f>
              <c:numCache>
                <c:formatCode>#,##0.00</c:formatCode>
                <c:ptCount val="9"/>
                <c:pt idx="0">
                  <c:v>6.1878094468251978</c:v>
                </c:pt>
                <c:pt idx="1">
                  <c:v>7.3246034272842877</c:v>
                </c:pt>
                <c:pt idx="2">
                  <c:v>7.8403066161271502</c:v>
                </c:pt>
                <c:pt idx="3">
                  <c:v>0.82581279401854601</c:v>
                </c:pt>
                <c:pt idx="4">
                  <c:v>3.1560685318832347</c:v>
                </c:pt>
                <c:pt idx="5">
                  <c:v>6.5859770583308395</c:v>
                </c:pt>
                <c:pt idx="6">
                  <c:v>3.0150747331952199</c:v>
                </c:pt>
                <c:pt idx="7">
                  <c:v>-5.4</c:v>
                </c:pt>
                <c:pt idx="8">
                  <c:v>-2.2000000000000002</c:v>
                </c:pt>
              </c:numCache>
            </c:numRef>
          </c:val>
        </c:ser>
        <c:dLbls/>
        <c:marker val="1"/>
        <c:axId val="124478208"/>
        <c:axId val="124479744"/>
      </c:lineChart>
      <c:catAx>
        <c:axId val="124478208"/>
        <c:scaling>
          <c:orientation val="minMax"/>
        </c:scaling>
        <c:axPos val="b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low"/>
        <c:spPr>
          <a:noFill/>
          <a:ln w="9525" cap="flat" cmpd="sng" algn="ctr">
            <a:solidFill>
              <a:schemeClr val="tx1">
                <a:lumMod val="85000"/>
                <a:lumOff val="1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cap="all" spc="12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4479744"/>
        <c:crosses val="autoZero"/>
        <c:auto val="1"/>
        <c:lblAlgn val="ctr"/>
        <c:lblOffset val="100"/>
      </c:catAx>
      <c:valAx>
        <c:axId val="124479744"/>
        <c:scaling>
          <c:orientation val="minMax"/>
        </c:scaling>
        <c:axPos val="l"/>
        <c:numFmt formatCode="#,##0.00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85000"/>
                <a:lumOff val="1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44782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B Mitra" panose="00000400000000000000" pitchFamily="2" charset="-78"/>
            </a:defRPr>
          </a:pPr>
          <a:endParaRPr lang="en-US"/>
        </a:p>
      </c:txPr>
    </c:title>
    <c:plotArea>
      <c:layout/>
      <c:lineChart>
        <c:grouping val="standard"/>
        <c:ser>
          <c:idx val="0"/>
          <c:order val="0"/>
          <c:tx>
            <c:strRef>
              <c:f>'GDP &amp; LFPR Rate'!$L$3</c:f>
              <c:strCache>
                <c:ptCount val="1"/>
                <c:pt idx="0">
                  <c:v>نرخ مشارکت اقتصادی</c:v>
                </c:pt>
              </c:strCache>
            </c:strRef>
          </c:tx>
          <c:spPr>
            <a:ln w="28575" cap="rnd">
              <a:solidFill>
                <a:srgbClr val="0066FF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'GDP &amp; LFPR Rate'!$B$1:$J$1</c:f>
              <c:numCache>
                <c:formatCode>General</c:formatCode>
                <c:ptCount val="9"/>
                <c:pt idx="0">
                  <c:v>1384</c:v>
                </c:pt>
                <c:pt idx="1">
                  <c:v>1385</c:v>
                </c:pt>
                <c:pt idx="2">
                  <c:v>1386</c:v>
                </c:pt>
                <c:pt idx="3">
                  <c:v>1387</c:v>
                </c:pt>
                <c:pt idx="4">
                  <c:v>1388</c:v>
                </c:pt>
                <c:pt idx="5">
                  <c:v>1389</c:v>
                </c:pt>
                <c:pt idx="6">
                  <c:v>1390</c:v>
                </c:pt>
                <c:pt idx="7">
                  <c:v>1391</c:v>
                </c:pt>
                <c:pt idx="8">
                  <c:v>1392</c:v>
                </c:pt>
              </c:numCache>
            </c:numRef>
          </c:cat>
          <c:val>
            <c:numRef>
              <c:f>'GDP &amp; LFPR Rate'!$B$3:$J$3</c:f>
              <c:numCache>
                <c:formatCode>General</c:formatCode>
                <c:ptCount val="9"/>
                <c:pt idx="0" formatCode="0.0">
                  <c:v>41</c:v>
                </c:pt>
                <c:pt idx="1">
                  <c:v>40.4</c:v>
                </c:pt>
                <c:pt idx="2">
                  <c:v>39.800000000000011</c:v>
                </c:pt>
                <c:pt idx="3" formatCode="0.0">
                  <c:v>38</c:v>
                </c:pt>
                <c:pt idx="4">
                  <c:v>38.9</c:v>
                </c:pt>
                <c:pt idx="5" formatCode="0.0">
                  <c:v>38.270000000000003</c:v>
                </c:pt>
                <c:pt idx="6" formatCode="0.0">
                  <c:v>36.9</c:v>
                </c:pt>
                <c:pt idx="7" formatCode="0.0">
                  <c:v>37.4</c:v>
                </c:pt>
                <c:pt idx="8" formatCode="0.0">
                  <c:v>37.6</c:v>
                </c:pt>
              </c:numCache>
            </c:numRef>
          </c:val>
        </c:ser>
        <c:dLbls/>
        <c:marker val="1"/>
        <c:axId val="124414976"/>
        <c:axId val="124424960"/>
      </c:lineChart>
      <c:catAx>
        <c:axId val="12441497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85000"/>
                <a:lumOff val="1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4424960"/>
        <c:crosses val="autoZero"/>
        <c:auto val="1"/>
        <c:lblAlgn val="ctr"/>
        <c:lblOffset val="100"/>
      </c:catAx>
      <c:valAx>
        <c:axId val="124424960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tickLblPos val="nextTo"/>
        <c:spPr>
          <a:noFill/>
          <a:ln>
            <a:solidFill>
              <a:schemeClr val="tx1">
                <a:lumMod val="85000"/>
                <a:lumOff val="1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4414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B Mitra" panose="00000400000000000000" pitchFamily="2" charset="-78"/>
            </a:defRPr>
          </a:pPr>
          <a:endParaRPr lang="en-US"/>
        </a:p>
      </c:txPr>
    </c:title>
    <c:plotArea>
      <c:layout/>
      <c:lineChart>
        <c:grouping val="standard"/>
        <c:ser>
          <c:idx val="0"/>
          <c:order val="0"/>
          <c:tx>
            <c:strRef>
              <c:f>'GDP &amp; LFPR Rate'!$L$5</c:f>
              <c:strCache>
                <c:ptCount val="1"/>
                <c:pt idx="0">
                  <c:v>نرخ رشد اقتصادی بلند مدت</c:v>
                </c:pt>
              </c:strCache>
            </c:strRef>
          </c:tx>
          <c:spPr>
            <a:ln w="28575" cap="rnd">
              <a:solidFill>
                <a:srgbClr val="FF006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'GDP &amp; LFPR Rate'!$B$4:$I$4</c:f>
              <c:strCache>
                <c:ptCount val="8"/>
                <c:pt idx="0">
                  <c:v>1384-85</c:v>
                </c:pt>
                <c:pt idx="1">
                  <c:v>1384-86</c:v>
                </c:pt>
                <c:pt idx="2">
                  <c:v>1384-87</c:v>
                </c:pt>
                <c:pt idx="3">
                  <c:v>1384-88</c:v>
                </c:pt>
                <c:pt idx="4">
                  <c:v>1384-89</c:v>
                </c:pt>
                <c:pt idx="5">
                  <c:v>1384-90</c:v>
                </c:pt>
                <c:pt idx="6">
                  <c:v>1384-91</c:v>
                </c:pt>
                <c:pt idx="7">
                  <c:v>1384-92</c:v>
                </c:pt>
              </c:strCache>
            </c:strRef>
          </c:cat>
          <c:val>
            <c:numRef>
              <c:f>'GDP &amp; LFPR Rate'!$B$5:$I$5</c:f>
              <c:numCache>
                <c:formatCode>#,##0.00</c:formatCode>
                <c:ptCount val="8"/>
                <c:pt idx="0">
                  <c:v>6.7562064370547432</c:v>
                </c:pt>
                <c:pt idx="1">
                  <c:v>7.1175731634122119</c:v>
                </c:pt>
                <c:pt idx="2">
                  <c:v>5.5446330710637959</c:v>
                </c:pt>
                <c:pt idx="3">
                  <c:v>5.0669201632276835</c:v>
                </c:pt>
                <c:pt idx="4">
                  <c:v>5.3200963124115423</c:v>
                </c:pt>
                <c:pt idx="5">
                  <c:v>4.9908075153806406</c:v>
                </c:pt>
                <c:pt idx="6">
                  <c:v>3.6919565759580597</c:v>
                </c:pt>
                <c:pt idx="7">
                  <c:v>3.0372947341849428</c:v>
                </c:pt>
              </c:numCache>
            </c:numRef>
          </c:val>
        </c:ser>
        <c:dLbls/>
        <c:marker val="1"/>
        <c:axId val="74160000"/>
        <c:axId val="74161536"/>
      </c:lineChart>
      <c:catAx>
        <c:axId val="7416000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85000"/>
                <a:lumOff val="1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161536"/>
        <c:crosses val="autoZero"/>
        <c:auto val="1"/>
        <c:lblAlgn val="ctr"/>
        <c:lblOffset val="100"/>
      </c:catAx>
      <c:valAx>
        <c:axId val="7416153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tickLblPos val="nextTo"/>
        <c:spPr>
          <a:noFill/>
          <a:ln>
            <a:solidFill>
              <a:schemeClr val="tx1">
                <a:lumMod val="85000"/>
                <a:lumOff val="1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160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B Mitra" panose="00000400000000000000" pitchFamily="2" charset="-78"/>
            </a:defRPr>
          </a:pPr>
          <a:endParaRPr lang="en-US"/>
        </a:p>
      </c:txPr>
    </c:title>
    <c:plotArea>
      <c:layout/>
      <c:lineChart>
        <c:grouping val="standard"/>
        <c:ser>
          <c:idx val="0"/>
          <c:order val="0"/>
          <c:tx>
            <c:strRef>
              <c:f>'GDP &amp; LFPR Rate'!$L$6</c:f>
              <c:strCache>
                <c:ptCount val="1"/>
                <c:pt idx="0">
                  <c:v>نرخ مشارکت اقتصادی بلند مدت</c:v>
                </c:pt>
              </c:strCache>
            </c:strRef>
          </c:tx>
          <c:spPr>
            <a:ln w="28575" cap="rnd">
              <a:solidFill>
                <a:srgbClr val="0066FF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'GDP &amp; LFPR Rate'!$B$4:$I$4</c:f>
              <c:strCache>
                <c:ptCount val="8"/>
                <c:pt idx="0">
                  <c:v>1384-85</c:v>
                </c:pt>
                <c:pt idx="1">
                  <c:v>1384-86</c:v>
                </c:pt>
                <c:pt idx="2">
                  <c:v>1384-87</c:v>
                </c:pt>
                <c:pt idx="3">
                  <c:v>1384-88</c:v>
                </c:pt>
                <c:pt idx="4">
                  <c:v>1384-89</c:v>
                </c:pt>
                <c:pt idx="5">
                  <c:v>1384-90</c:v>
                </c:pt>
                <c:pt idx="6">
                  <c:v>1384-91</c:v>
                </c:pt>
                <c:pt idx="7">
                  <c:v>1384-92</c:v>
                </c:pt>
              </c:strCache>
            </c:strRef>
          </c:cat>
          <c:val>
            <c:numRef>
              <c:f>'GDP &amp; LFPR Rate'!$B$6:$I$6</c:f>
              <c:numCache>
                <c:formatCode>#,##0.00</c:formatCode>
                <c:ptCount val="8"/>
                <c:pt idx="0">
                  <c:v>40.700000000000003</c:v>
                </c:pt>
                <c:pt idx="1">
                  <c:v>40.4</c:v>
                </c:pt>
                <c:pt idx="2">
                  <c:v>39.800000000000011</c:v>
                </c:pt>
                <c:pt idx="3">
                  <c:v>39.620000000000005</c:v>
                </c:pt>
                <c:pt idx="4">
                  <c:v>39.395000000000003</c:v>
                </c:pt>
                <c:pt idx="5">
                  <c:v>39.03857142857143</c:v>
                </c:pt>
                <c:pt idx="6">
                  <c:v>38.833750000000002</c:v>
                </c:pt>
                <c:pt idx="7">
                  <c:v>38.696666666666651</c:v>
                </c:pt>
              </c:numCache>
            </c:numRef>
          </c:val>
        </c:ser>
        <c:dLbls/>
        <c:marker val="1"/>
        <c:axId val="74169344"/>
        <c:axId val="74175232"/>
      </c:lineChart>
      <c:catAx>
        <c:axId val="7416934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85000"/>
                <a:lumOff val="1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175232"/>
        <c:crosses val="autoZero"/>
        <c:auto val="1"/>
        <c:lblAlgn val="ctr"/>
        <c:lblOffset val="100"/>
      </c:catAx>
      <c:valAx>
        <c:axId val="7417523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tickLblPos val="nextTo"/>
        <c:spPr>
          <a:noFill/>
          <a:ln>
            <a:solidFill>
              <a:schemeClr val="tx1">
                <a:lumMod val="85000"/>
                <a:lumOff val="1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1693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>
        <c:manualLayout>
          <c:layoutTarget val="inner"/>
          <c:xMode val="edge"/>
          <c:yMode val="edge"/>
          <c:x val="4.4609381376713622E-2"/>
          <c:y val="0.10555226708504549"/>
          <c:w val="0.93285586719756441"/>
          <c:h val="0.76966178763952153"/>
        </c:manualLayout>
      </c:layout>
      <c:lineChart>
        <c:grouping val="standard"/>
        <c:ser>
          <c:idx val="0"/>
          <c:order val="0"/>
          <c:tx>
            <c:strRef>
              <c:f>'نسبت اشتغال'!$G$4</c:f>
              <c:strCache>
                <c:ptCount val="1"/>
                <c:pt idx="0">
                  <c:v>روستا</c:v>
                </c:pt>
              </c:strCache>
            </c:strRef>
          </c:tx>
          <c:spPr>
            <a:ln w="28575" cap="rnd">
              <a:solidFill>
                <a:srgbClr val="6600FF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1.7902575803576324E-2"/>
                  <c:y val="-4.4924961669759997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3.356732963170724E-3"/>
                  <c:y val="-5.7760665003977051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'نسبت اشتغال'!$B$5:$B$14</c:f>
              <c:numCache>
                <c:formatCode>General</c:formatCode>
                <c:ptCount val="10"/>
                <c:pt idx="0">
                  <c:v>1384</c:v>
                </c:pt>
                <c:pt idx="1">
                  <c:v>1385</c:v>
                </c:pt>
                <c:pt idx="2">
                  <c:v>1386</c:v>
                </c:pt>
                <c:pt idx="3">
                  <c:v>1387</c:v>
                </c:pt>
                <c:pt idx="4">
                  <c:v>1388</c:v>
                </c:pt>
                <c:pt idx="5">
                  <c:v>1389</c:v>
                </c:pt>
                <c:pt idx="6">
                  <c:v>1390</c:v>
                </c:pt>
                <c:pt idx="7">
                  <c:v>1391</c:v>
                </c:pt>
                <c:pt idx="8">
                  <c:v>1392</c:v>
                </c:pt>
                <c:pt idx="9">
                  <c:v>1393</c:v>
                </c:pt>
              </c:numCache>
            </c:numRef>
          </c:cat>
          <c:val>
            <c:numRef>
              <c:f>'نسبت اشتغال'!$G$5:$G$14</c:f>
              <c:numCache>
                <c:formatCode>0.0</c:formatCode>
                <c:ptCount val="10"/>
                <c:pt idx="0">
                  <c:v>41.535482686432154</c:v>
                </c:pt>
                <c:pt idx="1">
                  <c:v>40.755421467620941</c:v>
                </c:pt>
                <c:pt idx="2">
                  <c:v>40.693441470059156</c:v>
                </c:pt>
                <c:pt idx="3">
                  <c:v>38.459576487841872</c:v>
                </c:pt>
                <c:pt idx="4">
                  <c:v>38.438100682706967</c:v>
                </c:pt>
                <c:pt idx="5">
                  <c:v>37.075721011659127</c:v>
                </c:pt>
                <c:pt idx="6">
                  <c:v>36.222427022937353</c:v>
                </c:pt>
                <c:pt idx="7">
                  <c:v>36.737267785321301</c:v>
                </c:pt>
                <c:pt idx="8" formatCode="General">
                  <c:v>36.9</c:v>
                </c:pt>
                <c:pt idx="9" formatCode="General">
                  <c:v>36</c:v>
                </c:pt>
              </c:numCache>
            </c:numRef>
          </c:val>
        </c:ser>
        <c:ser>
          <c:idx val="1"/>
          <c:order val="1"/>
          <c:tx>
            <c:strRef>
              <c:f>'نسبت اشتغال'!$F$4</c:f>
              <c:strCache>
                <c:ptCount val="1"/>
                <c:pt idx="0">
                  <c:v>شهر</c:v>
                </c:pt>
              </c:strCache>
            </c:strRef>
          </c:tx>
          <c:spPr>
            <a:ln w="28575" cap="rnd">
              <a:solidFill>
                <a:srgbClr val="002060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5.5945549386175993E-3"/>
                  <c:y val="4.9203529447832232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8.951287901788162E-3"/>
                  <c:y val="5.1342813336868492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'نسبت اشتغال'!$B$5:$B$14</c:f>
              <c:numCache>
                <c:formatCode>General</c:formatCode>
                <c:ptCount val="10"/>
                <c:pt idx="0">
                  <c:v>1384</c:v>
                </c:pt>
                <c:pt idx="1">
                  <c:v>1385</c:v>
                </c:pt>
                <c:pt idx="2">
                  <c:v>1386</c:v>
                </c:pt>
                <c:pt idx="3">
                  <c:v>1387</c:v>
                </c:pt>
                <c:pt idx="4">
                  <c:v>1388</c:v>
                </c:pt>
                <c:pt idx="5">
                  <c:v>1389</c:v>
                </c:pt>
                <c:pt idx="6">
                  <c:v>1390</c:v>
                </c:pt>
                <c:pt idx="7">
                  <c:v>1391</c:v>
                </c:pt>
                <c:pt idx="8">
                  <c:v>1392</c:v>
                </c:pt>
                <c:pt idx="9">
                  <c:v>1393</c:v>
                </c:pt>
              </c:numCache>
            </c:numRef>
          </c:cat>
          <c:val>
            <c:numRef>
              <c:f>'نسبت اشتغال'!$F$5:$F$14</c:f>
              <c:numCache>
                <c:formatCode>0.0</c:formatCode>
                <c:ptCount val="10"/>
                <c:pt idx="0">
                  <c:v>33.941058107552344</c:v>
                </c:pt>
                <c:pt idx="1">
                  <c:v>33.653353351283904</c:v>
                </c:pt>
                <c:pt idx="2">
                  <c:v>33.406979387854122</c:v>
                </c:pt>
                <c:pt idx="3">
                  <c:v>32.158923386719117</c:v>
                </c:pt>
                <c:pt idx="4">
                  <c:v>32.57117269542151</c:v>
                </c:pt>
                <c:pt idx="5">
                  <c:v>31.602142724735462</c:v>
                </c:pt>
                <c:pt idx="6">
                  <c:v>30.9119780649383</c:v>
                </c:pt>
                <c:pt idx="7">
                  <c:v>31.439014671535489</c:v>
                </c:pt>
                <c:pt idx="8" formatCode="General">
                  <c:v>32.5</c:v>
                </c:pt>
                <c:pt idx="9" formatCode="General">
                  <c:v>32.300000000000004</c:v>
                </c:pt>
              </c:numCache>
            </c:numRef>
          </c:val>
        </c:ser>
        <c:ser>
          <c:idx val="2"/>
          <c:order val="2"/>
          <c:tx>
            <c:strRef>
              <c:f>'نسبت اشتغال'!$E$4</c:f>
              <c:strCache>
                <c:ptCount val="1"/>
                <c:pt idx="0">
                  <c:v>زن</c:v>
                </c:pt>
              </c:strCache>
            </c:strRef>
          </c:tx>
          <c:spPr>
            <a:ln w="28575" cap="rnd">
              <a:solidFill>
                <a:srgbClr val="FF006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'نسبت اشتغال'!$B$5:$B$14</c:f>
              <c:numCache>
                <c:formatCode>General</c:formatCode>
                <c:ptCount val="10"/>
                <c:pt idx="0">
                  <c:v>1384</c:v>
                </c:pt>
                <c:pt idx="1">
                  <c:v>1385</c:v>
                </c:pt>
                <c:pt idx="2">
                  <c:v>1386</c:v>
                </c:pt>
                <c:pt idx="3">
                  <c:v>1387</c:v>
                </c:pt>
                <c:pt idx="4">
                  <c:v>1388</c:v>
                </c:pt>
                <c:pt idx="5">
                  <c:v>1389</c:v>
                </c:pt>
                <c:pt idx="6">
                  <c:v>1390</c:v>
                </c:pt>
                <c:pt idx="7">
                  <c:v>1391</c:v>
                </c:pt>
                <c:pt idx="8">
                  <c:v>1392</c:v>
                </c:pt>
                <c:pt idx="9">
                  <c:v>1393</c:v>
                </c:pt>
              </c:numCache>
            </c:numRef>
          </c:cat>
          <c:val>
            <c:numRef>
              <c:f>'نسبت اشتغال'!$E$5:$E$14</c:f>
              <c:numCache>
                <c:formatCode>0.0</c:formatCode>
                <c:ptCount val="10"/>
                <c:pt idx="0">
                  <c:v>14.075842238729388</c:v>
                </c:pt>
                <c:pt idx="1">
                  <c:v>13.779668583781222</c:v>
                </c:pt>
                <c:pt idx="2">
                  <c:v>13.155532873283928</c:v>
                </c:pt>
                <c:pt idx="3">
                  <c:v>11.314472800211423</c:v>
                </c:pt>
                <c:pt idx="4">
                  <c:v>12.057253142043177</c:v>
                </c:pt>
                <c:pt idx="5">
                  <c:v>11.175064890060671</c:v>
                </c:pt>
                <c:pt idx="6">
                  <c:v>9.974326412822089</c:v>
                </c:pt>
                <c:pt idx="7">
                  <c:v>10.982268379772927</c:v>
                </c:pt>
                <c:pt idx="8" formatCode="General">
                  <c:v>9.9</c:v>
                </c:pt>
                <c:pt idx="9" formatCode="General">
                  <c:v>9.7000000000000011</c:v>
                </c:pt>
              </c:numCache>
            </c:numRef>
          </c:val>
        </c:ser>
        <c:ser>
          <c:idx val="3"/>
          <c:order val="3"/>
          <c:tx>
            <c:strRef>
              <c:f>'نسبت اشتغال'!$D$4</c:f>
              <c:strCache>
                <c:ptCount val="1"/>
                <c:pt idx="0">
                  <c:v>مرد</c:v>
                </c:pt>
              </c:strCache>
            </c:strRef>
          </c:tx>
          <c:spPr>
            <a:ln w="28575" cap="rnd">
              <a:solidFill>
                <a:srgbClr val="0066FF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'نسبت اشتغال'!$B$5:$B$14</c:f>
              <c:numCache>
                <c:formatCode>General</c:formatCode>
                <c:ptCount val="10"/>
                <c:pt idx="0">
                  <c:v>1384</c:v>
                </c:pt>
                <c:pt idx="1">
                  <c:v>1385</c:v>
                </c:pt>
                <c:pt idx="2">
                  <c:v>1386</c:v>
                </c:pt>
                <c:pt idx="3">
                  <c:v>1387</c:v>
                </c:pt>
                <c:pt idx="4">
                  <c:v>1388</c:v>
                </c:pt>
                <c:pt idx="5">
                  <c:v>1389</c:v>
                </c:pt>
                <c:pt idx="6">
                  <c:v>1390</c:v>
                </c:pt>
                <c:pt idx="7">
                  <c:v>1391</c:v>
                </c:pt>
                <c:pt idx="8">
                  <c:v>1392</c:v>
                </c:pt>
                <c:pt idx="9">
                  <c:v>1393</c:v>
                </c:pt>
              </c:numCache>
            </c:numRef>
          </c:cat>
          <c:val>
            <c:numRef>
              <c:f>'نسبت اشتغال'!$D$5:$D$14</c:f>
              <c:numCache>
                <c:formatCode>0.0</c:formatCode>
                <c:ptCount val="10"/>
                <c:pt idx="0">
                  <c:v>58.20434399359452</c:v>
                </c:pt>
                <c:pt idx="1">
                  <c:v>57.514960207642417</c:v>
                </c:pt>
                <c:pt idx="2">
                  <c:v>57.636058909779941</c:v>
                </c:pt>
                <c:pt idx="3">
                  <c:v>56.284514776285278</c:v>
                </c:pt>
                <c:pt idx="4">
                  <c:v>56.03272354487121</c:v>
                </c:pt>
                <c:pt idx="5">
                  <c:v>54.678135552060112</c:v>
                </c:pt>
                <c:pt idx="6">
                  <c:v>54.327159290602644</c:v>
                </c:pt>
                <c:pt idx="7">
                  <c:v>54.849954956014791</c:v>
                </c:pt>
                <c:pt idx="8" formatCode="General">
                  <c:v>57.5</c:v>
                </c:pt>
                <c:pt idx="9" formatCode="General">
                  <c:v>57</c:v>
                </c:pt>
              </c:numCache>
            </c:numRef>
          </c:val>
        </c:ser>
        <c:ser>
          <c:idx val="4"/>
          <c:order val="4"/>
          <c:tx>
            <c:strRef>
              <c:f>'نسبت اشتغال'!$C$4</c:f>
              <c:strCache>
                <c:ptCount val="1"/>
                <c:pt idx="0">
                  <c:v>کل</c:v>
                </c:pt>
              </c:strCache>
            </c:strRef>
          </c:tx>
          <c:spPr>
            <a:ln w="28575" cap="rnd">
              <a:solidFill>
                <a:srgbClr val="00990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5.7745300528413313E-2"/>
                  <c:y val="-2.7810690557470541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elete val="1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'نسبت اشتغال'!$B$5:$B$14</c:f>
              <c:numCache>
                <c:formatCode>General</c:formatCode>
                <c:ptCount val="10"/>
                <c:pt idx="0">
                  <c:v>1384</c:v>
                </c:pt>
                <c:pt idx="1">
                  <c:v>1385</c:v>
                </c:pt>
                <c:pt idx="2">
                  <c:v>1386</c:v>
                </c:pt>
                <c:pt idx="3">
                  <c:v>1387</c:v>
                </c:pt>
                <c:pt idx="4">
                  <c:v>1388</c:v>
                </c:pt>
                <c:pt idx="5">
                  <c:v>1389</c:v>
                </c:pt>
                <c:pt idx="6">
                  <c:v>1390</c:v>
                </c:pt>
                <c:pt idx="7">
                  <c:v>1391</c:v>
                </c:pt>
                <c:pt idx="8">
                  <c:v>1392</c:v>
                </c:pt>
                <c:pt idx="9">
                  <c:v>1393</c:v>
                </c:pt>
              </c:numCache>
            </c:numRef>
          </c:cat>
          <c:val>
            <c:numRef>
              <c:f>'نسبت اشتغال'!$C$5:$C$14</c:f>
              <c:numCache>
                <c:formatCode>0.0</c:formatCode>
                <c:ptCount val="10"/>
                <c:pt idx="0">
                  <c:v>36.32390905458908</c:v>
                </c:pt>
                <c:pt idx="1">
                  <c:v>35.845503061485843</c:v>
                </c:pt>
                <c:pt idx="2">
                  <c:v>35.596330272132818</c:v>
                </c:pt>
                <c:pt idx="3">
                  <c:v>33.997098117922576</c:v>
                </c:pt>
                <c:pt idx="4">
                  <c:v>34.233367399825759</c:v>
                </c:pt>
                <c:pt idx="5">
                  <c:v>33.108315149427881</c:v>
                </c:pt>
                <c:pt idx="6">
                  <c:v>32.331434219885594</c:v>
                </c:pt>
                <c:pt idx="7">
                  <c:v>32.893648426640155</c:v>
                </c:pt>
                <c:pt idx="8" formatCode="General">
                  <c:v>33.700000000000003</c:v>
                </c:pt>
                <c:pt idx="9" formatCode="General">
                  <c:v>33.300000000000004</c:v>
                </c:pt>
              </c:numCache>
            </c:numRef>
          </c:val>
        </c:ser>
        <c:dLbls/>
        <c:marker val="1"/>
        <c:axId val="123198848"/>
        <c:axId val="125007360"/>
      </c:lineChart>
      <c:catAx>
        <c:axId val="12319884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85000"/>
                <a:lumOff val="1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007360"/>
        <c:crosses val="autoZero"/>
        <c:auto val="1"/>
        <c:lblAlgn val="ctr"/>
        <c:lblOffset val="100"/>
      </c:catAx>
      <c:valAx>
        <c:axId val="125007360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tickLblPos val="nextTo"/>
        <c:spPr>
          <a:noFill/>
          <a:ln>
            <a:solidFill>
              <a:schemeClr val="tx1">
                <a:lumMod val="85000"/>
                <a:lumOff val="1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3198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B Mitra" panose="00000400000000000000" pitchFamily="2" charset="-78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rgbClr val="990033"/>
                </a:solidFill>
                <a:latin typeface="+mn-lt"/>
                <a:ea typeface="+mn-ea"/>
                <a:cs typeface="B Mitra" panose="00000400000000000000" pitchFamily="2" charset="-78"/>
              </a:defRPr>
            </a:pPr>
            <a:r>
              <a:rPr lang="fa-IR" sz="2000" b="1">
                <a:solidFill>
                  <a:srgbClr val="990033"/>
                </a:solidFill>
                <a:cs typeface="B Mitra" panose="00000400000000000000" pitchFamily="2" charset="-78"/>
              </a:rPr>
              <a:t>مرد</a:t>
            </a:r>
            <a:endParaRPr lang="en-US" sz="2000" b="1">
              <a:solidFill>
                <a:srgbClr val="990033"/>
              </a:solidFill>
              <a:cs typeface="B Mitra" panose="00000400000000000000" pitchFamily="2" charset="-78"/>
            </a:endParaRPr>
          </a:p>
        </c:rich>
      </c:tx>
      <c:layout>
        <c:manualLayout>
          <c:xMode val="edge"/>
          <c:yMode val="edge"/>
          <c:x val="0.56031149621893661"/>
          <c:y val="3.905394884048019E-2"/>
        </c:manualLayout>
      </c:layout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8.3729901221695338E-2"/>
          <c:y val="7.1694424018809736E-3"/>
          <c:w val="0.8420363301567706"/>
          <c:h val="0.87791703659195885"/>
        </c:manualLayout>
      </c:layout>
      <c:barChart>
        <c:barDir val="bar"/>
        <c:grouping val="clustered"/>
        <c:ser>
          <c:idx val="0"/>
          <c:order val="0"/>
          <c:tx>
            <c:strRef>
              <c:f>Sheet2!$B$1</c:f>
              <c:strCache>
                <c:ptCount val="1"/>
                <c:pt idx="0">
                  <c:v>90</c:v>
                </c:pt>
              </c:strCache>
            </c:strRef>
          </c:tx>
          <c:spPr>
            <a:solidFill>
              <a:srgbClr val="0066FF"/>
            </a:solidFill>
            <a:ln>
              <a:solidFill>
                <a:srgbClr val="0066FF"/>
              </a:solidFill>
            </a:ln>
            <a:effectLst/>
          </c:spPr>
          <c:cat>
            <c:strRef>
              <c:f>Sheet2!$A$3:$A$19</c:f>
              <c:strCache>
                <c:ptCount val="17"/>
                <c:pt idx="0">
                  <c:v>0-4</c:v>
                </c:pt>
                <c:pt idx="1">
                  <c:v>5-9</c:v>
                </c:pt>
                <c:pt idx="2">
                  <c:v>10-14</c:v>
                </c:pt>
                <c:pt idx="3">
                  <c:v>15-19</c:v>
                </c:pt>
                <c:pt idx="4">
                  <c:v>20-24</c:v>
                </c:pt>
                <c:pt idx="5">
                  <c:v>25-29</c:v>
                </c:pt>
                <c:pt idx="6">
                  <c:v>30-34</c:v>
                </c:pt>
                <c:pt idx="7">
                  <c:v>35-39</c:v>
                </c:pt>
                <c:pt idx="8">
                  <c:v>40-44</c:v>
                </c:pt>
                <c:pt idx="9">
                  <c:v>45-49</c:v>
                </c:pt>
                <c:pt idx="10">
                  <c:v>50-54</c:v>
                </c:pt>
                <c:pt idx="11">
                  <c:v>55-59</c:v>
                </c:pt>
                <c:pt idx="12">
                  <c:v>60-64</c:v>
                </c:pt>
                <c:pt idx="13">
                  <c:v>65-69</c:v>
                </c:pt>
                <c:pt idx="14">
                  <c:v>70-74</c:v>
                </c:pt>
                <c:pt idx="15">
                  <c:v>75-79</c:v>
                </c:pt>
                <c:pt idx="16">
                  <c:v>80+</c:v>
                </c:pt>
              </c:strCache>
            </c:strRef>
          </c:cat>
          <c:val>
            <c:numRef>
              <c:f>Sheet2!$B$3:$B$19</c:f>
              <c:numCache>
                <c:formatCode>_-* #,##0_-;_-* #,##0\-;_-* "-"??_-;_-@_-</c:formatCode>
                <c:ptCount val="17"/>
                <c:pt idx="0">
                  <c:v>3192311</c:v>
                </c:pt>
                <c:pt idx="1">
                  <c:v>2898560</c:v>
                </c:pt>
                <c:pt idx="2">
                  <c:v>2888388</c:v>
                </c:pt>
                <c:pt idx="3">
                  <c:v>3347436</c:v>
                </c:pt>
                <c:pt idx="4">
                  <c:v>4201575</c:v>
                </c:pt>
                <c:pt idx="5">
                  <c:v>4354634</c:v>
                </c:pt>
                <c:pt idx="6">
                  <c:v>3515828</c:v>
                </c:pt>
                <c:pt idx="7">
                  <c:v>2850233</c:v>
                </c:pt>
                <c:pt idx="8">
                  <c:v>2486379</c:v>
                </c:pt>
                <c:pt idx="9">
                  <c:v>2027338</c:v>
                </c:pt>
                <c:pt idx="10">
                  <c:v>1765113</c:v>
                </c:pt>
                <c:pt idx="11">
                  <c:v>1326634</c:v>
                </c:pt>
                <c:pt idx="12">
                  <c:v>880962</c:v>
                </c:pt>
                <c:pt idx="13">
                  <c:v>643342</c:v>
                </c:pt>
                <c:pt idx="14">
                  <c:v>561147</c:v>
                </c:pt>
                <c:pt idx="15">
                  <c:v>477470</c:v>
                </c:pt>
                <c:pt idx="16">
                  <c:v>488319</c:v>
                </c:pt>
              </c:numCache>
            </c:numRef>
          </c:val>
        </c:ser>
        <c:ser>
          <c:idx val="1"/>
          <c:order val="1"/>
          <c:tx>
            <c:strRef>
              <c:f>Sheet2!$C$1</c:f>
              <c:strCache>
                <c:ptCount val="1"/>
                <c:pt idx="0">
                  <c:v>94</c:v>
                </c:pt>
              </c:strCache>
            </c:strRef>
          </c:tx>
          <c:spPr>
            <a:solidFill>
              <a:srgbClr val="009900"/>
            </a:solidFill>
            <a:ln>
              <a:solidFill>
                <a:srgbClr val="009900"/>
              </a:solidFill>
            </a:ln>
            <a:effectLst/>
          </c:spPr>
          <c:cat>
            <c:strRef>
              <c:f>Sheet2!$A$3:$A$19</c:f>
              <c:strCache>
                <c:ptCount val="17"/>
                <c:pt idx="0">
                  <c:v>0-4</c:v>
                </c:pt>
                <c:pt idx="1">
                  <c:v>5-9</c:v>
                </c:pt>
                <c:pt idx="2">
                  <c:v>10-14</c:v>
                </c:pt>
                <c:pt idx="3">
                  <c:v>15-19</c:v>
                </c:pt>
                <c:pt idx="4">
                  <c:v>20-24</c:v>
                </c:pt>
                <c:pt idx="5">
                  <c:v>25-29</c:v>
                </c:pt>
                <c:pt idx="6">
                  <c:v>30-34</c:v>
                </c:pt>
                <c:pt idx="7">
                  <c:v>35-39</c:v>
                </c:pt>
                <c:pt idx="8">
                  <c:v>40-44</c:v>
                </c:pt>
                <c:pt idx="9">
                  <c:v>45-49</c:v>
                </c:pt>
                <c:pt idx="10">
                  <c:v>50-54</c:v>
                </c:pt>
                <c:pt idx="11">
                  <c:v>55-59</c:v>
                </c:pt>
                <c:pt idx="12">
                  <c:v>60-64</c:v>
                </c:pt>
                <c:pt idx="13">
                  <c:v>65-69</c:v>
                </c:pt>
                <c:pt idx="14">
                  <c:v>70-74</c:v>
                </c:pt>
                <c:pt idx="15">
                  <c:v>75-79</c:v>
                </c:pt>
                <c:pt idx="16">
                  <c:v>80+</c:v>
                </c:pt>
              </c:strCache>
            </c:strRef>
          </c:cat>
          <c:val>
            <c:numRef>
              <c:f>Sheet2!$C$3:$C$19</c:f>
              <c:numCache>
                <c:formatCode>_-* #,##0_-;_-* #,##0\-;_-* "-"??_-;_-@_-</c:formatCode>
                <c:ptCount val="17"/>
                <c:pt idx="0">
                  <c:v>3454660</c:v>
                </c:pt>
                <c:pt idx="1">
                  <c:v>3139243</c:v>
                </c:pt>
                <c:pt idx="2">
                  <c:v>2864006</c:v>
                </c:pt>
                <c:pt idx="3">
                  <c:v>2931502</c:v>
                </c:pt>
                <c:pt idx="4">
                  <c:v>3491776</c:v>
                </c:pt>
                <c:pt idx="5">
                  <c:v>4284192</c:v>
                </c:pt>
                <c:pt idx="6">
                  <c:v>4221288</c:v>
                </c:pt>
                <c:pt idx="7">
                  <c:v>3332633</c:v>
                </c:pt>
                <c:pt idx="8">
                  <c:v>2740397</c:v>
                </c:pt>
                <c:pt idx="9">
                  <c:v>2369072</c:v>
                </c:pt>
                <c:pt idx="10">
                  <c:v>1923270</c:v>
                </c:pt>
                <c:pt idx="11">
                  <c:v>1632134</c:v>
                </c:pt>
                <c:pt idx="12">
                  <c:v>1158986</c:v>
                </c:pt>
                <c:pt idx="13">
                  <c:v>738933</c:v>
                </c:pt>
                <c:pt idx="14">
                  <c:v>526506</c:v>
                </c:pt>
                <c:pt idx="15">
                  <c:v>418237</c:v>
                </c:pt>
                <c:pt idx="16">
                  <c:v>445336</c:v>
                </c:pt>
              </c:numCache>
            </c:numRef>
          </c:val>
        </c:ser>
        <c:dLbls/>
        <c:gapWidth val="50"/>
        <c:axId val="70590464"/>
        <c:axId val="70592000"/>
      </c:barChart>
      <c:catAx>
        <c:axId val="70590464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592000"/>
        <c:crosses val="autoZero"/>
        <c:auto val="1"/>
        <c:lblAlgn val="ctr"/>
        <c:lblOffset val="100"/>
      </c:catAx>
      <c:valAx>
        <c:axId val="70592000"/>
        <c:scaling>
          <c:orientation val="minMax"/>
        </c:scaling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numFmt formatCode="_-* #,##0_-;_-* #,##0\-;_-* &quot;-&quot;??_-;_-@_-" sourceLinked="1"/>
        <c:majorTickMark val="none"/>
        <c:tickLblPos val="nextTo"/>
        <c:spPr>
          <a:noFill/>
          <a:ln>
            <a:solidFill>
              <a:schemeClr val="tx1">
                <a:lumMod val="85000"/>
                <a:lumOff val="1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5904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1420484067696837E-3"/>
          <c:y val="0.94832113177981125"/>
          <c:w val="0.16491025643490353"/>
          <c:h val="5.0785241899113383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</c:chart>
  <c:spPr>
    <a:solidFill>
      <a:schemeClr val="bg2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>
        <c:manualLayout>
          <c:layoutTarget val="inner"/>
          <c:xMode val="edge"/>
          <c:yMode val="edge"/>
          <c:x val="4.7589799081089408E-2"/>
          <c:y val="7.2904409548420701E-2"/>
          <c:w val="0.9377849348872056"/>
          <c:h val="0.84675239724670082"/>
        </c:manualLayout>
      </c:layout>
      <c:lineChart>
        <c:grouping val="standard"/>
        <c:ser>
          <c:idx val="0"/>
          <c:order val="0"/>
          <c:tx>
            <c:strRef>
              <c:f>'سهم سه بخش '!$E$3</c:f>
              <c:strCache>
                <c:ptCount val="1"/>
                <c:pt idx="0">
                  <c:v>خدمات</c:v>
                </c:pt>
              </c:strCache>
            </c:strRef>
          </c:tx>
          <c:spPr>
            <a:ln w="28575" cap="rnd">
              <a:solidFill>
                <a:srgbClr val="FF006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rgbClr val="FF0000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'سهم سه بخش '!$B$4:$B$13</c:f>
              <c:numCache>
                <c:formatCode>General</c:formatCode>
                <c:ptCount val="10"/>
                <c:pt idx="0">
                  <c:v>1384</c:v>
                </c:pt>
                <c:pt idx="1">
                  <c:v>1385</c:v>
                </c:pt>
                <c:pt idx="2">
                  <c:v>1386</c:v>
                </c:pt>
                <c:pt idx="3">
                  <c:v>1387</c:v>
                </c:pt>
                <c:pt idx="4">
                  <c:v>1388</c:v>
                </c:pt>
                <c:pt idx="5">
                  <c:v>1389</c:v>
                </c:pt>
                <c:pt idx="6">
                  <c:v>1390</c:v>
                </c:pt>
                <c:pt idx="7">
                  <c:v>1391</c:v>
                </c:pt>
                <c:pt idx="8">
                  <c:v>1392</c:v>
                </c:pt>
                <c:pt idx="9">
                  <c:v>1393</c:v>
                </c:pt>
              </c:numCache>
            </c:numRef>
          </c:cat>
          <c:val>
            <c:numRef>
              <c:f>'سهم سه بخش '!$E$4:$E$13</c:f>
              <c:numCache>
                <c:formatCode>General</c:formatCode>
                <c:ptCount val="10"/>
                <c:pt idx="0">
                  <c:v>44.9</c:v>
                </c:pt>
                <c:pt idx="1">
                  <c:v>45.1</c:v>
                </c:pt>
                <c:pt idx="2">
                  <c:v>45.1</c:v>
                </c:pt>
                <c:pt idx="3">
                  <c:v>46.5</c:v>
                </c:pt>
                <c:pt idx="4">
                  <c:v>47.3</c:v>
                </c:pt>
                <c:pt idx="5">
                  <c:v>48.6</c:v>
                </c:pt>
                <c:pt idx="6" formatCode="0.0">
                  <c:v>48</c:v>
                </c:pt>
                <c:pt idx="7">
                  <c:v>47.2</c:v>
                </c:pt>
                <c:pt idx="8">
                  <c:v>47.4</c:v>
                </c:pt>
                <c:pt idx="9">
                  <c:v>48.3</c:v>
                </c:pt>
              </c:numCache>
            </c:numRef>
          </c:val>
        </c:ser>
        <c:ser>
          <c:idx val="1"/>
          <c:order val="1"/>
          <c:tx>
            <c:strRef>
              <c:f>'سهم سه بخش '!$D$3</c:f>
              <c:strCache>
                <c:ptCount val="1"/>
                <c:pt idx="0">
                  <c:v>صنعت </c:v>
                </c:pt>
              </c:strCache>
            </c:strRef>
          </c:tx>
          <c:spPr>
            <a:ln w="28575" cap="rnd">
              <a:solidFill>
                <a:srgbClr val="0066F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tx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'سهم سه بخش '!$B$4:$B$13</c:f>
              <c:numCache>
                <c:formatCode>General</c:formatCode>
                <c:ptCount val="10"/>
                <c:pt idx="0">
                  <c:v>1384</c:v>
                </c:pt>
                <c:pt idx="1">
                  <c:v>1385</c:v>
                </c:pt>
                <c:pt idx="2">
                  <c:v>1386</c:v>
                </c:pt>
                <c:pt idx="3">
                  <c:v>1387</c:v>
                </c:pt>
                <c:pt idx="4">
                  <c:v>1388</c:v>
                </c:pt>
                <c:pt idx="5">
                  <c:v>1389</c:v>
                </c:pt>
                <c:pt idx="6">
                  <c:v>1390</c:v>
                </c:pt>
                <c:pt idx="7">
                  <c:v>1391</c:v>
                </c:pt>
                <c:pt idx="8">
                  <c:v>1392</c:v>
                </c:pt>
                <c:pt idx="9">
                  <c:v>1393</c:v>
                </c:pt>
              </c:numCache>
            </c:numRef>
          </c:cat>
          <c:val>
            <c:numRef>
              <c:f>'سهم سه بخش '!$D$4:$D$13</c:f>
              <c:numCache>
                <c:formatCode>General</c:formatCode>
                <c:ptCount val="10"/>
                <c:pt idx="0">
                  <c:v>30.3</c:v>
                </c:pt>
                <c:pt idx="1">
                  <c:v>31.7</c:v>
                </c:pt>
                <c:pt idx="2" formatCode="0.0">
                  <c:v>32</c:v>
                </c:pt>
                <c:pt idx="3">
                  <c:v>32.200000000000003</c:v>
                </c:pt>
                <c:pt idx="4">
                  <c:v>31.8</c:v>
                </c:pt>
                <c:pt idx="5">
                  <c:v>32.200000000000003</c:v>
                </c:pt>
                <c:pt idx="6">
                  <c:v>33.4</c:v>
                </c:pt>
                <c:pt idx="7">
                  <c:v>33.4</c:v>
                </c:pt>
                <c:pt idx="8">
                  <c:v>34.300000000000004</c:v>
                </c:pt>
                <c:pt idx="9">
                  <c:v>33.800000000000004</c:v>
                </c:pt>
              </c:numCache>
            </c:numRef>
          </c:val>
        </c:ser>
        <c:ser>
          <c:idx val="2"/>
          <c:order val="2"/>
          <c:tx>
            <c:strRef>
              <c:f>'سهم سه بخش '!$C$3</c:f>
              <c:strCache>
                <c:ptCount val="1"/>
                <c:pt idx="0">
                  <c:v>کشاورزی </c:v>
                </c:pt>
              </c:strCache>
            </c:strRef>
          </c:tx>
          <c:spPr>
            <a:ln w="28575" cap="rnd">
              <a:solidFill>
                <a:srgbClr val="0099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rgbClr val="00B050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'سهم سه بخش '!$B$4:$B$13</c:f>
              <c:numCache>
                <c:formatCode>General</c:formatCode>
                <c:ptCount val="10"/>
                <c:pt idx="0">
                  <c:v>1384</c:v>
                </c:pt>
                <c:pt idx="1">
                  <c:v>1385</c:v>
                </c:pt>
                <c:pt idx="2">
                  <c:v>1386</c:v>
                </c:pt>
                <c:pt idx="3">
                  <c:v>1387</c:v>
                </c:pt>
                <c:pt idx="4">
                  <c:v>1388</c:v>
                </c:pt>
                <c:pt idx="5">
                  <c:v>1389</c:v>
                </c:pt>
                <c:pt idx="6">
                  <c:v>1390</c:v>
                </c:pt>
                <c:pt idx="7">
                  <c:v>1391</c:v>
                </c:pt>
                <c:pt idx="8">
                  <c:v>1392</c:v>
                </c:pt>
                <c:pt idx="9">
                  <c:v>1393</c:v>
                </c:pt>
              </c:numCache>
            </c:numRef>
          </c:cat>
          <c:val>
            <c:numRef>
              <c:f>'سهم سه بخش '!$C$4:$C$13</c:f>
              <c:numCache>
                <c:formatCode>General</c:formatCode>
                <c:ptCount val="10"/>
                <c:pt idx="0">
                  <c:v>24.7</c:v>
                </c:pt>
                <c:pt idx="1">
                  <c:v>23.2</c:v>
                </c:pt>
                <c:pt idx="2">
                  <c:v>22.8</c:v>
                </c:pt>
                <c:pt idx="3">
                  <c:v>21.2</c:v>
                </c:pt>
                <c:pt idx="4">
                  <c:v>20.9</c:v>
                </c:pt>
                <c:pt idx="5">
                  <c:v>19.2</c:v>
                </c:pt>
                <c:pt idx="6">
                  <c:v>18.600000000000001</c:v>
                </c:pt>
                <c:pt idx="7">
                  <c:v>19.399999999999999</c:v>
                </c:pt>
                <c:pt idx="8">
                  <c:v>18.3</c:v>
                </c:pt>
                <c:pt idx="9">
                  <c:v>17.899999999999999</c:v>
                </c:pt>
              </c:numCache>
            </c:numRef>
          </c:val>
        </c:ser>
        <c:dLbls/>
        <c:marker val="1"/>
        <c:axId val="125054336"/>
        <c:axId val="125727872"/>
      </c:lineChart>
      <c:catAx>
        <c:axId val="125054336"/>
        <c:scaling>
          <c:orientation val="minMax"/>
        </c:scaling>
        <c:axPos val="b"/>
        <c:numFmt formatCode="General" sourceLinked="1"/>
        <c:majorTickMark val="none"/>
        <c:minorTickMark val="in"/>
        <c:tickLblPos val="nextTo"/>
        <c:spPr>
          <a:noFill/>
          <a:ln w="9525" cap="flat" cmpd="sng" algn="ctr">
            <a:solidFill>
              <a:schemeClr val="tx1">
                <a:lumMod val="85000"/>
                <a:lumOff val="1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727872"/>
        <c:crosses val="autoZero"/>
        <c:auto val="1"/>
        <c:lblAlgn val="ctr"/>
        <c:lblOffset val="100"/>
      </c:catAx>
      <c:valAx>
        <c:axId val="12572787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solidFill>
              <a:schemeClr val="bg1">
                <a:lumMod val="6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054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r"/>
      <c:layout/>
      <c:spPr>
        <a:solidFill>
          <a:schemeClr val="bg2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B Mitra" panose="00000400000000000000" pitchFamily="2" charset="-78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 sz="1200" b="1">
          <a:solidFill>
            <a:schemeClr val="tx1"/>
          </a:solidFill>
        </a:defRPr>
      </a:pPr>
      <a:endParaRPr lang="en-US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/>
      <c:lineChart>
        <c:grouping val="standard"/>
        <c:ser>
          <c:idx val="0"/>
          <c:order val="0"/>
          <c:tx>
            <c:strRef>
              <c:f>'جمعيت وضع شغلي'!$L$13</c:f>
              <c:strCache>
                <c:ptCount val="1"/>
                <c:pt idx="0">
                  <c:v>         کارفرما</c:v>
                </c:pt>
              </c:strCache>
            </c:strRef>
          </c:tx>
          <c:spPr>
            <a:ln w="28575" cap="rnd">
              <a:solidFill>
                <a:srgbClr val="0066FF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'جمعيت وضع شغلي'!$B$12:$K$12</c:f>
              <c:numCache>
                <c:formatCode>General</c:formatCode>
                <c:ptCount val="10"/>
                <c:pt idx="0">
                  <c:v>1393</c:v>
                </c:pt>
                <c:pt idx="1">
                  <c:v>1392</c:v>
                </c:pt>
                <c:pt idx="2">
                  <c:v>1391</c:v>
                </c:pt>
                <c:pt idx="3">
                  <c:v>1390</c:v>
                </c:pt>
                <c:pt idx="4">
                  <c:v>1389</c:v>
                </c:pt>
                <c:pt idx="5">
                  <c:v>1388</c:v>
                </c:pt>
                <c:pt idx="6">
                  <c:v>1387</c:v>
                </c:pt>
                <c:pt idx="7">
                  <c:v>1386</c:v>
                </c:pt>
                <c:pt idx="8">
                  <c:v>1385</c:v>
                </c:pt>
                <c:pt idx="9">
                  <c:v>1384</c:v>
                </c:pt>
              </c:numCache>
            </c:numRef>
          </c:cat>
          <c:val>
            <c:numRef>
              <c:f>'جمعيت وضع شغلي'!$B$13:$K$13</c:f>
              <c:numCache>
                <c:formatCode>_(* #,##0.00_);_(* \(#,##0.00\);_(* "-"??_);_(@_)</c:formatCode>
                <c:ptCount val="10"/>
                <c:pt idx="0">
                  <c:v>3.6645509437483565</c:v>
                </c:pt>
                <c:pt idx="1">
                  <c:v>3.8500051929668531</c:v>
                </c:pt>
                <c:pt idx="2">
                  <c:v>3.6663018752219356</c:v>
                </c:pt>
                <c:pt idx="3">
                  <c:v>3.9691272926288481</c:v>
                </c:pt>
                <c:pt idx="4">
                  <c:v>4.1201657980781343</c:v>
                </c:pt>
                <c:pt idx="5">
                  <c:v>4.7524073478679556</c:v>
                </c:pt>
                <c:pt idx="6">
                  <c:v>4.8587362825245082</c:v>
                </c:pt>
                <c:pt idx="7">
                  <c:v>5.4306613680318359</c:v>
                </c:pt>
                <c:pt idx="8">
                  <c:v>5.5779068796655871</c:v>
                </c:pt>
                <c:pt idx="9">
                  <c:v>5.9798592327822409</c:v>
                </c:pt>
              </c:numCache>
            </c:numRef>
          </c:val>
        </c:ser>
        <c:ser>
          <c:idx val="1"/>
          <c:order val="1"/>
          <c:tx>
            <c:strRef>
              <c:f>'جمعيت وضع شغلي'!$L$14</c:f>
              <c:strCache>
                <c:ptCount val="1"/>
                <c:pt idx="0">
                  <c:v>         کارکن مستقل</c:v>
                </c:pt>
              </c:strCache>
            </c:strRef>
          </c:tx>
          <c:spPr>
            <a:ln w="28575" cap="rnd">
              <a:solidFill>
                <a:srgbClr val="990033"/>
              </a:solidFill>
              <a:round/>
            </a:ln>
            <a:effectLst/>
          </c:spPr>
          <c:marker>
            <c:symbol val="none"/>
          </c:marker>
          <c:dLbls>
            <c:dLbl>
              <c:idx val="7"/>
              <c:layout>
                <c:manualLayout>
                  <c:x val="-1.6383019692389839E-2"/>
                  <c:y val="7.9349707280804302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6.5532078769558683E-3"/>
                  <c:y val="5.2899804853869463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3.2766039384780942E-3"/>
                  <c:y val="4.087712193253553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'جمعيت وضع شغلي'!$B$12:$K$12</c:f>
              <c:numCache>
                <c:formatCode>General</c:formatCode>
                <c:ptCount val="10"/>
                <c:pt idx="0">
                  <c:v>1393</c:v>
                </c:pt>
                <c:pt idx="1">
                  <c:v>1392</c:v>
                </c:pt>
                <c:pt idx="2">
                  <c:v>1391</c:v>
                </c:pt>
                <c:pt idx="3">
                  <c:v>1390</c:v>
                </c:pt>
                <c:pt idx="4">
                  <c:v>1389</c:v>
                </c:pt>
                <c:pt idx="5">
                  <c:v>1388</c:v>
                </c:pt>
                <c:pt idx="6">
                  <c:v>1387</c:v>
                </c:pt>
                <c:pt idx="7">
                  <c:v>1386</c:v>
                </c:pt>
                <c:pt idx="8">
                  <c:v>1385</c:v>
                </c:pt>
                <c:pt idx="9">
                  <c:v>1384</c:v>
                </c:pt>
              </c:numCache>
            </c:numRef>
          </c:cat>
          <c:val>
            <c:numRef>
              <c:f>'جمعيت وضع شغلي'!$B$14:$K$14</c:f>
              <c:numCache>
                <c:formatCode>_(* #,##0.00_);_(* \(#,##0.00\);_(* "-"??_);_(@_)</c:formatCode>
                <c:ptCount val="10"/>
                <c:pt idx="0">
                  <c:v>35.359248099280592</c:v>
                </c:pt>
                <c:pt idx="1">
                  <c:v>35.837041374008905</c:v>
                </c:pt>
                <c:pt idx="2">
                  <c:v>33.239103219011824</c:v>
                </c:pt>
                <c:pt idx="3">
                  <c:v>32.989603864451645</c:v>
                </c:pt>
                <c:pt idx="4">
                  <c:v>32.575983968004955</c:v>
                </c:pt>
                <c:pt idx="5">
                  <c:v>32.259070934002985</c:v>
                </c:pt>
                <c:pt idx="6">
                  <c:v>33.071460870591714</c:v>
                </c:pt>
                <c:pt idx="7">
                  <c:v>32.359855127494029</c:v>
                </c:pt>
                <c:pt idx="8">
                  <c:v>32.213639953515646</c:v>
                </c:pt>
                <c:pt idx="9">
                  <c:v>30.344520832400715</c:v>
                </c:pt>
              </c:numCache>
            </c:numRef>
          </c:val>
        </c:ser>
        <c:ser>
          <c:idx val="2"/>
          <c:order val="2"/>
          <c:tx>
            <c:strRef>
              <c:f>'جمعيت وضع شغلي'!$L$15</c:f>
              <c:strCache>
                <c:ptCount val="1"/>
                <c:pt idx="0">
                  <c:v>       مزد و حقوق بگیر بخش خصوصی</c:v>
                </c:pt>
              </c:strCache>
            </c:strRef>
          </c:tx>
          <c:spPr>
            <a:ln w="28575" cap="rnd">
              <a:solidFill>
                <a:srgbClr val="FF0066"/>
              </a:solidFill>
              <a:round/>
            </a:ln>
            <a:effectLst/>
          </c:spPr>
          <c:marker>
            <c:symbol val="none"/>
          </c:marker>
          <c:dLbls>
            <c:dLbl>
              <c:idx val="7"/>
              <c:layout>
                <c:manualLayout>
                  <c:x val="7.6454091897816883E-3"/>
                  <c:y val="-5.5304341438136326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6.5532078769558683E-3"/>
                  <c:y val="-6.9731560943737114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0"/>
                  <c:y val="-3.1258975595468391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'جمعيت وضع شغلي'!$B$12:$K$12</c:f>
              <c:numCache>
                <c:formatCode>General</c:formatCode>
                <c:ptCount val="10"/>
                <c:pt idx="0">
                  <c:v>1393</c:v>
                </c:pt>
                <c:pt idx="1">
                  <c:v>1392</c:v>
                </c:pt>
                <c:pt idx="2">
                  <c:v>1391</c:v>
                </c:pt>
                <c:pt idx="3">
                  <c:v>1390</c:v>
                </c:pt>
                <c:pt idx="4">
                  <c:v>1389</c:v>
                </c:pt>
                <c:pt idx="5">
                  <c:v>1388</c:v>
                </c:pt>
                <c:pt idx="6">
                  <c:v>1387</c:v>
                </c:pt>
                <c:pt idx="7">
                  <c:v>1386</c:v>
                </c:pt>
                <c:pt idx="8">
                  <c:v>1385</c:v>
                </c:pt>
                <c:pt idx="9">
                  <c:v>1384</c:v>
                </c:pt>
              </c:numCache>
            </c:numRef>
          </c:cat>
          <c:val>
            <c:numRef>
              <c:f>'جمعيت وضع شغلي'!$B$15:$K$15</c:f>
              <c:numCache>
                <c:formatCode>_(* #,##0.00_);_(* \(#,##0.00\);_(* "-"??_);_(@_)</c:formatCode>
                <c:ptCount val="10"/>
                <c:pt idx="0">
                  <c:v>39.102703294386281</c:v>
                </c:pt>
                <c:pt idx="1">
                  <c:v>38.031373202670139</c:v>
                </c:pt>
                <c:pt idx="2">
                  <c:v>39.129159198137508</c:v>
                </c:pt>
                <c:pt idx="3">
                  <c:v>38.951654130114413</c:v>
                </c:pt>
                <c:pt idx="4">
                  <c:v>38.47349621742454</c:v>
                </c:pt>
                <c:pt idx="5">
                  <c:v>35.636405331935549</c:v>
                </c:pt>
                <c:pt idx="6">
                  <c:v>34.566043147640201</c:v>
                </c:pt>
                <c:pt idx="7">
                  <c:v>32.880415135690313</c:v>
                </c:pt>
                <c:pt idx="8">
                  <c:v>32.520178567487243</c:v>
                </c:pt>
                <c:pt idx="9">
                  <c:v>31.230643974058538</c:v>
                </c:pt>
              </c:numCache>
            </c:numRef>
          </c:val>
        </c:ser>
        <c:ser>
          <c:idx val="3"/>
          <c:order val="3"/>
          <c:tx>
            <c:strRef>
              <c:f>'جمعيت وضع شغلي'!$L$16</c:f>
              <c:strCache>
                <c:ptCount val="1"/>
                <c:pt idx="0">
                  <c:v>         کارکن فامیلی بدون مزد</c:v>
                </c:pt>
              </c:strCache>
            </c:strRef>
          </c:tx>
          <c:spPr>
            <a:ln w="2857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1.0922013128259779E-3"/>
                  <c:y val="-6.2517951190936699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4.0046918844862063E-17"/>
                  <c:y val="-7.2136097528004053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'جمعيت وضع شغلي'!$B$12:$K$12</c:f>
              <c:numCache>
                <c:formatCode>General</c:formatCode>
                <c:ptCount val="10"/>
                <c:pt idx="0">
                  <c:v>1393</c:v>
                </c:pt>
                <c:pt idx="1">
                  <c:v>1392</c:v>
                </c:pt>
                <c:pt idx="2">
                  <c:v>1391</c:v>
                </c:pt>
                <c:pt idx="3">
                  <c:v>1390</c:v>
                </c:pt>
                <c:pt idx="4">
                  <c:v>1389</c:v>
                </c:pt>
                <c:pt idx="5">
                  <c:v>1388</c:v>
                </c:pt>
                <c:pt idx="6">
                  <c:v>1387</c:v>
                </c:pt>
                <c:pt idx="7">
                  <c:v>1386</c:v>
                </c:pt>
                <c:pt idx="8">
                  <c:v>1385</c:v>
                </c:pt>
                <c:pt idx="9">
                  <c:v>1384</c:v>
                </c:pt>
              </c:numCache>
            </c:numRef>
          </c:cat>
          <c:val>
            <c:numRef>
              <c:f>'جمعيت وضع شغلي'!$B$16:$K$16</c:f>
              <c:numCache>
                <c:formatCode>_(* #,##0.00_);_(* \(#,##0.00\);_(* "-"??_);_(@_)</c:formatCode>
                <c:ptCount val="10"/>
                <c:pt idx="0">
                  <c:v>4.9467145180349013</c:v>
                </c:pt>
                <c:pt idx="1">
                  <c:v>5.2184280849514106</c:v>
                </c:pt>
                <c:pt idx="2">
                  <c:v>6.9393513014328692</c:v>
                </c:pt>
                <c:pt idx="3">
                  <c:v>6.7135998127744854</c:v>
                </c:pt>
                <c:pt idx="4">
                  <c:v>7.8808210007284316</c:v>
                </c:pt>
                <c:pt idx="5">
                  <c:v>9.1303367734719743</c:v>
                </c:pt>
                <c:pt idx="6">
                  <c:v>8.9088701585488206</c:v>
                </c:pt>
                <c:pt idx="7">
                  <c:v>10.365980249735488</c:v>
                </c:pt>
                <c:pt idx="8">
                  <c:v>10.632615244066864</c:v>
                </c:pt>
                <c:pt idx="9">
                  <c:v>12.72939323316122</c:v>
                </c:pt>
              </c:numCache>
            </c:numRef>
          </c:val>
        </c:ser>
        <c:ser>
          <c:idx val="4"/>
          <c:order val="4"/>
          <c:tx>
            <c:strRef>
              <c:f>'جمعيت وضع شغلي'!$L$17</c:f>
              <c:strCache>
                <c:ptCount val="1"/>
                <c:pt idx="0">
                  <c:v>مزد و حقوق بگیر بخش عمومی</c:v>
                </c:pt>
              </c:strCache>
            </c:strRef>
          </c:tx>
          <c:spPr>
            <a:ln w="28575" cap="rnd">
              <a:solidFill>
                <a:srgbClr val="00990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'جمعيت وضع شغلي'!$B$12:$K$12</c:f>
              <c:numCache>
                <c:formatCode>General</c:formatCode>
                <c:ptCount val="10"/>
                <c:pt idx="0">
                  <c:v>1393</c:v>
                </c:pt>
                <c:pt idx="1">
                  <c:v>1392</c:v>
                </c:pt>
                <c:pt idx="2">
                  <c:v>1391</c:v>
                </c:pt>
                <c:pt idx="3">
                  <c:v>1390</c:v>
                </c:pt>
                <c:pt idx="4">
                  <c:v>1389</c:v>
                </c:pt>
                <c:pt idx="5">
                  <c:v>1388</c:v>
                </c:pt>
                <c:pt idx="6">
                  <c:v>1387</c:v>
                </c:pt>
                <c:pt idx="7">
                  <c:v>1386</c:v>
                </c:pt>
                <c:pt idx="8">
                  <c:v>1385</c:v>
                </c:pt>
                <c:pt idx="9">
                  <c:v>1384</c:v>
                </c:pt>
              </c:numCache>
            </c:numRef>
          </c:cat>
          <c:val>
            <c:numRef>
              <c:f>'جمعيت وضع شغلي'!$B$17:$K$17</c:f>
              <c:numCache>
                <c:formatCode>_(* #,##0.00_);_(* \(#,##0.00\);_(* "-"??_);_(@_)</c:formatCode>
                <c:ptCount val="10"/>
                <c:pt idx="0">
                  <c:v>16.926773756774573</c:v>
                </c:pt>
                <c:pt idx="1">
                  <c:v>17.063133406686042</c:v>
                </c:pt>
                <c:pt idx="2">
                  <c:v>17.026074710742197</c:v>
                </c:pt>
                <c:pt idx="3">
                  <c:v>17.375995397372748</c:v>
                </c:pt>
                <c:pt idx="4">
                  <c:v>16.949513651580137</c:v>
                </c:pt>
                <c:pt idx="5">
                  <c:v>18.221765327486168</c:v>
                </c:pt>
                <c:pt idx="6">
                  <c:v>18.18003727748507</c:v>
                </c:pt>
                <c:pt idx="7">
                  <c:v>18.484855998657725</c:v>
                </c:pt>
                <c:pt idx="8">
                  <c:v>18.500884296751373</c:v>
                </c:pt>
                <c:pt idx="9">
                  <c:v>19.131206859599786</c:v>
                </c:pt>
              </c:numCache>
            </c:numRef>
          </c:val>
        </c:ser>
        <c:dLbls/>
        <c:marker val="1"/>
        <c:axId val="125679488"/>
        <c:axId val="125681024"/>
      </c:lineChart>
      <c:catAx>
        <c:axId val="125679488"/>
        <c:scaling>
          <c:orientation val="minMax"/>
        </c:scaling>
        <c:axPos val="b"/>
        <c:numFmt formatCode="General" sourceLinked="1"/>
        <c:majorTickMark val="none"/>
        <c:minorTickMark val="in"/>
        <c:tickLblPos val="nextTo"/>
        <c:spPr>
          <a:noFill/>
          <a:ln w="9525" cap="flat" cmpd="sng" algn="ctr">
            <a:solidFill>
              <a:schemeClr val="tx1">
                <a:lumMod val="85000"/>
                <a:lumOff val="1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681024"/>
        <c:crosses val="autoZero"/>
        <c:auto val="1"/>
        <c:lblAlgn val="ctr"/>
        <c:lblOffset val="100"/>
      </c:catAx>
      <c:valAx>
        <c:axId val="12568102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numFmt formatCode="_(* #,##0.00_);_(* \(#,##0.00\);_(* &quot;-&quot;??_);_(@_)" sourceLinked="1"/>
        <c:majorTickMark val="none"/>
        <c:tickLblPos val="nextTo"/>
        <c:spPr>
          <a:noFill/>
          <a:ln>
            <a:solidFill>
              <a:schemeClr val="tx1">
                <a:lumMod val="85000"/>
                <a:lumOff val="1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6794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B Mitra" panose="00000400000000000000" pitchFamily="2" charset="-78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>
        <c:manualLayout>
          <c:layoutTarget val="inner"/>
          <c:xMode val="edge"/>
          <c:yMode val="edge"/>
          <c:x val="6.9820672441749193E-2"/>
          <c:y val="1.934926819373502E-2"/>
          <c:w val="0.91793450007752719"/>
          <c:h val="0.86543201566021433"/>
        </c:manualLayout>
      </c:layout>
      <c:lineChart>
        <c:grouping val="standard"/>
        <c:ser>
          <c:idx val="0"/>
          <c:order val="0"/>
          <c:tx>
            <c:strRef>
              <c:f>'Employed by Age Groups'!$A$5</c:f>
              <c:strCache>
                <c:ptCount val="1"/>
                <c:pt idx="0">
                  <c:v>15 - 19ساله</c:v>
                </c:pt>
              </c:strCache>
            </c:strRef>
          </c:tx>
          <c:spPr>
            <a:ln w="28575" cap="rnd">
              <a:solidFill>
                <a:srgbClr val="990033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7.5695297153564087E-2"/>
                  <c:y val="-9.3469435745821297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'Employed by Age Groups'!$B$2:$K$2</c:f>
              <c:numCache>
                <c:formatCode>General</c:formatCode>
                <c:ptCount val="10"/>
                <c:pt idx="0">
                  <c:v>84</c:v>
                </c:pt>
                <c:pt idx="1">
                  <c:v>85</c:v>
                </c:pt>
                <c:pt idx="2">
                  <c:v>86</c:v>
                </c:pt>
                <c:pt idx="3">
                  <c:v>87</c:v>
                </c:pt>
                <c:pt idx="4">
                  <c:v>88</c:v>
                </c:pt>
                <c:pt idx="5">
                  <c:v>89</c:v>
                </c:pt>
                <c:pt idx="6">
                  <c:v>90</c:v>
                </c:pt>
                <c:pt idx="7">
                  <c:v>91</c:v>
                </c:pt>
                <c:pt idx="8">
                  <c:v>92</c:v>
                </c:pt>
                <c:pt idx="9">
                  <c:v>93</c:v>
                </c:pt>
              </c:numCache>
            </c:numRef>
          </c:cat>
          <c:val>
            <c:numRef>
              <c:f>'Employed by Age Groups'!$B$5:$K$5</c:f>
              <c:numCache>
                <c:formatCode>_(* #,##0_);_(* \(#,##0\);_(* "-"??_);_(@_)</c:formatCode>
                <c:ptCount val="10"/>
                <c:pt idx="0">
                  <c:v>1681.2650000000001</c:v>
                </c:pt>
                <c:pt idx="1">
                  <c:v>1503.729</c:v>
                </c:pt>
                <c:pt idx="2">
                  <c:v>1355.902</c:v>
                </c:pt>
                <c:pt idx="3">
                  <c:v>1180.5619999999999</c:v>
                </c:pt>
                <c:pt idx="4">
                  <c:v>1069.4050000000007</c:v>
                </c:pt>
                <c:pt idx="5">
                  <c:v>913.21199999999999</c:v>
                </c:pt>
                <c:pt idx="6">
                  <c:v>772.13</c:v>
                </c:pt>
                <c:pt idx="7">
                  <c:v>724.99199999999996</c:v>
                </c:pt>
                <c:pt idx="8">
                  <c:v>554.70399999999995</c:v>
                </c:pt>
                <c:pt idx="9">
                  <c:v>510.99299999999977</c:v>
                </c:pt>
              </c:numCache>
            </c:numRef>
          </c:val>
        </c:ser>
        <c:ser>
          <c:idx val="1"/>
          <c:order val="1"/>
          <c:tx>
            <c:strRef>
              <c:f>'Employed by Age Groups'!$A$6</c:f>
              <c:strCache>
                <c:ptCount val="1"/>
                <c:pt idx="0">
                  <c:v>20 - 24ساله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3.8053130352997289E-2"/>
                  <c:y val="-1.0466986958299111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'Employed by Age Groups'!$B$2:$K$2</c:f>
              <c:numCache>
                <c:formatCode>General</c:formatCode>
                <c:ptCount val="10"/>
                <c:pt idx="0">
                  <c:v>84</c:v>
                </c:pt>
                <c:pt idx="1">
                  <c:v>85</c:v>
                </c:pt>
                <c:pt idx="2">
                  <c:v>86</c:v>
                </c:pt>
                <c:pt idx="3">
                  <c:v>87</c:v>
                </c:pt>
                <c:pt idx="4">
                  <c:v>88</c:v>
                </c:pt>
                <c:pt idx="5">
                  <c:v>89</c:v>
                </c:pt>
                <c:pt idx="6">
                  <c:v>90</c:v>
                </c:pt>
                <c:pt idx="7">
                  <c:v>91</c:v>
                </c:pt>
                <c:pt idx="8">
                  <c:v>92</c:v>
                </c:pt>
                <c:pt idx="9">
                  <c:v>93</c:v>
                </c:pt>
              </c:numCache>
            </c:numRef>
          </c:cat>
          <c:val>
            <c:numRef>
              <c:f>'Employed by Age Groups'!$B$6:$K$6</c:f>
              <c:numCache>
                <c:formatCode>_(* #,##0_);_(* \(#,##0\);_(* "-"??_);_(@_)</c:formatCode>
                <c:ptCount val="10"/>
                <c:pt idx="0">
                  <c:v>2804.1909999999998</c:v>
                </c:pt>
                <c:pt idx="1">
                  <c:v>2766.8829999999998</c:v>
                </c:pt>
                <c:pt idx="2">
                  <c:v>2733.627</c:v>
                </c:pt>
                <c:pt idx="3">
                  <c:v>2534.9789999999998</c:v>
                </c:pt>
                <c:pt idx="4">
                  <c:v>2499.3380000000002</c:v>
                </c:pt>
                <c:pt idx="5">
                  <c:v>2325.7759999999998</c:v>
                </c:pt>
                <c:pt idx="6">
                  <c:v>2198.1089999999986</c:v>
                </c:pt>
                <c:pt idx="7">
                  <c:v>2109.8960000000002</c:v>
                </c:pt>
                <c:pt idx="8">
                  <c:v>2001.6469999999999</c:v>
                </c:pt>
                <c:pt idx="9">
                  <c:v>1756.9390000000001</c:v>
                </c:pt>
              </c:numCache>
            </c:numRef>
          </c:val>
        </c:ser>
        <c:ser>
          <c:idx val="2"/>
          <c:order val="2"/>
          <c:tx>
            <c:strRef>
              <c:f>'Employed by Age Groups'!$A$7</c:f>
              <c:strCache>
                <c:ptCount val="1"/>
                <c:pt idx="0">
                  <c:v>25 - 29ساله</c:v>
                </c:pt>
              </c:strCache>
            </c:strRef>
          </c:tx>
          <c:spPr>
            <a:ln w="28575" cap="rnd">
              <a:solidFill>
                <a:srgbClr val="FF0066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3.14922974698853E-2"/>
                  <c:y val="-0.1447934569518377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Val val="1"/>
              <c:extLst>
                <c:ext xmlns:c15="http://schemas.microsoft.com/office/drawing/2012/chart" uri="{CE6537A1-D6FC-4f65-9D91-7224C49458BB}">
                  <c15:layout>
                    <c:manualLayout>
                      <c:w val="4.8288110241044825E-2"/>
                      <c:h val="5.4027235045120671E-2"/>
                    </c:manualLayout>
                  </c15:layout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'Employed by Age Groups'!$B$2:$K$2</c:f>
              <c:numCache>
                <c:formatCode>General</c:formatCode>
                <c:ptCount val="10"/>
                <c:pt idx="0">
                  <c:v>84</c:v>
                </c:pt>
                <c:pt idx="1">
                  <c:v>85</c:v>
                </c:pt>
                <c:pt idx="2">
                  <c:v>86</c:v>
                </c:pt>
                <c:pt idx="3">
                  <c:v>87</c:v>
                </c:pt>
                <c:pt idx="4">
                  <c:v>88</c:v>
                </c:pt>
                <c:pt idx="5">
                  <c:v>89</c:v>
                </c:pt>
                <c:pt idx="6">
                  <c:v>90</c:v>
                </c:pt>
                <c:pt idx="7">
                  <c:v>91</c:v>
                </c:pt>
                <c:pt idx="8">
                  <c:v>92</c:v>
                </c:pt>
                <c:pt idx="9">
                  <c:v>93</c:v>
                </c:pt>
              </c:numCache>
            </c:numRef>
          </c:cat>
          <c:val>
            <c:numRef>
              <c:f>'Employed by Age Groups'!$B$7:$K$7</c:f>
              <c:numCache>
                <c:formatCode>_(* #,##0_);_(* \(#,##0\);_(* "-"??_);_(@_)</c:formatCode>
                <c:ptCount val="10"/>
                <c:pt idx="0">
                  <c:v>2921.7939999999999</c:v>
                </c:pt>
                <c:pt idx="1">
                  <c:v>3028.8</c:v>
                </c:pt>
                <c:pt idx="2">
                  <c:v>3122.7889999999989</c:v>
                </c:pt>
                <c:pt idx="3">
                  <c:v>3106.538</c:v>
                </c:pt>
                <c:pt idx="4">
                  <c:v>3225.48</c:v>
                </c:pt>
                <c:pt idx="5">
                  <c:v>3175.5830000000001</c:v>
                </c:pt>
                <c:pt idx="6">
                  <c:v>3094.5320000000002</c:v>
                </c:pt>
                <c:pt idx="7">
                  <c:v>3082.9839999999999</c:v>
                </c:pt>
                <c:pt idx="8">
                  <c:v>3434.8020000000001</c:v>
                </c:pt>
                <c:pt idx="9">
                  <c:v>3323.6489999999985</c:v>
                </c:pt>
              </c:numCache>
            </c:numRef>
          </c:val>
        </c:ser>
        <c:ser>
          <c:idx val="4"/>
          <c:order val="3"/>
          <c:tx>
            <c:strRef>
              <c:f>'Employed by Age Groups'!$A$15</c:f>
              <c:strCache>
                <c:ptCount val="1"/>
                <c:pt idx="0">
                  <c:v>65 ساله و بيشتر</c:v>
                </c:pt>
              </c:strCache>
            </c:strRef>
          </c:tx>
          <c:spPr>
            <a:ln w="28575" cap="rnd">
              <a:solidFill>
                <a:srgbClr val="009900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8.9053290768898938E-3"/>
                  <c:y val="4.5594846705278677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'Employed by Age Groups'!$B$2:$K$2</c:f>
              <c:numCache>
                <c:formatCode>General</c:formatCode>
                <c:ptCount val="10"/>
                <c:pt idx="0">
                  <c:v>84</c:v>
                </c:pt>
                <c:pt idx="1">
                  <c:v>85</c:v>
                </c:pt>
                <c:pt idx="2">
                  <c:v>86</c:v>
                </c:pt>
                <c:pt idx="3">
                  <c:v>87</c:v>
                </c:pt>
                <c:pt idx="4">
                  <c:v>88</c:v>
                </c:pt>
                <c:pt idx="5">
                  <c:v>89</c:v>
                </c:pt>
                <c:pt idx="6">
                  <c:v>90</c:v>
                </c:pt>
                <c:pt idx="7">
                  <c:v>91</c:v>
                </c:pt>
                <c:pt idx="8">
                  <c:v>92</c:v>
                </c:pt>
                <c:pt idx="9">
                  <c:v>93</c:v>
                </c:pt>
              </c:numCache>
            </c:numRef>
          </c:cat>
          <c:val>
            <c:numRef>
              <c:f>'Employed by Age Groups'!$B$15:$K$15</c:f>
              <c:numCache>
                <c:formatCode>_(* #,##0_);_(* \(#,##0\);_(* "-"??_);_(@_)</c:formatCode>
                <c:ptCount val="10"/>
                <c:pt idx="0">
                  <c:v>809.63900000000001</c:v>
                </c:pt>
                <c:pt idx="1">
                  <c:v>791.8589999999997</c:v>
                </c:pt>
                <c:pt idx="2">
                  <c:v>729.2140000000004</c:v>
                </c:pt>
                <c:pt idx="3">
                  <c:v>649.88300000000004</c:v>
                </c:pt>
                <c:pt idx="4">
                  <c:v>662.67200000000003</c:v>
                </c:pt>
                <c:pt idx="5">
                  <c:v>568.245</c:v>
                </c:pt>
                <c:pt idx="6">
                  <c:v>516.84699999999953</c:v>
                </c:pt>
                <c:pt idx="7">
                  <c:v>579.72699999999998</c:v>
                </c:pt>
                <c:pt idx="8">
                  <c:v>555.81199999999967</c:v>
                </c:pt>
                <c:pt idx="9">
                  <c:v>500.32499999999999</c:v>
                </c:pt>
              </c:numCache>
            </c:numRef>
          </c:val>
        </c:ser>
        <c:dLbls/>
        <c:marker val="1"/>
        <c:axId val="74413952"/>
        <c:axId val="74415488"/>
      </c:lineChart>
      <c:catAx>
        <c:axId val="7441395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85000"/>
                <a:lumOff val="1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415488"/>
        <c:crosses val="autoZero"/>
        <c:auto val="1"/>
        <c:lblAlgn val="ctr"/>
        <c:lblOffset val="100"/>
      </c:catAx>
      <c:valAx>
        <c:axId val="7441548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tickLblPos val="nextTo"/>
        <c:spPr>
          <a:noFill/>
          <a:ln>
            <a:solidFill>
              <a:schemeClr val="tx1">
                <a:lumMod val="85000"/>
                <a:lumOff val="1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413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B Mitra" panose="00000400000000000000" pitchFamily="2" charset="-78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/>
      <c:lineChart>
        <c:grouping val="standard"/>
        <c:ser>
          <c:idx val="0"/>
          <c:order val="0"/>
          <c:tx>
            <c:strRef>
              <c:f>Sheet2!$A$14</c:f>
              <c:strCache>
                <c:ptCount val="1"/>
                <c:pt idx="0">
                  <c:v>كشاورزي</c:v>
                </c:pt>
              </c:strCache>
            </c:strRef>
          </c:tx>
          <c:spPr>
            <a:ln w="28575" cap="rnd">
              <a:solidFill>
                <a:srgbClr val="00990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Sheet2!$B$13:$K$13</c:f>
              <c:numCache>
                <c:formatCode>General</c:formatCode>
                <c:ptCount val="10"/>
                <c:pt idx="0">
                  <c:v>1384</c:v>
                </c:pt>
                <c:pt idx="1">
                  <c:v>1385</c:v>
                </c:pt>
                <c:pt idx="2">
                  <c:v>1386</c:v>
                </c:pt>
                <c:pt idx="3">
                  <c:v>1387</c:v>
                </c:pt>
                <c:pt idx="4">
                  <c:v>1388</c:v>
                </c:pt>
                <c:pt idx="5">
                  <c:v>1389</c:v>
                </c:pt>
                <c:pt idx="6">
                  <c:v>1390</c:v>
                </c:pt>
                <c:pt idx="7">
                  <c:v>1391</c:v>
                </c:pt>
                <c:pt idx="8">
                  <c:v>1392</c:v>
                </c:pt>
                <c:pt idx="9">
                  <c:v>1393</c:v>
                </c:pt>
              </c:numCache>
            </c:numRef>
          </c:cat>
          <c:val>
            <c:numRef>
              <c:f>Sheet2!$B$14:$K$14</c:f>
              <c:numCache>
                <c:formatCode>0</c:formatCode>
                <c:ptCount val="10"/>
                <c:pt idx="0">
                  <c:v>5099.9670000000015</c:v>
                </c:pt>
                <c:pt idx="1">
                  <c:v>4827.1890000000003</c:v>
                </c:pt>
                <c:pt idx="2">
                  <c:v>4809.5520000000024</c:v>
                </c:pt>
                <c:pt idx="3">
                  <c:v>4344.38</c:v>
                </c:pt>
                <c:pt idx="4">
                  <c:v>4380.1100000000024</c:v>
                </c:pt>
                <c:pt idx="5">
                  <c:v>3969.9150000000013</c:v>
                </c:pt>
                <c:pt idx="6">
                  <c:v>3809.9330000000014</c:v>
                </c:pt>
                <c:pt idx="7">
                  <c:v>3998.4169999999999</c:v>
                </c:pt>
                <c:pt idx="8">
                  <c:v>3913.4120000000012</c:v>
                </c:pt>
                <c:pt idx="9">
                  <c:v>3812.145</c:v>
                </c:pt>
              </c:numCache>
            </c:numRef>
          </c:val>
        </c:ser>
        <c:ser>
          <c:idx val="1"/>
          <c:order val="1"/>
          <c:tx>
            <c:strRef>
              <c:f>Sheet2!$A$15</c:f>
              <c:strCache>
                <c:ptCount val="1"/>
                <c:pt idx="0">
                  <c:v>صنعت</c:v>
                </c:pt>
              </c:strCache>
            </c:strRef>
          </c:tx>
          <c:spPr>
            <a:ln w="28575" cap="rnd">
              <a:solidFill>
                <a:srgbClr val="0066FF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Sheet2!$B$13:$K$13</c:f>
              <c:numCache>
                <c:formatCode>General</c:formatCode>
                <c:ptCount val="10"/>
                <c:pt idx="0">
                  <c:v>1384</c:v>
                </c:pt>
                <c:pt idx="1">
                  <c:v>1385</c:v>
                </c:pt>
                <c:pt idx="2">
                  <c:v>1386</c:v>
                </c:pt>
                <c:pt idx="3">
                  <c:v>1387</c:v>
                </c:pt>
                <c:pt idx="4">
                  <c:v>1388</c:v>
                </c:pt>
                <c:pt idx="5">
                  <c:v>1389</c:v>
                </c:pt>
                <c:pt idx="6">
                  <c:v>1390</c:v>
                </c:pt>
                <c:pt idx="7">
                  <c:v>1391</c:v>
                </c:pt>
                <c:pt idx="8">
                  <c:v>1392</c:v>
                </c:pt>
                <c:pt idx="9">
                  <c:v>1393</c:v>
                </c:pt>
              </c:numCache>
            </c:numRef>
          </c:cat>
          <c:val>
            <c:numRef>
              <c:f>Sheet2!$B$15:$K$15</c:f>
              <c:numCache>
                <c:formatCode>0</c:formatCode>
                <c:ptCount val="10"/>
                <c:pt idx="0">
                  <c:v>6257.09</c:v>
                </c:pt>
                <c:pt idx="1">
                  <c:v>6604.9090000000006</c:v>
                </c:pt>
                <c:pt idx="2">
                  <c:v>6759.5140000000001</c:v>
                </c:pt>
                <c:pt idx="3">
                  <c:v>6610.6570000000002</c:v>
                </c:pt>
                <c:pt idx="4">
                  <c:v>6675.0470000000005</c:v>
                </c:pt>
                <c:pt idx="5">
                  <c:v>6652.1890000000003</c:v>
                </c:pt>
                <c:pt idx="6">
                  <c:v>6846.8460000000014</c:v>
                </c:pt>
                <c:pt idx="7">
                  <c:v>6897.6010000000024</c:v>
                </c:pt>
                <c:pt idx="8">
                  <c:v>7313.6690000000026</c:v>
                </c:pt>
                <c:pt idx="9">
                  <c:v>7191.6610000000028</c:v>
                </c:pt>
              </c:numCache>
            </c:numRef>
          </c:val>
        </c:ser>
        <c:ser>
          <c:idx val="2"/>
          <c:order val="2"/>
          <c:tx>
            <c:strRef>
              <c:f>Sheet2!$A$16</c:f>
              <c:strCache>
                <c:ptCount val="1"/>
                <c:pt idx="0">
                  <c:v>خدمات</c:v>
                </c:pt>
              </c:strCache>
            </c:strRef>
          </c:tx>
          <c:spPr>
            <a:ln w="28575" cap="rnd">
              <a:solidFill>
                <a:srgbClr val="FF006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Sheet2!$B$13:$K$13</c:f>
              <c:numCache>
                <c:formatCode>General</c:formatCode>
                <c:ptCount val="10"/>
                <c:pt idx="0">
                  <c:v>1384</c:v>
                </c:pt>
                <c:pt idx="1">
                  <c:v>1385</c:v>
                </c:pt>
                <c:pt idx="2">
                  <c:v>1386</c:v>
                </c:pt>
                <c:pt idx="3">
                  <c:v>1387</c:v>
                </c:pt>
                <c:pt idx="4">
                  <c:v>1388</c:v>
                </c:pt>
                <c:pt idx="5">
                  <c:v>1389</c:v>
                </c:pt>
                <c:pt idx="6">
                  <c:v>1390</c:v>
                </c:pt>
                <c:pt idx="7">
                  <c:v>1391</c:v>
                </c:pt>
                <c:pt idx="8">
                  <c:v>1392</c:v>
                </c:pt>
                <c:pt idx="9">
                  <c:v>1393</c:v>
                </c:pt>
              </c:numCache>
            </c:numRef>
          </c:cat>
          <c:val>
            <c:numRef>
              <c:f>Sheet2!$B$16:$K$16</c:f>
              <c:numCache>
                <c:formatCode>0</c:formatCode>
                <c:ptCount val="10"/>
                <c:pt idx="0">
                  <c:v>9257.6129999999939</c:v>
                </c:pt>
                <c:pt idx="1">
                  <c:v>9404.1659999999883</c:v>
                </c:pt>
                <c:pt idx="2">
                  <c:v>9519.8310000000001</c:v>
                </c:pt>
                <c:pt idx="3">
                  <c:v>9528.2080000000005</c:v>
                </c:pt>
                <c:pt idx="4">
                  <c:v>9942.7379999999939</c:v>
                </c:pt>
                <c:pt idx="5">
                  <c:v>10034.517</c:v>
                </c:pt>
                <c:pt idx="6">
                  <c:v>9853.1669999999885</c:v>
                </c:pt>
                <c:pt idx="7">
                  <c:v>9731.7639999999938</c:v>
                </c:pt>
                <c:pt idx="8">
                  <c:v>10110.397000000001</c:v>
                </c:pt>
                <c:pt idx="9">
                  <c:v>10297.51</c:v>
                </c:pt>
              </c:numCache>
            </c:numRef>
          </c:val>
        </c:ser>
        <c:dLbls/>
        <c:marker val="1"/>
        <c:axId val="127922560"/>
        <c:axId val="127924096"/>
      </c:lineChart>
      <c:catAx>
        <c:axId val="12792256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85000"/>
                <a:lumOff val="1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924096"/>
        <c:crosses val="autoZero"/>
        <c:auto val="1"/>
        <c:lblAlgn val="ctr"/>
        <c:lblOffset val="100"/>
      </c:catAx>
      <c:valAx>
        <c:axId val="12792409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tickLblPos val="nextTo"/>
        <c:spPr>
          <a:noFill/>
          <a:ln>
            <a:solidFill>
              <a:schemeClr val="tx1">
                <a:lumMod val="85000"/>
                <a:lumOff val="1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922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B Mitra" panose="00000400000000000000" pitchFamily="2" charset="-78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/>
      <c:lineChart>
        <c:grouping val="standard"/>
        <c:ser>
          <c:idx val="0"/>
          <c:order val="0"/>
          <c:tx>
            <c:strRef>
              <c:f>'جمعيت وضع شغلي'!$M$3</c:f>
              <c:strCache>
                <c:ptCount val="1"/>
                <c:pt idx="0">
                  <c:v>         کارفرما</c:v>
                </c:pt>
              </c:strCache>
            </c:strRef>
          </c:tx>
          <c:spPr>
            <a:ln w="28575" cap="rnd">
              <a:solidFill>
                <a:srgbClr val="0066FF"/>
              </a:solidFill>
              <a:round/>
            </a:ln>
            <a:effectLst/>
          </c:spPr>
          <c:marker>
            <c:symbol val="none"/>
          </c:marker>
          <c:cat>
            <c:numRef>
              <c:f>'جمعيت وضع شغلي'!$N$1:$W$1</c:f>
              <c:numCache>
                <c:formatCode>General</c:formatCode>
                <c:ptCount val="10"/>
                <c:pt idx="0">
                  <c:v>1384</c:v>
                </c:pt>
                <c:pt idx="1">
                  <c:v>1385</c:v>
                </c:pt>
                <c:pt idx="2">
                  <c:v>1386</c:v>
                </c:pt>
                <c:pt idx="3">
                  <c:v>1387</c:v>
                </c:pt>
                <c:pt idx="4">
                  <c:v>1388</c:v>
                </c:pt>
                <c:pt idx="5">
                  <c:v>1389</c:v>
                </c:pt>
                <c:pt idx="6">
                  <c:v>1390</c:v>
                </c:pt>
                <c:pt idx="7">
                  <c:v>1391</c:v>
                </c:pt>
                <c:pt idx="8">
                  <c:v>1392</c:v>
                </c:pt>
                <c:pt idx="9">
                  <c:v>1393</c:v>
                </c:pt>
              </c:numCache>
            </c:numRef>
          </c:cat>
          <c:val>
            <c:numRef>
              <c:f>'جمعيت وضع شغلي'!$N$3:$W$3</c:f>
              <c:numCache>
                <c:formatCode>_(* #,##0_);_(* \(#,##0\);_(* "-"??_);_(@_)</c:formatCode>
                <c:ptCount val="10"/>
                <c:pt idx="0">
                  <c:v>1232.962</c:v>
                </c:pt>
                <c:pt idx="1">
                  <c:v>1162.5150000000001</c:v>
                </c:pt>
                <c:pt idx="2">
                  <c:v>1145.461</c:v>
                </c:pt>
                <c:pt idx="3">
                  <c:v>996.05599999999993</c:v>
                </c:pt>
                <c:pt idx="4">
                  <c:v>998.03899999999999</c:v>
                </c:pt>
                <c:pt idx="5">
                  <c:v>851.09</c:v>
                </c:pt>
                <c:pt idx="6">
                  <c:v>814.06899999999996</c:v>
                </c:pt>
                <c:pt idx="7">
                  <c:v>756.29300000000012</c:v>
                </c:pt>
                <c:pt idx="8">
                  <c:v>821.82899999999984</c:v>
                </c:pt>
                <c:pt idx="9">
                  <c:v>780.70699999999999</c:v>
                </c:pt>
              </c:numCache>
            </c:numRef>
          </c:val>
        </c:ser>
        <c:ser>
          <c:idx val="1"/>
          <c:order val="1"/>
          <c:tx>
            <c:strRef>
              <c:f>'جمعيت وضع شغلي'!$M$4</c:f>
              <c:strCache>
                <c:ptCount val="1"/>
                <c:pt idx="0">
                  <c:v>         کارکن مستقل</c:v>
                </c:pt>
              </c:strCache>
            </c:strRef>
          </c:tx>
          <c:spPr>
            <a:ln w="28575" cap="rnd">
              <a:solidFill>
                <a:srgbClr val="990033"/>
              </a:solidFill>
              <a:round/>
            </a:ln>
            <a:effectLst/>
          </c:spPr>
          <c:marker>
            <c:symbol val="none"/>
          </c:marker>
          <c:cat>
            <c:numRef>
              <c:f>'جمعيت وضع شغلي'!$N$1:$W$1</c:f>
              <c:numCache>
                <c:formatCode>General</c:formatCode>
                <c:ptCount val="10"/>
                <c:pt idx="0">
                  <c:v>1384</c:v>
                </c:pt>
                <c:pt idx="1">
                  <c:v>1385</c:v>
                </c:pt>
                <c:pt idx="2">
                  <c:v>1386</c:v>
                </c:pt>
                <c:pt idx="3">
                  <c:v>1387</c:v>
                </c:pt>
                <c:pt idx="4">
                  <c:v>1388</c:v>
                </c:pt>
                <c:pt idx="5">
                  <c:v>1389</c:v>
                </c:pt>
                <c:pt idx="6">
                  <c:v>1390</c:v>
                </c:pt>
                <c:pt idx="7">
                  <c:v>1391</c:v>
                </c:pt>
                <c:pt idx="8">
                  <c:v>1392</c:v>
                </c:pt>
                <c:pt idx="9">
                  <c:v>1393</c:v>
                </c:pt>
              </c:numCache>
            </c:numRef>
          </c:cat>
          <c:val>
            <c:numRef>
              <c:f>'جمعيت وضع شغلي'!$N$4:$W$4</c:f>
              <c:numCache>
                <c:formatCode>_(* #,##0_);_(* \(#,##0\);_(* "-"??_);_(@_)</c:formatCode>
                <c:ptCount val="10"/>
                <c:pt idx="0">
                  <c:v>6256.6090000000004</c:v>
                </c:pt>
                <c:pt idx="1">
                  <c:v>6713.78</c:v>
                </c:pt>
                <c:pt idx="2">
                  <c:v>6825.4949999999999</c:v>
                </c:pt>
                <c:pt idx="3">
                  <c:v>6779.7520000000004</c:v>
                </c:pt>
                <c:pt idx="4">
                  <c:v>6774.6320000000005</c:v>
                </c:pt>
                <c:pt idx="5">
                  <c:v>6729.121000000001</c:v>
                </c:pt>
                <c:pt idx="6">
                  <c:v>6766.1760000000004</c:v>
                </c:pt>
                <c:pt idx="7">
                  <c:v>6856.6370000000015</c:v>
                </c:pt>
                <c:pt idx="8">
                  <c:v>7649.8390000000009</c:v>
                </c:pt>
                <c:pt idx="9">
                  <c:v>7533.0410000000002</c:v>
                </c:pt>
              </c:numCache>
            </c:numRef>
          </c:val>
        </c:ser>
        <c:ser>
          <c:idx val="2"/>
          <c:order val="2"/>
          <c:tx>
            <c:strRef>
              <c:f>'جمعيت وضع شغلي'!$M$5</c:f>
              <c:strCache>
                <c:ptCount val="1"/>
                <c:pt idx="0">
                  <c:v>       مزد و حقوق بگیر بخش خصوصی</c:v>
                </c:pt>
              </c:strCache>
            </c:strRef>
          </c:tx>
          <c:spPr>
            <a:ln w="28575" cap="rnd">
              <a:solidFill>
                <a:srgbClr val="FF0066"/>
              </a:solidFill>
              <a:round/>
            </a:ln>
            <a:effectLst/>
          </c:spPr>
          <c:marker>
            <c:symbol val="none"/>
          </c:marker>
          <c:cat>
            <c:numRef>
              <c:f>'جمعيت وضع شغلي'!$N$1:$W$1</c:f>
              <c:numCache>
                <c:formatCode>General</c:formatCode>
                <c:ptCount val="10"/>
                <c:pt idx="0">
                  <c:v>1384</c:v>
                </c:pt>
                <c:pt idx="1">
                  <c:v>1385</c:v>
                </c:pt>
                <c:pt idx="2">
                  <c:v>1386</c:v>
                </c:pt>
                <c:pt idx="3">
                  <c:v>1387</c:v>
                </c:pt>
                <c:pt idx="4">
                  <c:v>1388</c:v>
                </c:pt>
                <c:pt idx="5">
                  <c:v>1389</c:v>
                </c:pt>
                <c:pt idx="6">
                  <c:v>1390</c:v>
                </c:pt>
                <c:pt idx="7">
                  <c:v>1391</c:v>
                </c:pt>
                <c:pt idx="8">
                  <c:v>1392</c:v>
                </c:pt>
                <c:pt idx="9">
                  <c:v>1393</c:v>
                </c:pt>
              </c:numCache>
            </c:numRef>
          </c:cat>
          <c:val>
            <c:numRef>
              <c:f>'جمعيت وضع شغلي'!$N$5:$W$5</c:f>
              <c:numCache>
                <c:formatCode>_(* #,##0_);_(* \(#,##0\);_(* "-"??_);_(@_)</c:formatCode>
                <c:ptCount val="10"/>
                <c:pt idx="0">
                  <c:v>6439.3150000000014</c:v>
                </c:pt>
                <c:pt idx="1">
                  <c:v>6777.6670000000004</c:v>
                </c:pt>
                <c:pt idx="2">
                  <c:v>6935.2940000000008</c:v>
                </c:pt>
                <c:pt idx="3">
                  <c:v>7086.1460000000015</c:v>
                </c:pt>
                <c:pt idx="4">
                  <c:v>7483.8960000000015</c:v>
                </c:pt>
                <c:pt idx="5">
                  <c:v>7947.3520000000017</c:v>
                </c:pt>
                <c:pt idx="6">
                  <c:v>7988.9939999999997</c:v>
                </c:pt>
                <c:pt idx="7">
                  <c:v>8071.6510000000007</c:v>
                </c:pt>
                <c:pt idx="8">
                  <c:v>8118.2449999999999</c:v>
                </c:pt>
                <c:pt idx="9">
                  <c:v>8330.5579999999991</c:v>
                </c:pt>
              </c:numCache>
            </c:numRef>
          </c:val>
        </c:ser>
        <c:ser>
          <c:idx val="3"/>
          <c:order val="3"/>
          <c:tx>
            <c:strRef>
              <c:f>'جمعيت وضع شغلي'!$M$6</c:f>
              <c:strCache>
                <c:ptCount val="1"/>
                <c:pt idx="0">
                  <c:v>         کارکن فامیلی بدون مزد</c:v>
                </c:pt>
              </c:strCache>
            </c:strRef>
          </c:tx>
          <c:spPr>
            <a:ln w="28575" cap="rnd">
              <a:solidFill>
                <a:schemeClr val="bg2">
                  <a:lumMod val="2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'جمعيت وضع شغلي'!$N$1:$W$1</c:f>
              <c:numCache>
                <c:formatCode>General</c:formatCode>
                <c:ptCount val="10"/>
                <c:pt idx="0">
                  <c:v>1384</c:v>
                </c:pt>
                <c:pt idx="1">
                  <c:v>1385</c:v>
                </c:pt>
                <c:pt idx="2">
                  <c:v>1386</c:v>
                </c:pt>
                <c:pt idx="3">
                  <c:v>1387</c:v>
                </c:pt>
                <c:pt idx="4">
                  <c:v>1388</c:v>
                </c:pt>
                <c:pt idx="5">
                  <c:v>1389</c:v>
                </c:pt>
                <c:pt idx="6">
                  <c:v>1390</c:v>
                </c:pt>
                <c:pt idx="7">
                  <c:v>1391</c:v>
                </c:pt>
                <c:pt idx="8">
                  <c:v>1392</c:v>
                </c:pt>
                <c:pt idx="9">
                  <c:v>1393</c:v>
                </c:pt>
              </c:numCache>
            </c:numRef>
          </c:cat>
          <c:val>
            <c:numRef>
              <c:f>'جمعيت وضع شغلي'!$N$6:$W$6</c:f>
              <c:numCache>
                <c:formatCode>_(* #,##0_);_(* \(#,##0\);_(* "-"??_);_(@_)</c:formatCode>
                <c:ptCount val="10"/>
                <c:pt idx="0">
                  <c:v>2624.62</c:v>
                </c:pt>
                <c:pt idx="1">
                  <c:v>2215.9879999999998</c:v>
                </c:pt>
                <c:pt idx="2">
                  <c:v>2186.442</c:v>
                </c:pt>
                <c:pt idx="3">
                  <c:v>1826.346</c:v>
                </c:pt>
                <c:pt idx="4">
                  <c:v>1917.4349999999999</c:v>
                </c:pt>
                <c:pt idx="5">
                  <c:v>1627.9170000000001</c:v>
                </c:pt>
                <c:pt idx="6">
                  <c:v>1376.961</c:v>
                </c:pt>
                <c:pt idx="7">
                  <c:v>1431.4649999999999</c:v>
                </c:pt>
                <c:pt idx="8">
                  <c:v>1113.9349999999999</c:v>
                </c:pt>
                <c:pt idx="9">
                  <c:v>1053.8629999999998</c:v>
                </c:pt>
              </c:numCache>
            </c:numRef>
          </c:val>
        </c:ser>
        <c:ser>
          <c:idx val="4"/>
          <c:order val="4"/>
          <c:tx>
            <c:strRef>
              <c:f>'جمعيت وضع شغلي'!$M$7</c:f>
              <c:strCache>
                <c:ptCount val="1"/>
                <c:pt idx="0">
                  <c:v>مزد و حقوق بگیر بخش عمومی</c:v>
                </c:pt>
              </c:strCache>
            </c:strRef>
          </c:tx>
          <c:spPr>
            <a:ln w="28575" cap="rnd">
              <a:solidFill>
                <a:srgbClr val="009900"/>
              </a:solidFill>
              <a:round/>
            </a:ln>
            <a:effectLst/>
          </c:spPr>
          <c:marker>
            <c:symbol val="none"/>
          </c:marker>
          <c:cat>
            <c:numRef>
              <c:f>'جمعيت وضع شغلي'!$N$1:$W$1</c:f>
              <c:numCache>
                <c:formatCode>General</c:formatCode>
                <c:ptCount val="10"/>
                <c:pt idx="0">
                  <c:v>1384</c:v>
                </c:pt>
                <c:pt idx="1">
                  <c:v>1385</c:v>
                </c:pt>
                <c:pt idx="2">
                  <c:v>1386</c:v>
                </c:pt>
                <c:pt idx="3">
                  <c:v>1387</c:v>
                </c:pt>
                <c:pt idx="4">
                  <c:v>1388</c:v>
                </c:pt>
                <c:pt idx="5">
                  <c:v>1389</c:v>
                </c:pt>
                <c:pt idx="6">
                  <c:v>1390</c:v>
                </c:pt>
                <c:pt idx="7">
                  <c:v>1391</c:v>
                </c:pt>
                <c:pt idx="8">
                  <c:v>1392</c:v>
                </c:pt>
                <c:pt idx="9">
                  <c:v>1393</c:v>
                </c:pt>
              </c:numCache>
            </c:numRef>
          </c:cat>
          <c:val>
            <c:numRef>
              <c:f>'جمعيت وضع شغلي'!$N$7:$W$7</c:f>
              <c:numCache>
                <c:formatCode>_(* #,##0_);_(* \(#,##0\);_(* "-"??_);_(@_)</c:formatCode>
                <c:ptCount val="10"/>
                <c:pt idx="0">
                  <c:v>3944.5830000000001</c:v>
                </c:pt>
                <c:pt idx="1">
                  <c:v>3855.8470000000002</c:v>
                </c:pt>
                <c:pt idx="2">
                  <c:v>3898.9140000000002</c:v>
                </c:pt>
                <c:pt idx="3">
                  <c:v>3726.9639999999999</c:v>
                </c:pt>
                <c:pt idx="4">
                  <c:v>3826.6990000000001</c:v>
                </c:pt>
                <c:pt idx="5">
                  <c:v>3501.2089999999994</c:v>
                </c:pt>
                <c:pt idx="6">
                  <c:v>3563.8209999999999</c:v>
                </c:pt>
                <c:pt idx="7">
                  <c:v>3512.1770000000001</c:v>
                </c:pt>
                <c:pt idx="8">
                  <c:v>3642.3270000000002</c:v>
                </c:pt>
                <c:pt idx="9">
                  <c:v>3606.1309999999999</c:v>
                </c:pt>
              </c:numCache>
            </c:numRef>
          </c:val>
        </c:ser>
        <c:dLbls/>
        <c:marker val="1"/>
        <c:axId val="129041152"/>
        <c:axId val="129042688"/>
      </c:lineChart>
      <c:catAx>
        <c:axId val="129041152"/>
        <c:scaling>
          <c:orientation val="minMax"/>
        </c:scaling>
        <c:axPos val="b"/>
        <c:numFmt formatCode="General" sourceLinked="1"/>
        <c:majorTickMark val="none"/>
        <c:minorTickMark val="in"/>
        <c:tickLblPos val="nextTo"/>
        <c:spPr>
          <a:noFill/>
          <a:ln w="9525" cap="flat" cmpd="sng" algn="ctr">
            <a:solidFill>
              <a:schemeClr val="tx1">
                <a:lumMod val="85000"/>
                <a:lumOff val="1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9042688"/>
        <c:crosses val="autoZero"/>
        <c:auto val="1"/>
        <c:lblAlgn val="ctr"/>
        <c:lblOffset val="100"/>
      </c:catAx>
      <c:valAx>
        <c:axId val="12904268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tickLblPos val="nextTo"/>
        <c:spPr>
          <a:noFill/>
          <a:ln>
            <a:solidFill>
              <a:schemeClr val="tx1">
                <a:lumMod val="85000"/>
                <a:lumOff val="1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9041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B Mitra" panose="00000400000000000000" pitchFamily="2" charset="-78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rgbClr val="FF0000"/>
                </a:solidFill>
                <a:latin typeface="+mn-lt"/>
                <a:ea typeface="+mn-ea"/>
                <a:cs typeface="B Mitra" panose="00000400000000000000" pitchFamily="2" charset="-78"/>
              </a:defRPr>
            </a:pPr>
            <a:r>
              <a:rPr lang="fa-IR" sz="2000" b="1" dirty="0" smtClean="0">
                <a:solidFill>
                  <a:srgbClr val="FF0000"/>
                </a:solidFill>
                <a:cs typeface="B Mitra" panose="00000400000000000000" pitchFamily="2" charset="-78"/>
              </a:rPr>
              <a:t>شاغلان</a:t>
            </a:r>
            <a:r>
              <a:rPr lang="fa-IR" sz="2000" b="1" baseline="0" dirty="0" smtClean="0">
                <a:solidFill>
                  <a:srgbClr val="FF0000"/>
                </a:solidFill>
                <a:cs typeface="B Mitra" panose="00000400000000000000" pitchFamily="2" charset="-78"/>
              </a:rPr>
              <a:t> برحسب گروه‌هاي عمده‌ی فعاليت (هزار نفر) 93-1384   </a:t>
            </a:r>
            <a:endParaRPr lang="en-US" sz="2000" b="1" dirty="0">
              <a:solidFill>
                <a:srgbClr val="FF0000"/>
              </a:solidFill>
              <a:cs typeface="B Mitra" panose="00000400000000000000" pitchFamily="2" charset="-78"/>
            </a:endParaRPr>
          </a:p>
        </c:rich>
      </c:tx>
      <c:layout>
        <c:manualLayout>
          <c:xMode val="edge"/>
          <c:yMode val="edge"/>
          <c:x val="0.27669585255696572"/>
          <c:y val="4.0165134722819412E-3"/>
        </c:manualLayout>
      </c:layout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8.5624074359714392E-2"/>
          <c:y val="6.2836730540589816E-2"/>
          <c:w val="0.91335419113126637"/>
          <c:h val="0.50065888631992261"/>
        </c:manualLayout>
      </c:layout>
      <c:barChart>
        <c:barDir val="col"/>
        <c:grouping val="clustered"/>
        <c:ser>
          <c:idx val="0"/>
          <c:order val="0"/>
          <c:tx>
            <c:strRef>
              <c:f>'شاغلين حسب گروههاي  فعاليتICIS'!$AA$8</c:f>
              <c:strCache>
                <c:ptCount val="1"/>
                <c:pt idx="0">
                  <c:v>1384</c:v>
                </c:pt>
              </c:strCache>
            </c:strRef>
          </c:tx>
          <c:spPr>
            <a:solidFill>
              <a:srgbClr val="0066FF"/>
            </a:solidFill>
            <a:ln>
              <a:solidFill>
                <a:srgbClr val="0066FF"/>
              </a:solidFill>
            </a:ln>
            <a:effectLst/>
          </c:spPr>
          <c:cat>
            <c:strRef>
              <c:f>'شاغلين حسب گروههاي  فعاليتICIS'!$AB$10:$AB$28</c:f>
              <c:strCache>
                <c:ptCount val="19"/>
                <c:pt idx="0">
                  <c:v>كشاورزئ ، شكار و جنگلدارئ</c:v>
                </c:pt>
                <c:pt idx="1">
                  <c:v>ماهيگيرئ</c:v>
                </c:pt>
                <c:pt idx="2">
                  <c:v>استخراج معدن</c:v>
                </c:pt>
                <c:pt idx="3">
                  <c:v>صنعت (ساخت )</c:v>
                </c:pt>
                <c:pt idx="4">
                  <c:v>تامين برق ، گازوآب</c:v>
                </c:pt>
                <c:pt idx="5">
                  <c:v>ساختمان</c:v>
                </c:pt>
                <c:pt idx="6">
                  <c:v>عمده فروشي خرده فروشي تعميروسايل نقليه موتورئ</c:v>
                </c:pt>
                <c:pt idx="7">
                  <c:v>هتل و رستوران</c:v>
                </c:pt>
                <c:pt idx="8">
                  <c:v>حمل و نقل ، انباردارئ وارتباطات</c:v>
                </c:pt>
                <c:pt idx="9">
                  <c:v>واسطه گريهائ مالي</c:v>
                </c:pt>
                <c:pt idx="10">
                  <c:v>مستغلات ، اجاره وفعاليتهائ كاروكسب</c:v>
                </c:pt>
                <c:pt idx="11">
                  <c:v>اداره امورعمومي ، دفاع وتامين اجتماعي اجبارئ</c:v>
                </c:pt>
                <c:pt idx="12">
                  <c:v>آموزش</c:v>
                </c:pt>
                <c:pt idx="13">
                  <c:v>بهداشت و مددكارئ اجتماعي</c:v>
                </c:pt>
                <c:pt idx="14">
                  <c:v>سايرفعاليتهائ خدمات عمومي ، اجتماعي وشخصي</c:v>
                </c:pt>
                <c:pt idx="15">
                  <c:v>خانوارهائ معمولي دارائ مستخدم</c:v>
                </c:pt>
                <c:pt idx="16">
                  <c:v>سازمانهاوهيئتهائ برون مرزئ</c:v>
                </c:pt>
                <c:pt idx="17">
                  <c:v>دفاتروادارات مركزئ</c:v>
                </c:pt>
                <c:pt idx="18">
                  <c:v>فعاليتهائ نامشخص واظهارنشده</c:v>
                </c:pt>
              </c:strCache>
            </c:strRef>
          </c:cat>
          <c:val>
            <c:numRef>
              <c:f>'شاغلين حسب گروههاي  فعاليتICIS'!$AA$10:$AA$28</c:f>
              <c:numCache>
                <c:formatCode>0</c:formatCode>
                <c:ptCount val="19"/>
                <c:pt idx="0">
                  <c:v>5031.0995000000003</c:v>
                </c:pt>
                <c:pt idx="1">
                  <c:v>68.866249999999994</c:v>
                </c:pt>
                <c:pt idx="2">
                  <c:v>127.30549999999998</c:v>
                </c:pt>
                <c:pt idx="3">
                  <c:v>3789.0297500000001</c:v>
                </c:pt>
                <c:pt idx="4">
                  <c:v>197.76250000000002</c:v>
                </c:pt>
                <c:pt idx="5">
                  <c:v>2142.9899999999998</c:v>
                </c:pt>
                <c:pt idx="6">
                  <c:v>2958.8117500000017</c:v>
                </c:pt>
                <c:pt idx="7">
                  <c:v>182.32225000000008</c:v>
                </c:pt>
                <c:pt idx="8">
                  <c:v>1817.2755000000006</c:v>
                </c:pt>
                <c:pt idx="9">
                  <c:v>259.9482499999998</c:v>
                </c:pt>
                <c:pt idx="10">
                  <c:v>417.84800000000001</c:v>
                </c:pt>
                <c:pt idx="11">
                  <c:v>1317.0409999999999</c:v>
                </c:pt>
                <c:pt idx="12">
                  <c:v>1368.8017500000001</c:v>
                </c:pt>
                <c:pt idx="13">
                  <c:v>464.464</c:v>
                </c:pt>
                <c:pt idx="14">
                  <c:v>433.37200000000001</c:v>
                </c:pt>
                <c:pt idx="15">
                  <c:v>28.420999999999989</c:v>
                </c:pt>
                <c:pt idx="16">
                  <c:v>0.28125</c:v>
                </c:pt>
                <c:pt idx="17">
                  <c:v>9.0212499999999984</c:v>
                </c:pt>
                <c:pt idx="18">
                  <c:v>3.9104999999999985</c:v>
                </c:pt>
              </c:numCache>
            </c:numRef>
          </c:val>
        </c:ser>
        <c:ser>
          <c:idx val="1"/>
          <c:order val="1"/>
          <c:tx>
            <c:strRef>
              <c:f>'شاغلين حسب گروههاي  فعاليتICIS'!$AN$8</c:f>
              <c:strCache>
                <c:ptCount val="1"/>
                <c:pt idx="0">
                  <c:v>1385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'شاغلين حسب گروههاي  فعاليتICIS'!$AB$10:$AB$28</c:f>
              <c:strCache>
                <c:ptCount val="19"/>
                <c:pt idx="0">
                  <c:v>كشاورزئ ، شكار و جنگلدارئ</c:v>
                </c:pt>
                <c:pt idx="1">
                  <c:v>ماهيگيرئ</c:v>
                </c:pt>
                <c:pt idx="2">
                  <c:v>استخراج معدن</c:v>
                </c:pt>
                <c:pt idx="3">
                  <c:v>صنعت (ساخت )</c:v>
                </c:pt>
                <c:pt idx="4">
                  <c:v>تامين برق ، گازوآب</c:v>
                </c:pt>
                <c:pt idx="5">
                  <c:v>ساختمان</c:v>
                </c:pt>
                <c:pt idx="6">
                  <c:v>عمده فروشي خرده فروشي تعميروسايل نقليه موتورئ</c:v>
                </c:pt>
                <c:pt idx="7">
                  <c:v>هتل و رستوران</c:v>
                </c:pt>
                <c:pt idx="8">
                  <c:v>حمل و نقل ، انباردارئ وارتباطات</c:v>
                </c:pt>
                <c:pt idx="9">
                  <c:v>واسطه گريهائ مالي</c:v>
                </c:pt>
                <c:pt idx="10">
                  <c:v>مستغلات ، اجاره وفعاليتهائ كاروكسب</c:v>
                </c:pt>
                <c:pt idx="11">
                  <c:v>اداره امورعمومي ، دفاع وتامين اجتماعي اجبارئ</c:v>
                </c:pt>
                <c:pt idx="12">
                  <c:v>آموزش</c:v>
                </c:pt>
                <c:pt idx="13">
                  <c:v>بهداشت و مددكارئ اجتماعي</c:v>
                </c:pt>
                <c:pt idx="14">
                  <c:v>سايرفعاليتهائ خدمات عمومي ، اجتماعي وشخصي</c:v>
                </c:pt>
                <c:pt idx="15">
                  <c:v>خانوارهائ معمولي دارائ مستخدم</c:v>
                </c:pt>
                <c:pt idx="16">
                  <c:v>سازمانهاوهيئتهائ برون مرزئ</c:v>
                </c:pt>
                <c:pt idx="17">
                  <c:v>دفاتروادارات مركزئ</c:v>
                </c:pt>
                <c:pt idx="18">
                  <c:v>فعاليتهائ نامشخص واظهارنشده</c:v>
                </c:pt>
              </c:strCache>
            </c:strRef>
          </c:cat>
          <c:val>
            <c:numRef>
              <c:f>'شاغلين حسب گروههاي  فعاليتICIS'!$Z$10:$Z$28</c:f>
              <c:numCache>
                <c:formatCode>0</c:formatCode>
                <c:ptCount val="19"/>
                <c:pt idx="0">
                  <c:v>4744.8632500000003</c:v>
                </c:pt>
                <c:pt idx="1">
                  <c:v>82.32474999999998</c:v>
                </c:pt>
                <c:pt idx="2">
                  <c:v>139.28050000000002</c:v>
                </c:pt>
                <c:pt idx="3">
                  <c:v>3907.6982499999986</c:v>
                </c:pt>
                <c:pt idx="4">
                  <c:v>190.68550000000002</c:v>
                </c:pt>
                <c:pt idx="5">
                  <c:v>2367.2429999999986</c:v>
                </c:pt>
                <c:pt idx="6">
                  <c:v>3031.2404999999985</c:v>
                </c:pt>
                <c:pt idx="7">
                  <c:v>186.96800000000007</c:v>
                </c:pt>
                <c:pt idx="8">
                  <c:v>1910.2629999999999</c:v>
                </c:pt>
                <c:pt idx="9">
                  <c:v>277.75149999999985</c:v>
                </c:pt>
                <c:pt idx="10">
                  <c:v>423.57225</c:v>
                </c:pt>
                <c:pt idx="11">
                  <c:v>1323.0352499999999</c:v>
                </c:pt>
                <c:pt idx="12">
                  <c:v>1325.0507500000001</c:v>
                </c:pt>
                <c:pt idx="13">
                  <c:v>452.63400000000001</c:v>
                </c:pt>
                <c:pt idx="14">
                  <c:v>434.67075</c:v>
                </c:pt>
                <c:pt idx="15">
                  <c:v>29.062499999999986</c:v>
                </c:pt>
                <c:pt idx="16">
                  <c:v>1.4019999999999986</c:v>
                </c:pt>
                <c:pt idx="17">
                  <c:v>8.51</c:v>
                </c:pt>
                <c:pt idx="18">
                  <c:v>5.155999999999997</c:v>
                </c:pt>
              </c:numCache>
            </c:numRef>
          </c:val>
        </c:ser>
        <c:ser>
          <c:idx val="2"/>
          <c:order val="2"/>
          <c:tx>
            <c:strRef>
              <c:f>'شاغلين حسب گروههاي  فعاليتICIS'!$AM$8</c:f>
              <c:strCache>
                <c:ptCount val="1"/>
                <c:pt idx="0">
                  <c:v>1386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'شاغلين حسب گروههاي  فعاليتICIS'!$AB$10:$AB$28</c:f>
              <c:strCache>
                <c:ptCount val="19"/>
                <c:pt idx="0">
                  <c:v>كشاورزئ ، شكار و جنگلدارئ</c:v>
                </c:pt>
                <c:pt idx="1">
                  <c:v>ماهيگيرئ</c:v>
                </c:pt>
                <c:pt idx="2">
                  <c:v>استخراج معدن</c:v>
                </c:pt>
                <c:pt idx="3">
                  <c:v>صنعت (ساخت )</c:v>
                </c:pt>
                <c:pt idx="4">
                  <c:v>تامين برق ، گازوآب</c:v>
                </c:pt>
                <c:pt idx="5">
                  <c:v>ساختمان</c:v>
                </c:pt>
                <c:pt idx="6">
                  <c:v>عمده فروشي خرده فروشي تعميروسايل نقليه موتورئ</c:v>
                </c:pt>
                <c:pt idx="7">
                  <c:v>هتل و رستوران</c:v>
                </c:pt>
                <c:pt idx="8">
                  <c:v>حمل و نقل ، انباردارئ وارتباطات</c:v>
                </c:pt>
                <c:pt idx="9">
                  <c:v>واسطه گريهائ مالي</c:v>
                </c:pt>
                <c:pt idx="10">
                  <c:v>مستغلات ، اجاره وفعاليتهائ كاروكسب</c:v>
                </c:pt>
                <c:pt idx="11">
                  <c:v>اداره امورعمومي ، دفاع وتامين اجتماعي اجبارئ</c:v>
                </c:pt>
                <c:pt idx="12">
                  <c:v>آموزش</c:v>
                </c:pt>
                <c:pt idx="13">
                  <c:v>بهداشت و مددكارئ اجتماعي</c:v>
                </c:pt>
                <c:pt idx="14">
                  <c:v>سايرفعاليتهائ خدمات عمومي ، اجتماعي وشخصي</c:v>
                </c:pt>
                <c:pt idx="15">
                  <c:v>خانوارهائ معمولي دارائ مستخدم</c:v>
                </c:pt>
                <c:pt idx="16">
                  <c:v>سازمانهاوهيئتهائ برون مرزئ</c:v>
                </c:pt>
                <c:pt idx="17">
                  <c:v>دفاتروادارات مركزئ</c:v>
                </c:pt>
                <c:pt idx="18">
                  <c:v>فعاليتهائ نامشخص واظهارنشده</c:v>
                </c:pt>
              </c:strCache>
            </c:strRef>
          </c:cat>
          <c:val>
            <c:numRef>
              <c:f>'شاغلين حسب گروههاي  فعاليتICIS'!$Y$10:$Y$28</c:f>
              <c:numCache>
                <c:formatCode>0</c:formatCode>
                <c:ptCount val="19"/>
                <c:pt idx="0">
                  <c:v>4730.4537499999997</c:v>
                </c:pt>
                <c:pt idx="1">
                  <c:v>79.097499999999997</c:v>
                </c:pt>
                <c:pt idx="2">
                  <c:v>128.14599999999999</c:v>
                </c:pt>
                <c:pt idx="3">
                  <c:v>3834.3434999999999</c:v>
                </c:pt>
                <c:pt idx="4">
                  <c:v>196.13200000000001</c:v>
                </c:pt>
                <c:pt idx="5">
                  <c:v>2600.8912500000015</c:v>
                </c:pt>
                <c:pt idx="6">
                  <c:v>3017.2745</c:v>
                </c:pt>
                <c:pt idx="7">
                  <c:v>193.09324999999998</c:v>
                </c:pt>
                <c:pt idx="8">
                  <c:v>1975.9604999999999</c:v>
                </c:pt>
                <c:pt idx="9">
                  <c:v>281.5034999999998</c:v>
                </c:pt>
                <c:pt idx="10">
                  <c:v>437.6875</c:v>
                </c:pt>
                <c:pt idx="11">
                  <c:v>1353.4982500000001</c:v>
                </c:pt>
                <c:pt idx="12">
                  <c:v>1321.1475</c:v>
                </c:pt>
                <c:pt idx="13">
                  <c:v>460.73524999999984</c:v>
                </c:pt>
                <c:pt idx="14">
                  <c:v>441.68099999999993</c:v>
                </c:pt>
                <c:pt idx="15">
                  <c:v>27.985499999999973</c:v>
                </c:pt>
                <c:pt idx="16">
                  <c:v>0.78849999999999998</c:v>
                </c:pt>
                <c:pt idx="17">
                  <c:v>8.4712500000000013</c:v>
                </c:pt>
                <c:pt idx="18">
                  <c:v>3.5789999999999997</c:v>
                </c:pt>
              </c:numCache>
            </c:numRef>
          </c:val>
        </c:ser>
        <c:ser>
          <c:idx val="3"/>
          <c:order val="3"/>
          <c:tx>
            <c:strRef>
              <c:f>'شاغلين حسب گروههاي  فعاليتICIS'!$X$8</c:f>
              <c:strCache>
                <c:ptCount val="1"/>
                <c:pt idx="0">
                  <c:v>1387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'شاغلين حسب گروههاي  فعاليتICIS'!$AB$10:$AB$28</c:f>
              <c:strCache>
                <c:ptCount val="19"/>
                <c:pt idx="0">
                  <c:v>كشاورزئ ، شكار و جنگلدارئ</c:v>
                </c:pt>
                <c:pt idx="1">
                  <c:v>ماهيگيرئ</c:v>
                </c:pt>
                <c:pt idx="2">
                  <c:v>استخراج معدن</c:v>
                </c:pt>
                <c:pt idx="3">
                  <c:v>صنعت (ساخت )</c:v>
                </c:pt>
                <c:pt idx="4">
                  <c:v>تامين برق ، گازوآب</c:v>
                </c:pt>
                <c:pt idx="5">
                  <c:v>ساختمان</c:v>
                </c:pt>
                <c:pt idx="6">
                  <c:v>عمده فروشي خرده فروشي تعميروسايل نقليه موتورئ</c:v>
                </c:pt>
                <c:pt idx="7">
                  <c:v>هتل و رستوران</c:v>
                </c:pt>
                <c:pt idx="8">
                  <c:v>حمل و نقل ، انباردارئ وارتباطات</c:v>
                </c:pt>
                <c:pt idx="9">
                  <c:v>واسطه گريهائ مالي</c:v>
                </c:pt>
                <c:pt idx="10">
                  <c:v>مستغلات ، اجاره وفعاليتهائ كاروكسب</c:v>
                </c:pt>
                <c:pt idx="11">
                  <c:v>اداره امورعمومي ، دفاع وتامين اجتماعي اجبارئ</c:v>
                </c:pt>
                <c:pt idx="12">
                  <c:v>آموزش</c:v>
                </c:pt>
                <c:pt idx="13">
                  <c:v>بهداشت و مددكارئ اجتماعي</c:v>
                </c:pt>
                <c:pt idx="14">
                  <c:v>سايرفعاليتهائ خدمات عمومي ، اجتماعي وشخصي</c:v>
                </c:pt>
                <c:pt idx="15">
                  <c:v>خانوارهائ معمولي دارائ مستخدم</c:v>
                </c:pt>
                <c:pt idx="16">
                  <c:v>سازمانهاوهيئتهائ برون مرزئ</c:v>
                </c:pt>
                <c:pt idx="17">
                  <c:v>دفاتروادارات مركزئ</c:v>
                </c:pt>
                <c:pt idx="18">
                  <c:v>فعاليتهائ نامشخص واظهارنشده</c:v>
                </c:pt>
              </c:strCache>
            </c:strRef>
          </c:cat>
          <c:val>
            <c:numRef>
              <c:f>'شاغلين حسب گروههاي  فعاليتICIS'!$X$10:$X$28</c:f>
              <c:numCache>
                <c:formatCode>0</c:formatCode>
                <c:ptCount val="19"/>
                <c:pt idx="0">
                  <c:v>4266.2084999999997</c:v>
                </c:pt>
                <c:pt idx="1">
                  <c:v>78.171250000000001</c:v>
                </c:pt>
                <c:pt idx="2">
                  <c:v>127.77574999999996</c:v>
                </c:pt>
                <c:pt idx="3">
                  <c:v>3512.4292500000001</c:v>
                </c:pt>
                <c:pt idx="4">
                  <c:v>179.94074999999998</c:v>
                </c:pt>
                <c:pt idx="5">
                  <c:v>2790.51</c:v>
                </c:pt>
                <c:pt idx="6">
                  <c:v>2980.9389999999999</c:v>
                </c:pt>
                <c:pt idx="7">
                  <c:v>211.2585</c:v>
                </c:pt>
                <c:pt idx="8">
                  <c:v>2067.0822499999986</c:v>
                </c:pt>
                <c:pt idx="9">
                  <c:v>283.82624999999985</c:v>
                </c:pt>
                <c:pt idx="10">
                  <c:v>521.25249999999971</c:v>
                </c:pt>
                <c:pt idx="11">
                  <c:v>1332.42425</c:v>
                </c:pt>
                <c:pt idx="12">
                  <c:v>1218.9625000000001</c:v>
                </c:pt>
                <c:pt idx="13">
                  <c:v>447.74025</c:v>
                </c:pt>
                <c:pt idx="14">
                  <c:v>443.07524999999993</c:v>
                </c:pt>
                <c:pt idx="15">
                  <c:v>18.481000000000002</c:v>
                </c:pt>
                <c:pt idx="16">
                  <c:v>1.4654999999999994</c:v>
                </c:pt>
                <c:pt idx="17">
                  <c:v>2.5999999999999999E-2</c:v>
                </c:pt>
                <c:pt idx="18">
                  <c:v>18.732250000000001</c:v>
                </c:pt>
              </c:numCache>
            </c:numRef>
          </c:val>
        </c:ser>
        <c:ser>
          <c:idx val="4"/>
          <c:order val="4"/>
          <c:tx>
            <c:strRef>
              <c:f>'شاغلين حسب گروههاي  فعاليتICIS'!$W$8</c:f>
              <c:strCache>
                <c:ptCount val="1"/>
                <c:pt idx="0">
                  <c:v>1388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cat>
            <c:strRef>
              <c:f>'شاغلين حسب گروههاي  فعاليتICIS'!$AB$10:$AB$28</c:f>
              <c:strCache>
                <c:ptCount val="19"/>
                <c:pt idx="0">
                  <c:v>كشاورزئ ، شكار و جنگلدارئ</c:v>
                </c:pt>
                <c:pt idx="1">
                  <c:v>ماهيگيرئ</c:v>
                </c:pt>
                <c:pt idx="2">
                  <c:v>استخراج معدن</c:v>
                </c:pt>
                <c:pt idx="3">
                  <c:v>صنعت (ساخت )</c:v>
                </c:pt>
                <c:pt idx="4">
                  <c:v>تامين برق ، گازوآب</c:v>
                </c:pt>
                <c:pt idx="5">
                  <c:v>ساختمان</c:v>
                </c:pt>
                <c:pt idx="6">
                  <c:v>عمده فروشي خرده فروشي تعميروسايل نقليه موتورئ</c:v>
                </c:pt>
                <c:pt idx="7">
                  <c:v>هتل و رستوران</c:v>
                </c:pt>
                <c:pt idx="8">
                  <c:v>حمل و نقل ، انباردارئ وارتباطات</c:v>
                </c:pt>
                <c:pt idx="9">
                  <c:v>واسطه گريهائ مالي</c:v>
                </c:pt>
                <c:pt idx="10">
                  <c:v>مستغلات ، اجاره وفعاليتهائ كاروكسب</c:v>
                </c:pt>
                <c:pt idx="11">
                  <c:v>اداره امورعمومي ، دفاع وتامين اجتماعي اجبارئ</c:v>
                </c:pt>
                <c:pt idx="12">
                  <c:v>آموزش</c:v>
                </c:pt>
                <c:pt idx="13">
                  <c:v>بهداشت و مددكارئ اجتماعي</c:v>
                </c:pt>
                <c:pt idx="14">
                  <c:v>سايرفعاليتهائ خدمات عمومي ، اجتماعي وشخصي</c:v>
                </c:pt>
                <c:pt idx="15">
                  <c:v>خانوارهائ معمولي دارائ مستخدم</c:v>
                </c:pt>
                <c:pt idx="16">
                  <c:v>سازمانهاوهيئتهائ برون مرزئ</c:v>
                </c:pt>
                <c:pt idx="17">
                  <c:v>دفاتروادارات مركزئ</c:v>
                </c:pt>
                <c:pt idx="18">
                  <c:v>فعاليتهائ نامشخص واظهارنشده</c:v>
                </c:pt>
              </c:strCache>
            </c:strRef>
          </c:cat>
          <c:val>
            <c:numRef>
              <c:f>'شاغلين حسب گروههاي  فعاليتICIS'!$W$10:$W$28</c:f>
              <c:numCache>
                <c:formatCode>0</c:formatCode>
                <c:ptCount val="19"/>
                <c:pt idx="0">
                  <c:v>4318.1077499999992</c:v>
                </c:pt>
                <c:pt idx="1">
                  <c:v>62.0015</c:v>
                </c:pt>
                <c:pt idx="2">
                  <c:v>115.04375</c:v>
                </c:pt>
                <c:pt idx="3">
                  <c:v>3642.5920000000001</c:v>
                </c:pt>
                <c:pt idx="4">
                  <c:v>172.91924999999998</c:v>
                </c:pt>
                <c:pt idx="5">
                  <c:v>2744.4904999999999</c:v>
                </c:pt>
                <c:pt idx="6">
                  <c:v>3191.4787500000002</c:v>
                </c:pt>
                <c:pt idx="7">
                  <c:v>237.69074999999998</c:v>
                </c:pt>
                <c:pt idx="8">
                  <c:v>2008.3487500000001</c:v>
                </c:pt>
                <c:pt idx="9">
                  <c:v>316.32724999999999</c:v>
                </c:pt>
                <c:pt idx="10">
                  <c:v>611.38224999999966</c:v>
                </c:pt>
                <c:pt idx="11">
                  <c:v>1314.9692500000001</c:v>
                </c:pt>
                <c:pt idx="12">
                  <c:v>1226.4982500000001</c:v>
                </c:pt>
                <c:pt idx="13">
                  <c:v>524.40150000000006</c:v>
                </c:pt>
                <c:pt idx="14">
                  <c:v>477.80275</c:v>
                </c:pt>
                <c:pt idx="15">
                  <c:v>31.884499999999989</c:v>
                </c:pt>
                <c:pt idx="16">
                  <c:v>1.1987500000000006</c:v>
                </c:pt>
                <c:pt idx="17">
                  <c:v>0.75175000000000036</c:v>
                </c:pt>
                <c:pt idx="18">
                  <c:v>2.80775</c:v>
                </c:pt>
              </c:numCache>
            </c:numRef>
          </c:val>
        </c:ser>
        <c:ser>
          <c:idx val="5"/>
          <c:order val="5"/>
          <c:tx>
            <c:strRef>
              <c:f>'شاغلين حسب گروههاي  فعاليتICIS'!$V$8</c:f>
              <c:strCache>
                <c:ptCount val="1"/>
                <c:pt idx="0">
                  <c:v>1389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cat>
            <c:strRef>
              <c:f>'شاغلين حسب گروههاي  فعاليتICIS'!$AB$10:$AB$28</c:f>
              <c:strCache>
                <c:ptCount val="19"/>
                <c:pt idx="0">
                  <c:v>كشاورزئ ، شكار و جنگلدارئ</c:v>
                </c:pt>
                <c:pt idx="1">
                  <c:v>ماهيگيرئ</c:v>
                </c:pt>
                <c:pt idx="2">
                  <c:v>استخراج معدن</c:v>
                </c:pt>
                <c:pt idx="3">
                  <c:v>صنعت (ساخت )</c:v>
                </c:pt>
                <c:pt idx="4">
                  <c:v>تامين برق ، گازوآب</c:v>
                </c:pt>
                <c:pt idx="5">
                  <c:v>ساختمان</c:v>
                </c:pt>
                <c:pt idx="6">
                  <c:v>عمده فروشي خرده فروشي تعميروسايل نقليه موتورئ</c:v>
                </c:pt>
                <c:pt idx="7">
                  <c:v>هتل و رستوران</c:v>
                </c:pt>
                <c:pt idx="8">
                  <c:v>حمل و نقل ، انباردارئ وارتباطات</c:v>
                </c:pt>
                <c:pt idx="9">
                  <c:v>واسطه گريهائ مالي</c:v>
                </c:pt>
                <c:pt idx="10">
                  <c:v>مستغلات ، اجاره وفعاليتهائ كاروكسب</c:v>
                </c:pt>
                <c:pt idx="11">
                  <c:v>اداره امورعمومي ، دفاع وتامين اجتماعي اجبارئ</c:v>
                </c:pt>
                <c:pt idx="12">
                  <c:v>آموزش</c:v>
                </c:pt>
                <c:pt idx="13">
                  <c:v>بهداشت و مددكارئ اجتماعي</c:v>
                </c:pt>
                <c:pt idx="14">
                  <c:v>سايرفعاليتهائ خدمات عمومي ، اجتماعي وشخصي</c:v>
                </c:pt>
                <c:pt idx="15">
                  <c:v>خانوارهائ معمولي دارائ مستخدم</c:v>
                </c:pt>
                <c:pt idx="16">
                  <c:v>سازمانهاوهيئتهائ برون مرزئ</c:v>
                </c:pt>
                <c:pt idx="17">
                  <c:v>دفاتروادارات مركزئ</c:v>
                </c:pt>
                <c:pt idx="18">
                  <c:v>فعاليتهائ نامشخص واظهارنشده</c:v>
                </c:pt>
              </c:strCache>
            </c:strRef>
          </c:cat>
          <c:val>
            <c:numRef>
              <c:f>'شاغلين حسب گروههاي  فعاليتICIS'!$V$10:$V$28</c:f>
              <c:numCache>
                <c:formatCode>0</c:formatCode>
                <c:ptCount val="19"/>
                <c:pt idx="0">
                  <c:v>3905.7750000000001</c:v>
                </c:pt>
                <c:pt idx="1">
                  <c:v>64.139499999999998</c:v>
                </c:pt>
                <c:pt idx="2">
                  <c:v>111.831</c:v>
                </c:pt>
                <c:pt idx="3">
                  <c:v>3522.2942499999986</c:v>
                </c:pt>
                <c:pt idx="4">
                  <c:v>197.66424999999998</c:v>
                </c:pt>
                <c:pt idx="5">
                  <c:v>2820.3977500000015</c:v>
                </c:pt>
                <c:pt idx="6">
                  <c:v>3232.7467499999984</c:v>
                </c:pt>
                <c:pt idx="7">
                  <c:v>246.50775000000002</c:v>
                </c:pt>
                <c:pt idx="8">
                  <c:v>2125.6012500000002</c:v>
                </c:pt>
                <c:pt idx="9">
                  <c:v>242.53324999999998</c:v>
                </c:pt>
                <c:pt idx="10">
                  <c:v>664.37400000000002</c:v>
                </c:pt>
                <c:pt idx="11">
                  <c:v>1254.3117500000001</c:v>
                </c:pt>
                <c:pt idx="12">
                  <c:v>1233.3552500000001</c:v>
                </c:pt>
                <c:pt idx="13">
                  <c:v>492.03500000000003</c:v>
                </c:pt>
                <c:pt idx="14">
                  <c:v>510.0082499999998</c:v>
                </c:pt>
                <c:pt idx="15">
                  <c:v>31.178750000000001</c:v>
                </c:pt>
                <c:pt idx="16">
                  <c:v>0.58249999999999968</c:v>
                </c:pt>
                <c:pt idx="17">
                  <c:v>1.2774999999999994</c:v>
                </c:pt>
                <c:pt idx="18">
                  <c:v>7.1499999999999994E-2</c:v>
                </c:pt>
              </c:numCache>
            </c:numRef>
          </c:val>
        </c:ser>
        <c:ser>
          <c:idx val="6"/>
          <c:order val="6"/>
          <c:tx>
            <c:strRef>
              <c:f>'شاغلين حسب گروههاي  فعاليتICIS'!$U$8</c:f>
              <c:strCache>
                <c:ptCount val="1"/>
                <c:pt idx="0">
                  <c:v>1390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cat>
            <c:strRef>
              <c:f>'شاغلين حسب گروههاي  فعاليتICIS'!$AB$10:$AB$28</c:f>
              <c:strCache>
                <c:ptCount val="19"/>
                <c:pt idx="0">
                  <c:v>كشاورزئ ، شكار و جنگلدارئ</c:v>
                </c:pt>
                <c:pt idx="1">
                  <c:v>ماهيگيرئ</c:v>
                </c:pt>
                <c:pt idx="2">
                  <c:v>استخراج معدن</c:v>
                </c:pt>
                <c:pt idx="3">
                  <c:v>صنعت (ساخت )</c:v>
                </c:pt>
                <c:pt idx="4">
                  <c:v>تامين برق ، گازوآب</c:v>
                </c:pt>
                <c:pt idx="5">
                  <c:v>ساختمان</c:v>
                </c:pt>
                <c:pt idx="6">
                  <c:v>عمده فروشي خرده فروشي تعميروسايل نقليه موتورئ</c:v>
                </c:pt>
                <c:pt idx="7">
                  <c:v>هتل و رستوران</c:v>
                </c:pt>
                <c:pt idx="8">
                  <c:v>حمل و نقل ، انباردارئ وارتباطات</c:v>
                </c:pt>
                <c:pt idx="9">
                  <c:v>واسطه گريهائ مالي</c:v>
                </c:pt>
                <c:pt idx="10">
                  <c:v>مستغلات ، اجاره وفعاليتهائ كاروكسب</c:v>
                </c:pt>
                <c:pt idx="11">
                  <c:v>اداره امورعمومي ، دفاع وتامين اجتماعي اجبارئ</c:v>
                </c:pt>
                <c:pt idx="12">
                  <c:v>آموزش</c:v>
                </c:pt>
                <c:pt idx="13">
                  <c:v>بهداشت و مددكارئ اجتماعي</c:v>
                </c:pt>
                <c:pt idx="14">
                  <c:v>سايرفعاليتهائ خدمات عمومي ، اجتماعي وشخصي</c:v>
                </c:pt>
                <c:pt idx="15">
                  <c:v>خانوارهائ معمولي دارائ مستخدم</c:v>
                </c:pt>
                <c:pt idx="16">
                  <c:v>سازمانهاوهيئتهائ برون مرزئ</c:v>
                </c:pt>
                <c:pt idx="17">
                  <c:v>دفاتروادارات مركزئ</c:v>
                </c:pt>
                <c:pt idx="18">
                  <c:v>فعاليتهائ نامشخص واظهارنشده</c:v>
                </c:pt>
              </c:strCache>
            </c:strRef>
          </c:cat>
          <c:val>
            <c:numRef>
              <c:f>'شاغلين حسب گروههاي  فعاليتICIS'!$U$10:$U$28</c:f>
              <c:numCache>
                <c:formatCode>0</c:formatCode>
                <c:ptCount val="19"/>
                <c:pt idx="0">
                  <c:v>3735.8612499999999</c:v>
                </c:pt>
                <c:pt idx="1">
                  <c:v>74.0715</c:v>
                </c:pt>
                <c:pt idx="2">
                  <c:v>133.13999999999999</c:v>
                </c:pt>
                <c:pt idx="3">
                  <c:v>3366.3465000000001</c:v>
                </c:pt>
                <c:pt idx="4">
                  <c:v>201.22800000000001</c:v>
                </c:pt>
                <c:pt idx="5">
                  <c:v>3146.13</c:v>
                </c:pt>
                <c:pt idx="6">
                  <c:v>3119.241</c:v>
                </c:pt>
                <c:pt idx="7">
                  <c:v>233.94574999999998</c:v>
                </c:pt>
                <c:pt idx="8">
                  <c:v>2078.634</c:v>
                </c:pt>
                <c:pt idx="9">
                  <c:v>231.81775000000002</c:v>
                </c:pt>
                <c:pt idx="10">
                  <c:v>627.7595</c:v>
                </c:pt>
                <c:pt idx="11">
                  <c:v>1300.1875</c:v>
                </c:pt>
                <c:pt idx="12">
                  <c:v>1221.45225</c:v>
                </c:pt>
                <c:pt idx="13">
                  <c:v>529.30699999999968</c:v>
                </c:pt>
                <c:pt idx="14">
                  <c:v>479.30599999999993</c:v>
                </c:pt>
                <c:pt idx="15">
                  <c:v>28.131750000000011</c:v>
                </c:pt>
                <c:pt idx="16">
                  <c:v>0.84724999999999995</c:v>
                </c:pt>
                <c:pt idx="17">
                  <c:v>2.5332499999999984</c:v>
                </c:pt>
                <c:pt idx="18">
                  <c:v>7.6749999999999999E-2</c:v>
                </c:pt>
              </c:numCache>
            </c:numRef>
          </c:val>
        </c:ser>
        <c:ser>
          <c:idx val="7"/>
          <c:order val="7"/>
          <c:tx>
            <c:strRef>
              <c:f>'شاغلين حسب گروههاي  فعاليتICIS'!$T$8</c:f>
              <c:strCache>
                <c:ptCount val="1"/>
                <c:pt idx="0">
                  <c:v>1391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cat>
            <c:strRef>
              <c:f>'شاغلين حسب گروههاي  فعاليتICIS'!$AB$10:$AB$28</c:f>
              <c:strCache>
                <c:ptCount val="19"/>
                <c:pt idx="0">
                  <c:v>كشاورزئ ، شكار و جنگلدارئ</c:v>
                </c:pt>
                <c:pt idx="1">
                  <c:v>ماهيگيرئ</c:v>
                </c:pt>
                <c:pt idx="2">
                  <c:v>استخراج معدن</c:v>
                </c:pt>
                <c:pt idx="3">
                  <c:v>صنعت (ساخت )</c:v>
                </c:pt>
                <c:pt idx="4">
                  <c:v>تامين برق ، گازوآب</c:v>
                </c:pt>
                <c:pt idx="5">
                  <c:v>ساختمان</c:v>
                </c:pt>
                <c:pt idx="6">
                  <c:v>عمده فروشي خرده فروشي تعميروسايل نقليه موتورئ</c:v>
                </c:pt>
                <c:pt idx="7">
                  <c:v>هتل و رستوران</c:v>
                </c:pt>
                <c:pt idx="8">
                  <c:v>حمل و نقل ، انباردارئ وارتباطات</c:v>
                </c:pt>
                <c:pt idx="9">
                  <c:v>واسطه گريهائ مالي</c:v>
                </c:pt>
                <c:pt idx="10">
                  <c:v>مستغلات ، اجاره وفعاليتهائ كاروكسب</c:v>
                </c:pt>
                <c:pt idx="11">
                  <c:v>اداره امورعمومي ، دفاع وتامين اجتماعي اجبارئ</c:v>
                </c:pt>
                <c:pt idx="12">
                  <c:v>آموزش</c:v>
                </c:pt>
                <c:pt idx="13">
                  <c:v>بهداشت و مددكارئ اجتماعي</c:v>
                </c:pt>
                <c:pt idx="14">
                  <c:v>سايرفعاليتهائ خدمات عمومي ، اجتماعي وشخصي</c:v>
                </c:pt>
                <c:pt idx="15">
                  <c:v>خانوارهائ معمولي دارائ مستخدم</c:v>
                </c:pt>
                <c:pt idx="16">
                  <c:v>سازمانهاوهيئتهائ برون مرزئ</c:v>
                </c:pt>
                <c:pt idx="17">
                  <c:v>دفاتروادارات مركزئ</c:v>
                </c:pt>
                <c:pt idx="18">
                  <c:v>فعاليتهائ نامشخص واظهارنشده</c:v>
                </c:pt>
              </c:strCache>
            </c:strRef>
          </c:cat>
          <c:val>
            <c:numRef>
              <c:f>'شاغلين حسب گروههاي  فعاليتICIS'!$T$10:$T$28</c:f>
              <c:numCache>
                <c:formatCode>0</c:formatCode>
                <c:ptCount val="19"/>
                <c:pt idx="0">
                  <c:v>3933.60475</c:v>
                </c:pt>
                <c:pt idx="1">
                  <c:v>64.811499999999995</c:v>
                </c:pt>
                <c:pt idx="2">
                  <c:v>127.726</c:v>
                </c:pt>
                <c:pt idx="3">
                  <c:v>3382.7555000000002</c:v>
                </c:pt>
                <c:pt idx="4">
                  <c:v>212.99425000000002</c:v>
                </c:pt>
                <c:pt idx="5">
                  <c:v>3174.1235000000001</c:v>
                </c:pt>
                <c:pt idx="6">
                  <c:v>2962.107</c:v>
                </c:pt>
                <c:pt idx="7">
                  <c:v>222.26599999999999</c:v>
                </c:pt>
                <c:pt idx="8">
                  <c:v>2132.0152499999999</c:v>
                </c:pt>
                <c:pt idx="9">
                  <c:v>223.0515</c:v>
                </c:pt>
                <c:pt idx="10">
                  <c:v>601.34649999999965</c:v>
                </c:pt>
                <c:pt idx="11">
                  <c:v>1286.48125</c:v>
                </c:pt>
                <c:pt idx="12">
                  <c:v>1224.0097499999999</c:v>
                </c:pt>
                <c:pt idx="13">
                  <c:v>556.85049999999967</c:v>
                </c:pt>
                <c:pt idx="14">
                  <c:v>488.6515</c:v>
                </c:pt>
                <c:pt idx="15">
                  <c:v>32.875</c:v>
                </c:pt>
                <c:pt idx="16">
                  <c:v>1.5394999999999994</c:v>
                </c:pt>
                <c:pt idx="17">
                  <c:v>0.56525000000000003</c:v>
                </c:pt>
                <c:pt idx="18">
                  <c:v>0.4425</c:v>
                </c:pt>
              </c:numCache>
            </c:numRef>
          </c:val>
        </c:ser>
        <c:ser>
          <c:idx val="8"/>
          <c:order val="8"/>
          <c:tx>
            <c:strRef>
              <c:f>'شاغلين حسب گروههاي  فعاليتICIS'!$S$8</c:f>
              <c:strCache>
                <c:ptCount val="1"/>
                <c:pt idx="0">
                  <c:v>1392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cat>
            <c:strRef>
              <c:f>'شاغلين حسب گروههاي  فعاليتICIS'!$AB$10:$AB$28</c:f>
              <c:strCache>
                <c:ptCount val="19"/>
                <c:pt idx="0">
                  <c:v>كشاورزئ ، شكار و جنگلدارئ</c:v>
                </c:pt>
                <c:pt idx="1">
                  <c:v>ماهيگيرئ</c:v>
                </c:pt>
                <c:pt idx="2">
                  <c:v>استخراج معدن</c:v>
                </c:pt>
                <c:pt idx="3">
                  <c:v>صنعت (ساخت )</c:v>
                </c:pt>
                <c:pt idx="4">
                  <c:v>تامين برق ، گازوآب</c:v>
                </c:pt>
                <c:pt idx="5">
                  <c:v>ساختمان</c:v>
                </c:pt>
                <c:pt idx="6">
                  <c:v>عمده فروشي خرده فروشي تعميروسايل نقليه موتورئ</c:v>
                </c:pt>
                <c:pt idx="7">
                  <c:v>هتل و رستوران</c:v>
                </c:pt>
                <c:pt idx="8">
                  <c:v>حمل و نقل ، انباردارئ وارتباطات</c:v>
                </c:pt>
                <c:pt idx="9">
                  <c:v>واسطه گريهائ مالي</c:v>
                </c:pt>
                <c:pt idx="10">
                  <c:v>مستغلات ، اجاره وفعاليتهائ كاروكسب</c:v>
                </c:pt>
                <c:pt idx="11">
                  <c:v>اداره امورعمومي ، دفاع وتامين اجتماعي اجبارئ</c:v>
                </c:pt>
                <c:pt idx="12">
                  <c:v>آموزش</c:v>
                </c:pt>
                <c:pt idx="13">
                  <c:v>بهداشت و مددكارئ اجتماعي</c:v>
                </c:pt>
                <c:pt idx="14">
                  <c:v>سايرفعاليتهائ خدمات عمومي ، اجتماعي وشخصي</c:v>
                </c:pt>
                <c:pt idx="15">
                  <c:v>خانوارهائ معمولي دارائ مستخدم</c:v>
                </c:pt>
                <c:pt idx="16">
                  <c:v>سازمانهاوهيئتهائ برون مرزئ</c:v>
                </c:pt>
                <c:pt idx="17">
                  <c:v>دفاتروادارات مركزئ</c:v>
                </c:pt>
                <c:pt idx="18">
                  <c:v>فعاليتهائ نامشخص واظهارنشده</c:v>
                </c:pt>
              </c:strCache>
            </c:strRef>
          </c:cat>
          <c:val>
            <c:numRef>
              <c:f>'شاغلين حسب گروههاي  فعاليتICIS'!$S$10:$S$28</c:f>
              <c:numCache>
                <c:formatCode>0</c:formatCode>
                <c:ptCount val="19"/>
                <c:pt idx="0">
                  <c:v>3833.7152500000002</c:v>
                </c:pt>
                <c:pt idx="1">
                  <c:v>79.696250000000006</c:v>
                </c:pt>
                <c:pt idx="2">
                  <c:v>152.31225000000001</c:v>
                </c:pt>
                <c:pt idx="3">
                  <c:v>3619.2204999999985</c:v>
                </c:pt>
                <c:pt idx="4">
                  <c:v>241.20499999999998</c:v>
                </c:pt>
                <c:pt idx="5">
                  <c:v>3300.9304999999999</c:v>
                </c:pt>
                <c:pt idx="6">
                  <c:v>3017.5717500000014</c:v>
                </c:pt>
                <c:pt idx="7">
                  <c:v>226.95950000000002</c:v>
                </c:pt>
                <c:pt idx="8">
                  <c:v>2198.3589999999999</c:v>
                </c:pt>
                <c:pt idx="9">
                  <c:v>313.584</c:v>
                </c:pt>
                <c:pt idx="10">
                  <c:v>582.2312499999997</c:v>
                </c:pt>
                <c:pt idx="11">
                  <c:v>1339.7837500000001</c:v>
                </c:pt>
                <c:pt idx="12">
                  <c:v>1282.1095</c:v>
                </c:pt>
                <c:pt idx="13">
                  <c:v>582.58749999999998</c:v>
                </c:pt>
                <c:pt idx="14">
                  <c:v>521.05574999999999</c:v>
                </c:pt>
                <c:pt idx="15">
                  <c:v>41.524250000000002</c:v>
                </c:pt>
                <c:pt idx="16">
                  <c:v>1.0034999999999994</c:v>
                </c:pt>
                <c:pt idx="17">
                  <c:v>3.6222499999999989</c:v>
                </c:pt>
                <c:pt idx="18">
                  <c:v>8.6995000000000005</c:v>
                </c:pt>
              </c:numCache>
            </c:numRef>
          </c:val>
        </c:ser>
        <c:ser>
          <c:idx val="9"/>
          <c:order val="9"/>
          <c:tx>
            <c:strRef>
              <c:f>'شاغلين حسب گروههاي  فعاليتICIS'!$R$8</c:f>
              <c:strCache>
                <c:ptCount val="1"/>
                <c:pt idx="0">
                  <c:v>1393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cat>
            <c:strRef>
              <c:f>'شاغلين حسب گروههاي  فعاليتICIS'!$AB$10:$AB$28</c:f>
              <c:strCache>
                <c:ptCount val="19"/>
                <c:pt idx="0">
                  <c:v>كشاورزئ ، شكار و جنگلدارئ</c:v>
                </c:pt>
                <c:pt idx="1">
                  <c:v>ماهيگيرئ</c:v>
                </c:pt>
                <c:pt idx="2">
                  <c:v>استخراج معدن</c:v>
                </c:pt>
                <c:pt idx="3">
                  <c:v>صنعت (ساخت )</c:v>
                </c:pt>
                <c:pt idx="4">
                  <c:v>تامين برق ، گازوآب</c:v>
                </c:pt>
                <c:pt idx="5">
                  <c:v>ساختمان</c:v>
                </c:pt>
                <c:pt idx="6">
                  <c:v>عمده فروشي خرده فروشي تعميروسايل نقليه موتورئ</c:v>
                </c:pt>
                <c:pt idx="7">
                  <c:v>هتل و رستوران</c:v>
                </c:pt>
                <c:pt idx="8">
                  <c:v>حمل و نقل ، انباردارئ وارتباطات</c:v>
                </c:pt>
                <c:pt idx="9">
                  <c:v>واسطه گريهائ مالي</c:v>
                </c:pt>
                <c:pt idx="10">
                  <c:v>مستغلات ، اجاره وفعاليتهائ كاروكسب</c:v>
                </c:pt>
                <c:pt idx="11">
                  <c:v>اداره امورعمومي ، دفاع وتامين اجتماعي اجبارئ</c:v>
                </c:pt>
                <c:pt idx="12">
                  <c:v>آموزش</c:v>
                </c:pt>
                <c:pt idx="13">
                  <c:v>بهداشت و مددكارئ اجتماعي</c:v>
                </c:pt>
                <c:pt idx="14">
                  <c:v>سايرفعاليتهائ خدمات عمومي ، اجتماعي وشخصي</c:v>
                </c:pt>
                <c:pt idx="15">
                  <c:v>خانوارهائ معمولي دارائ مستخدم</c:v>
                </c:pt>
                <c:pt idx="16">
                  <c:v>سازمانهاوهيئتهائ برون مرزئ</c:v>
                </c:pt>
                <c:pt idx="17">
                  <c:v>دفاتروادارات مركزئ</c:v>
                </c:pt>
                <c:pt idx="18">
                  <c:v>فعاليتهائ نامشخص واظهارنشده</c:v>
                </c:pt>
              </c:strCache>
            </c:strRef>
          </c:cat>
          <c:val>
            <c:numRef>
              <c:f>'شاغلين حسب گروههاي  فعاليتICIS'!$R$10:$R$28</c:f>
              <c:numCache>
                <c:formatCode>0</c:formatCode>
                <c:ptCount val="19"/>
                <c:pt idx="0">
                  <c:v>3731.9969999999998</c:v>
                </c:pt>
                <c:pt idx="1">
                  <c:v>80.147000000000006</c:v>
                </c:pt>
                <c:pt idx="2">
                  <c:v>159.46800000000007</c:v>
                </c:pt>
                <c:pt idx="3">
                  <c:v>3586.51</c:v>
                </c:pt>
                <c:pt idx="4">
                  <c:v>243.39200000000008</c:v>
                </c:pt>
                <c:pt idx="5">
                  <c:v>3202.2879999999986</c:v>
                </c:pt>
                <c:pt idx="6">
                  <c:v>3117.0439999999999</c:v>
                </c:pt>
                <c:pt idx="7">
                  <c:v>249.95400000000001</c:v>
                </c:pt>
                <c:pt idx="8">
                  <c:v>2237.9330000000014</c:v>
                </c:pt>
                <c:pt idx="9">
                  <c:v>338.30900000000008</c:v>
                </c:pt>
                <c:pt idx="10">
                  <c:v>603.01800000000003</c:v>
                </c:pt>
                <c:pt idx="11">
                  <c:v>1341.4949999999999</c:v>
                </c:pt>
                <c:pt idx="12">
                  <c:v>1283.52</c:v>
                </c:pt>
                <c:pt idx="13">
                  <c:v>563.66599999999971</c:v>
                </c:pt>
                <c:pt idx="14">
                  <c:v>535.49599999999998</c:v>
                </c:pt>
                <c:pt idx="15">
                  <c:v>23.986999999999981</c:v>
                </c:pt>
                <c:pt idx="16">
                  <c:v>0.26800000000000002</c:v>
                </c:pt>
                <c:pt idx="17">
                  <c:v>2.8139999999999987</c:v>
                </c:pt>
                <c:pt idx="18">
                  <c:v>2.9859999999999998</c:v>
                </c:pt>
              </c:numCache>
            </c:numRef>
          </c:val>
        </c:ser>
        <c:dLbls/>
        <c:gapWidth val="219"/>
        <c:overlap val="-27"/>
        <c:axId val="129931136"/>
        <c:axId val="129932672"/>
      </c:barChart>
      <c:catAx>
        <c:axId val="129931136"/>
        <c:scaling>
          <c:orientation val="minMax"/>
        </c:scaling>
        <c:axPos val="b"/>
        <c:numFmt formatCode="General" sourceLinked="1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pPr>
            <a:endParaRPr lang="en-US"/>
          </a:p>
        </c:txPr>
        <c:crossAx val="129932672"/>
        <c:crosses val="autoZero"/>
        <c:auto val="1"/>
        <c:lblAlgn val="ctr"/>
        <c:lblOffset val="100"/>
      </c:catAx>
      <c:valAx>
        <c:axId val="12993267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lborz" pitchFamily="2" charset="0"/>
                <a:ea typeface="+mn-ea"/>
                <a:cs typeface="+mn-cs"/>
              </a:defRPr>
            </a:pPr>
            <a:endParaRPr lang="en-US"/>
          </a:p>
        </c:txPr>
        <c:crossAx val="1299311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rgbClr val="FF0000"/>
                </a:solidFill>
                <a:latin typeface="+mn-lt"/>
                <a:ea typeface="+mn-ea"/>
                <a:cs typeface="B Mitra" panose="00000400000000000000" pitchFamily="2" charset="-78"/>
              </a:defRPr>
            </a:pPr>
            <a:r>
              <a:rPr lang="fa-IR" sz="2000" b="1" dirty="0" smtClean="0">
                <a:solidFill>
                  <a:srgbClr val="FF0000"/>
                </a:solidFill>
                <a:cs typeface="B Mitra" panose="00000400000000000000" pitchFamily="2" charset="-78"/>
              </a:rPr>
              <a:t>شاغلان برحسب گروه‌هاي عمده‌ی شغلي (هزار نفر) </a:t>
            </a:r>
            <a:r>
              <a:rPr lang="fa-IR" sz="2000" b="1" baseline="0" dirty="0" smtClean="0">
                <a:solidFill>
                  <a:srgbClr val="FF0000"/>
                </a:solidFill>
                <a:cs typeface="B Mitra" panose="00000400000000000000" pitchFamily="2" charset="-78"/>
              </a:rPr>
              <a:t> 93-1384</a:t>
            </a:r>
            <a:endParaRPr lang="en-US" sz="2000" b="1" dirty="0">
              <a:solidFill>
                <a:srgbClr val="FF0000"/>
              </a:solidFill>
              <a:cs typeface="B Mitra" panose="00000400000000000000" pitchFamily="2" charset="-78"/>
            </a:endParaRPr>
          </a:p>
        </c:rich>
      </c:tx>
      <c:layout/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0.10267526628610854"/>
          <c:y val="9.656547383918597E-2"/>
          <c:w val="0.88349387491953468"/>
          <c:h val="0.57344382094006718"/>
        </c:manualLayout>
      </c:layout>
      <c:barChart>
        <c:barDir val="col"/>
        <c:grouping val="clustered"/>
        <c:ser>
          <c:idx val="0"/>
          <c:order val="0"/>
          <c:tx>
            <c:strRef>
              <c:f>'جمعيت شاغل ISCO'!$AB$6</c:f>
              <c:strCache>
                <c:ptCount val="1"/>
                <c:pt idx="0">
                  <c:v>1384</c:v>
                </c:pt>
              </c:strCache>
            </c:strRef>
          </c:tx>
          <c:spPr>
            <a:solidFill>
              <a:srgbClr val="FF0066"/>
            </a:solidFill>
            <a:ln>
              <a:solidFill>
                <a:srgbClr val="FF0066"/>
              </a:solidFill>
            </a:ln>
            <a:effectLst/>
          </c:spPr>
          <c:cat>
            <c:strRef>
              <c:f>'جمعيت شاغل ISCO'!$AD$5:$AM$5</c:f>
              <c:strCache>
                <c:ptCount val="10"/>
                <c:pt idx="0">
                  <c:v>قانونگذار مقامات عالي رتبه و مديران</c:v>
                </c:pt>
                <c:pt idx="1">
                  <c:v>متخصصان</c:v>
                </c:pt>
                <c:pt idx="2">
                  <c:v>تكنسين ها و دستياران</c:v>
                </c:pt>
                <c:pt idx="3">
                  <c:v>كارمندان امورادارئ ودفترئ</c:v>
                </c:pt>
                <c:pt idx="4">
                  <c:v>كاركنان خدماتي و فروشندگان فروشگاهها وبازارها</c:v>
                </c:pt>
                <c:pt idx="5">
                  <c:v>كاركنان ماهر كشاورزئ ، جنگلدارئ وماهيگيرئ</c:v>
                </c:pt>
                <c:pt idx="6">
                  <c:v>صنعتگران وكاركنان مشاغل مربوط</c:v>
                </c:pt>
                <c:pt idx="7">
                  <c:v>...متصديان ماشين آلات ودستگاهها مونتاژكار و</c:v>
                </c:pt>
                <c:pt idx="8">
                  <c:v>كارگران ساده</c:v>
                </c:pt>
                <c:pt idx="9">
                  <c:v>ساير و اظهارنشده</c:v>
                </c:pt>
              </c:strCache>
            </c:strRef>
          </c:cat>
          <c:val>
            <c:numRef>
              <c:f>'جمعيت شاغل ISCO'!$AD$6:$AM$6</c:f>
              <c:numCache>
                <c:formatCode>0</c:formatCode>
                <c:ptCount val="10"/>
                <c:pt idx="0">
                  <c:v>636.6609999999996</c:v>
                </c:pt>
                <c:pt idx="1">
                  <c:v>1690.0729999999999</c:v>
                </c:pt>
                <c:pt idx="2">
                  <c:v>978.09900000000005</c:v>
                </c:pt>
                <c:pt idx="3">
                  <c:v>913.88900000000001</c:v>
                </c:pt>
                <c:pt idx="4">
                  <c:v>2579.0839999999998</c:v>
                </c:pt>
                <c:pt idx="5">
                  <c:v>4064.3760000000002</c:v>
                </c:pt>
                <c:pt idx="6">
                  <c:v>4118.1680000000024</c:v>
                </c:pt>
                <c:pt idx="7">
                  <c:v>2202.4760000000001</c:v>
                </c:pt>
                <c:pt idx="8">
                  <c:v>2961.8180000000002</c:v>
                </c:pt>
                <c:pt idx="9">
                  <c:v>473.92999999999984</c:v>
                </c:pt>
              </c:numCache>
            </c:numRef>
          </c:val>
        </c:ser>
        <c:ser>
          <c:idx val="1"/>
          <c:order val="1"/>
          <c:tx>
            <c:strRef>
              <c:f>'جمعيت شاغل ISCO'!$AB$7</c:f>
              <c:strCache>
                <c:ptCount val="1"/>
                <c:pt idx="0">
                  <c:v>1385</c:v>
                </c:pt>
              </c:strCache>
            </c:strRef>
          </c:tx>
          <c:spPr>
            <a:solidFill>
              <a:srgbClr val="0066FF"/>
            </a:solidFill>
            <a:ln>
              <a:solidFill>
                <a:srgbClr val="0066FF"/>
              </a:solidFill>
            </a:ln>
            <a:effectLst/>
          </c:spPr>
          <c:cat>
            <c:strRef>
              <c:f>'جمعيت شاغل ISCO'!$AD$5:$AM$5</c:f>
              <c:strCache>
                <c:ptCount val="10"/>
                <c:pt idx="0">
                  <c:v>قانونگذار مقامات عالي رتبه و مديران</c:v>
                </c:pt>
                <c:pt idx="1">
                  <c:v>متخصصان</c:v>
                </c:pt>
                <c:pt idx="2">
                  <c:v>تكنسين ها و دستياران</c:v>
                </c:pt>
                <c:pt idx="3">
                  <c:v>كارمندان امورادارئ ودفترئ</c:v>
                </c:pt>
                <c:pt idx="4">
                  <c:v>كاركنان خدماتي و فروشندگان فروشگاهها وبازارها</c:v>
                </c:pt>
                <c:pt idx="5">
                  <c:v>كاركنان ماهر كشاورزئ ، جنگلدارئ وماهيگيرئ</c:v>
                </c:pt>
                <c:pt idx="6">
                  <c:v>صنعتگران وكاركنان مشاغل مربوط</c:v>
                </c:pt>
                <c:pt idx="7">
                  <c:v>...متصديان ماشين آلات ودستگاهها مونتاژكار و</c:v>
                </c:pt>
                <c:pt idx="8">
                  <c:v>كارگران ساده</c:v>
                </c:pt>
                <c:pt idx="9">
                  <c:v>ساير و اظهارنشده</c:v>
                </c:pt>
              </c:strCache>
            </c:strRef>
          </c:cat>
          <c:val>
            <c:numRef>
              <c:f>'جمعيت شاغل ISCO'!$AD$7:$AM$7</c:f>
              <c:numCache>
                <c:formatCode>0</c:formatCode>
                <c:ptCount val="10"/>
                <c:pt idx="0">
                  <c:v>608.5559999999997</c:v>
                </c:pt>
                <c:pt idx="1">
                  <c:v>1628.2149999999999</c:v>
                </c:pt>
                <c:pt idx="2">
                  <c:v>969.02300000000002</c:v>
                </c:pt>
                <c:pt idx="3">
                  <c:v>1003.068</c:v>
                </c:pt>
                <c:pt idx="4">
                  <c:v>2635.7930000000001</c:v>
                </c:pt>
                <c:pt idx="5">
                  <c:v>3966.9839999999999</c:v>
                </c:pt>
                <c:pt idx="6">
                  <c:v>4305.122000000003</c:v>
                </c:pt>
                <c:pt idx="7">
                  <c:v>2284.25</c:v>
                </c:pt>
                <c:pt idx="8">
                  <c:v>2968.1550000000002</c:v>
                </c:pt>
                <c:pt idx="9">
                  <c:v>472.24900000000002</c:v>
                </c:pt>
              </c:numCache>
            </c:numRef>
          </c:val>
        </c:ser>
        <c:ser>
          <c:idx val="2"/>
          <c:order val="2"/>
          <c:tx>
            <c:strRef>
              <c:f>'جمعيت شاغل ISCO'!$AB$8</c:f>
              <c:strCache>
                <c:ptCount val="1"/>
                <c:pt idx="0">
                  <c:v>1386</c:v>
                </c:pt>
              </c:strCache>
            </c:strRef>
          </c:tx>
          <c:spPr>
            <a:solidFill>
              <a:srgbClr val="DB6217"/>
            </a:solidFill>
            <a:ln>
              <a:solidFill>
                <a:srgbClr val="DB6217"/>
              </a:solidFill>
            </a:ln>
            <a:effectLst/>
          </c:spPr>
          <c:cat>
            <c:strRef>
              <c:f>'جمعيت شاغل ISCO'!$AD$5:$AM$5</c:f>
              <c:strCache>
                <c:ptCount val="10"/>
                <c:pt idx="0">
                  <c:v>قانونگذار مقامات عالي رتبه و مديران</c:v>
                </c:pt>
                <c:pt idx="1">
                  <c:v>متخصصان</c:v>
                </c:pt>
                <c:pt idx="2">
                  <c:v>تكنسين ها و دستياران</c:v>
                </c:pt>
                <c:pt idx="3">
                  <c:v>كارمندان امورادارئ ودفترئ</c:v>
                </c:pt>
                <c:pt idx="4">
                  <c:v>كاركنان خدماتي و فروشندگان فروشگاهها وبازارها</c:v>
                </c:pt>
                <c:pt idx="5">
                  <c:v>كاركنان ماهر كشاورزئ ، جنگلدارئ وماهيگيرئ</c:v>
                </c:pt>
                <c:pt idx="6">
                  <c:v>صنعتگران وكاركنان مشاغل مربوط</c:v>
                </c:pt>
                <c:pt idx="7">
                  <c:v>...متصديان ماشين آلات ودستگاهها مونتاژكار و</c:v>
                </c:pt>
                <c:pt idx="8">
                  <c:v>كارگران ساده</c:v>
                </c:pt>
                <c:pt idx="9">
                  <c:v>ساير و اظهارنشده</c:v>
                </c:pt>
              </c:strCache>
            </c:strRef>
          </c:cat>
          <c:val>
            <c:numRef>
              <c:f>'جمعيت شاغل ISCO'!$AD$8:$AM$8</c:f>
              <c:numCache>
                <c:formatCode>0</c:formatCode>
                <c:ptCount val="10"/>
                <c:pt idx="0">
                  <c:v>593.13300000000004</c:v>
                </c:pt>
                <c:pt idx="1">
                  <c:v>1656.749</c:v>
                </c:pt>
                <c:pt idx="2">
                  <c:v>977.87400000000002</c:v>
                </c:pt>
                <c:pt idx="3">
                  <c:v>1009.0359999999996</c:v>
                </c:pt>
                <c:pt idx="4">
                  <c:v>2689.029</c:v>
                </c:pt>
                <c:pt idx="5">
                  <c:v>3995.404</c:v>
                </c:pt>
                <c:pt idx="6">
                  <c:v>4164.5680000000002</c:v>
                </c:pt>
                <c:pt idx="7">
                  <c:v>2382.4710000000014</c:v>
                </c:pt>
                <c:pt idx="8">
                  <c:v>3133.2659999999987</c:v>
                </c:pt>
                <c:pt idx="9">
                  <c:v>490.94299999999993</c:v>
                </c:pt>
              </c:numCache>
            </c:numRef>
          </c:val>
        </c:ser>
        <c:ser>
          <c:idx val="3"/>
          <c:order val="3"/>
          <c:tx>
            <c:strRef>
              <c:f>'جمعيت شاغل ISCO'!$AB$9</c:f>
              <c:strCache>
                <c:ptCount val="1"/>
                <c:pt idx="0">
                  <c:v>1387</c:v>
                </c:pt>
              </c:strCache>
            </c:strRef>
          </c:tx>
          <c:spPr>
            <a:solidFill>
              <a:srgbClr val="990033"/>
            </a:solidFill>
            <a:ln>
              <a:solidFill>
                <a:srgbClr val="990033"/>
              </a:solidFill>
            </a:ln>
            <a:effectLst/>
          </c:spPr>
          <c:cat>
            <c:strRef>
              <c:f>'جمعيت شاغل ISCO'!$AD$5:$AM$5</c:f>
              <c:strCache>
                <c:ptCount val="10"/>
                <c:pt idx="0">
                  <c:v>قانونگذار مقامات عالي رتبه و مديران</c:v>
                </c:pt>
                <c:pt idx="1">
                  <c:v>متخصصان</c:v>
                </c:pt>
                <c:pt idx="2">
                  <c:v>تكنسين ها و دستياران</c:v>
                </c:pt>
                <c:pt idx="3">
                  <c:v>كارمندان امورادارئ ودفترئ</c:v>
                </c:pt>
                <c:pt idx="4">
                  <c:v>كاركنان خدماتي و فروشندگان فروشگاهها وبازارها</c:v>
                </c:pt>
                <c:pt idx="5">
                  <c:v>كاركنان ماهر كشاورزئ ، جنگلدارئ وماهيگيرئ</c:v>
                </c:pt>
                <c:pt idx="6">
                  <c:v>صنعتگران وكاركنان مشاغل مربوط</c:v>
                </c:pt>
                <c:pt idx="7">
                  <c:v>...متصديان ماشين آلات ودستگاهها مونتاژكار و</c:v>
                </c:pt>
                <c:pt idx="8">
                  <c:v>كارگران ساده</c:v>
                </c:pt>
                <c:pt idx="9">
                  <c:v>ساير و اظهارنشده</c:v>
                </c:pt>
              </c:strCache>
            </c:strRef>
          </c:cat>
          <c:val>
            <c:numRef>
              <c:f>'جمعيت شاغل ISCO'!$AD$9:$AM$9</c:f>
              <c:numCache>
                <c:formatCode>0</c:formatCode>
                <c:ptCount val="10"/>
                <c:pt idx="0">
                  <c:v>497.1669999999998</c:v>
                </c:pt>
                <c:pt idx="1">
                  <c:v>1591.6639999999998</c:v>
                </c:pt>
                <c:pt idx="2">
                  <c:v>993.66499999999996</c:v>
                </c:pt>
                <c:pt idx="3">
                  <c:v>973.88199999999961</c:v>
                </c:pt>
                <c:pt idx="4">
                  <c:v>2624.9910000000013</c:v>
                </c:pt>
                <c:pt idx="5">
                  <c:v>3653.7719999999999</c:v>
                </c:pt>
                <c:pt idx="6">
                  <c:v>3948.1709999999998</c:v>
                </c:pt>
                <c:pt idx="7">
                  <c:v>2474.6859999999997</c:v>
                </c:pt>
                <c:pt idx="8">
                  <c:v>3218.5259999999998</c:v>
                </c:pt>
                <c:pt idx="9">
                  <c:v>523.78300000000036</c:v>
                </c:pt>
              </c:numCache>
            </c:numRef>
          </c:val>
        </c:ser>
        <c:ser>
          <c:idx val="4"/>
          <c:order val="4"/>
          <c:tx>
            <c:strRef>
              <c:f>'جمعيت شاغل ISCO'!$AB$10</c:f>
              <c:strCache>
                <c:ptCount val="1"/>
                <c:pt idx="0">
                  <c:v>1388</c:v>
                </c:pt>
              </c:strCache>
            </c:strRef>
          </c:tx>
          <c:spPr>
            <a:solidFill>
              <a:srgbClr val="009900"/>
            </a:solidFill>
            <a:ln>
              <a:solidFill>
                <a:srgbClr val="009900"/>
              </a:solidFill>
            </a:ln>
            <a:effectLst/>
          </c:spPr>
          <c:cat>
            <c:strRef>
              <c:f>'جمعيت شاغل ISCO'!$AD$5:$AM$5</c:f>
              <c:strCache>
                <c:ptCount val="10"/>
                <c:pt idx="0">
                  <c:v>قانونگذار مقامات عالي رتبه و مديران</c:v>
                </c:pt>
                <c:pt idx="1">
                  <c:v>متخصصان</c:v>
                </c:pt>
                <c:pt idx="2">
                  <c:v>تكنسين ها و دستياران</c:v>
                </c:pt>
                <c:pt idx="3">
                  <c:v>كارمندان امورادارئ ودفترئ</c:v>
                </c:pt>
                <c:pt idx="4">
                  <c:v>كاركنان خدماتي و فروشندگان فروشگاهها وبازارها</c:v>
                </c:pt>
                <c:pt idx="5">
                  <c:v>كاركنان ماهر كشاورزئ ، جنگلدارئ وماهيگيرئ</c:v>
                </c:pt>
                <c:pt idx="6">
                  <c:v>صنعتگران وكاركنان مشاغل مربوط</c:v>
                </c:pt>
                <c:pt idx="7">
                  <c:v>...متصديان ماشين آلات ودستگاهها مونتاژكار و</c:v>
                </c:pt>
                <c:pt idx="8">
                  <c:v>كارگران ساده</c:v>
                </c:pt>
                <c:pt idx="9">
                  <c:v>ساير و اظهارنشده</c:v>
                </c:pt>
              </c:strCache>
            </c:strRef>
          </c:cat>
          <c:val>
            <c:numRef>
              <c:f>'جمعيت شاغل ISCO'!$AD$10:$AM$10</c:f>
              <c:numCache>
                <c:formatCode>0</c:formatCode>
                <c:ptCount val="10"/>
                <c:pt idx="0">
                  <c:v>511.51299999999981</c:v>
                </c:pt>
                <c:pt idx="1">
                  <c:v>1661.355</c:v>
                </c:pt>
                <c:pt idx="2">
                  <c:v>1044.7939999999999</c:v>
                </c:pt>
                <c:pt idx="3">
                  <c:v>1083.7080000000001</c:v>
                </c:pt>
                <c:pt idx="4">
                  <c:v>2835.9839999999999</c:v>
                </c:pt>
                <c:pt idx="5">
                  <c:v>3741.107</c:v>
                </c:pt>
                <c:pt idx="6">
                  <c:v>3989.8910000000014</c:v>
                </c:pt>
                <c:pt idx="7">
                  <c:v>2480.2570000000001</c:v>
                </c:pt>
                <c:pt idx="8">
                  <c:v>3138.01</c:v>
                </c:pt>
                <c:pt idx="9">
                  <c:v>514.08000000000004</c:v>
                </c:pt>
              </c:numCache>
            </c:numRef>
          </c:val>
        </c:ser>
        <c:ser>
          <c:idx val="5"/>
          <c:order val="5"/>
          <c:tx>
            <c:strRef>
              <c:f>'جمعيت شاغل ISCO'!$AB$11</c:f>
              <c:strCache>
                <c:ptCount val="1"/>
                <c:pt idx="0">
                  <c:v>1389</c:v>
                </c:pt>
              </c:strCache>
            </c:strRef>
          </c:tx>
          <c:spPr>
            <a:solidFill>
              <a:srgbClr val="7030A0"/>
            </a:solidFill>
            <a:ln>
              <a:solidFill>
                <a:srgbClr val="7030A0"/>
              </a:solidFill>
            </a:ln>
            <a:effectLst/>
          </c:spPr>
          <c:cat>
            <c:strRef>
              <c:f>'جمعيت شاغل ISCO'!$AD$5:$AM$5</c:f>
              <c:strCache>
                <c:ptCount val="10"/>
                <c:pt idx="0">
                  <c:v>قانونگذار مقامات عالي رتبه و مديران</c:v>
                </c:pt>
                <c:pt idx="1">
                  <c:v>متخصصان</c:v>
                </c:pt>
                <c:pt idx="2">
                  <c:v>تكنسين ها و دستياران</c:v>
                </c:pt>
                <c:pt idx="3">
                  <c:v>كارمندان امورادارئ ودفترئ</c:v>
                </c:pt>
                <c:pt idx="4">
                  <c:v>كاركنان خدماتي و فروشندگان فروشگاهها وبازارها</c:v>
                </c:pt>
                <c:pt idx="5">
                  <c:v>كاركنان ماهر كشاورزئ ، جنگلدارئ وماهيگيرئ</c:v>
                </c:pt>
                <c:pt idx="6">
                  <c:v>صنعتگران وكاركنان مشاغل مربوط</c:v>
                </c:pt>
                <c:pt idx="7">
                  <c:v>...متصديان ماشين آلات ودستگاهها مونتاژكار و</c:v>
                </c:pt>
                <c:pt idx="8">
                  <c:v>كارگران ساده</c:v>
                </c:pt>
                <c:pt idx="9">
                  <c:v>ساير و اظهارنشده</c:v>
                </c:pt>
              </c:strCache>
            </c:strRef>
          </c:cat>
          <c:val>
            <c:numRef>
              <c:f>'جمعيت شاغل ISCO'!$AD$11:$AM$11</c:f>
              <c:numCache>
                <c:formatCode>0</c:formatCode>
                <c:ptCount val="10"/>
                <c:pt idx="0">
                  <c:v>497.97799999999984</c:v>
                </c:pt>
                <c:pt idx="1">
                  <c:v>1725.4929999999999</c:v>
                </c:pt>
                <c:pt idx="2">
                  <c:v>1079.8579999999999</c:v>
                </c:pt>
                <c:pt idx="3">
                  <c:v>936.9880000000004</c:v>
                </c:pt>
                <c:pt idx="4">
                  <c:v>2808.8900000000012</c:v>
                </c:pt>
                <c:pt idx="5">
                  <c:v>3298.0279999999998</c:v>
                </c:pt>
                <c:pt idx="6">
                  <c:v>3863.2449999999985</c:v>
                </c:pt>
                <c:pt idx="7">
                  <c:v>2572.86</c:v>
                </c:pt>
                <c:pt idx="8">
                  <c:v>3389.9009999999998</c:v>
                </c:pt>
                <c:pt idx="9">
                  <c:v>483.44799999999981</c:v>
                </c:pt>
              </c:numCache>
            </c:numRef>
          </c:val>
        </c:ser>
        <c:ser>
          <c:idx val="6"/>
          <c:order val="6"/>
          <c:tx>
            <c:strRef>
              <c:f>'جمعيت شاغل ISCO'!$AB$12</c:f>
              <c:strCache>
                <c:ptCount val="1"/>
                <c:pt idx="0">
                  <c:v>1390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rgbClr val="FFFF00"/>
              </a:solidFill>
            </a:ln>
            <a:effectLst/>
          </c:spPr>
          <c:cat>
            <c:strRef>
              <c:f>'جمعيت شاغل ISCO'!$AD$5:$AM$5</c:f>
              <c:strCache>
                <c:ptCount val="10"/>
                <c:pt idx="0">
                  <c:v>قانونگذار مقامات عالي رتبه و مديران</c:v>
                </c:pt>
                <c:pt idx="1">
                  <c:v>متخصصان</c:v>
                </c:pt>
                <c:pt idx="2">
                  <c:v>تكنسين ها و دستياران</c:v>
                </c:pt>
                <c:pt idx="3">
                  <c:v>كارمندان امورادارئ ودفترئ</c:v>
                </c:pt>
                <c:pt idx="4">
                  <c:v>كاركنان خدماتي و فروشندگان فروشگاهها وبازارها</c:v>
                </c:pt>
                <c:pt idx="5">
                  <c:v>كاركنان ماهر كشاورزئ ، جنگلدارئ وماهيگيرئ</c:v>
                </c:pt>
                <c:pt idx="6">
                  <c:v>صنعتگران وكاركنان مشاغل مربوط</c:v>
                </c:pt>
                <c:pt idx="7">
                  <c:v>...متصديان ماشين آلات ودستگاهها مونتاژكار و</c:v>
                </c:pt>
                <c:pt idx="8">
                  <c:v>كارگران ساده</c:v>
                </c:pt>
                <c:pt idx="9">
                  <c:v>ساير و اظهارنشده</c:v>
                </c:pt>
              </c:strCache>
            </c:strRef>
          </c:cat>
          <c:val>
            <c:numRef>
              <c:f>'جمعيت شاغل ISCO'!$AD$12:$AM$12</c:f>
              <c:numCache>
                <c:formatCode>0</c:formatCode>
                <c:ptCount val="10"/>
                <c:pt idx="0">
                  <c:v>523.50099999999998</c:v>
                </c:pt>
                <c:pt idx="1">
                  <c:v>1735.646</c:v>
                </c:pt>
                <c:pt idx="2">
                  <c:v>1019.48</c:v>
                </c:pt>
                <c:pt idx="3">
                  <c:v>1005.158</c:v>
                </c:pt>
                <c:pt idx="4">
                  <c:v>2682.1419999999998</c:v>
                </c:pt>
                <c:pt idx="5">
                  <c:v>3182.9969999999998</c:v>
                </c:pt>
                <c:pt idx="6">
                  <c:v>3869.2859999999987</c:v>
                </c:pt>
                <c:pt idx="7">
                  <c:v>2557.3040000000001</c:v>
                </c:pt>
                <c:pt idx="8">
                  <c:v>3442.3900000000012</c:v>
                </c:pt>
                <c:pt idx="9">
                  <c:v>492.11500000000001</c:v>
                </c:pt>
              </c:numCache>
            </c:numRef>
          </c:val>
        </c:ser>
        <c:ser>
          <c:idx val="7"/>
          <c:order val="7"/>
          <c:tx>
            <c:strRef>
              <c:f>'جمعيت شاغل ISCO'!$AB$13</c:f>
              <c:strCache>
                <c:ptCount val="1"/>
                <c:pt idx="0">
                  <c:v>1391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cat>
            <c:strRef>
              <c:f>'جمعيت شاغل ISCO'!$AD$5:$AM$5</c:f>
              <c:strCache>
                <c:ptCount val="10"/>
                <c:pt idx="0">
                  <c:v>قانونگذار مقامات عالي رتبه و مديران</c:v>
                </c:pt>
                <c:pt idx="1">
                  <c:v>متخصصان</c:v>
                </c:pt>
                <c:pt idx="2">
                  <c:v>تكنسين ها و دستياران</c:v>
                </c:pt>
                <c:pt idx="3">
                  <c:v>كارمندان امورادارئ ودفترئ</c:v>
                </c:pt>
                <c:pt idx="4">
                  <c:v>كاركنان خدماتي و فروشندگان فروشگاهها وبازارها</c:v>
                </c:pt>
                <c:pt idx="5">
                  <c:v>كاركنان ماهر كشاورزئ ، جنگلدارئ وماهيگيرئ</c:v>
                </c:pt>
                <c:pt idx="6">
                  <c:v>صنعتگران وكاركنان مشاغل مربوط</c:v>
                </c:pt>
                <c:pt idx="7">
                  <c:v>...متصديان ماشين آلات ودستگاهها مونتاژكار و</c:v>
                </c:pt>
                <c:pt idx="8">
                  <c:v>كارگران ساده</c:v>
                </c:pt>
                <c:pt idx="9">
                  <c:v>ساير و اظهارنشده</c:v>
                </c:pt>
              </c:strCache>
            </c:strRef>
          </c:cat>
          <c:val>
            <c:numRef>
              <c:f>'جمعيت شاغل ISCO'!$AD$13:$AM$13</c:f>
              <c:numCache>
                <c:formatCode>0</c:formatCode>
                <c:ptCount val="10"/>
                <c:pt idx="0">
                  <c:v>544.09199999999998</c:v>
                </c:pt>
                <c:pt idx="1">
                  <c:v>1750.8619999999999</c:v>
                </c:pt>
                <c:pt idx="2">
                  <c:v>1098.117</c:v>
                </c:pt>
                <c:pt idx="3">
                  <c:v>925.62099999999998</c:v>
                </c:pt>
                <c:pt idx="4">
                  <c:v>2584.1079999999997</c:v>
                </c:pt>
                <c:pt idx="5">
                  <c:v>3303.3530000000014</c:v>
                </c:pt>
                <c:pt idx="6">
                  <c:v>3904.721</c:v>
                </c:pt>
                <c:pt idx="7">
                  <c:v>2551.9409999999998</c:v>
                </c:pt>
                <c:pt idx="8">
                  <c:v>3493.4540000000002</c:v>
                </c:pt>
                <c:pt idx="9">
                  <c:v>471.95400000000001</c:v>
                </c:pt>
              </c:numCache>
            </c:numRef>
          </c:val>
        </c:ser>
        <c:ser>
          <c:idx val="8"/>
          <c:order val="8"/>
          <c:tx>
            <c:strRef>
              <c:f>'جمعيت شاغل ISCO'!$AB$14</c:f>
              <c:strCache>
                <c:ptCount val="1"/>
                <c:pt idx="0">
                  <c:v>1392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/>
          </c:spPr>
          <c:cat>
            <c:strRef>
              <c:f>'جمعيت شاغل ISCO'!$AD$5:$AM$5</c:f>
              <c:strCache>
                <c:ptCount val="10"/>
                <c:pt idx="0">
                  <c:v>قانونگذار مقامات عالي رتبه و مديران</c:v>
                </c:pt>
                <c:pt idx="1">
                  <c:v>متخصصان</c:v>
                </c:pt>
                <c:pt idx="2">
                  <c:v>تكنسين ها و دستياران</c:v>
                </c:pt>
                <c:pt idx="3">
                  <c:v>كارمندان امورادارئ ودفترئ</c:v>
                </c:pt>
                <c:pt idx="4">
                  <c:v>كاركنان خدماتي و فروشندگان فروشگاهها وبازارها</c:v>
                </c:pt>
                <c:pt idx="5">
                  <c:v>كاركنان ماهر كشاورزئ ، جنگلدارئ وماهيگيرئ</c:v>
                </c:pt>
                <c:pt idx="6">
                  <c:v>صنعتگران وكاركنان مشاغل مربوط</c:v>
                </c:pt>
                <c:pt idx="7">
                  <c:v>...متصديان ماشين آلات ودستگاهها مونتاژكار و</c:v>
                </c:pt>
                <c:pt idx="8">
                  <c:v>كارگران ساده</c:v>
                </c:pt>
                <c:pt idx="9">
                  <c:v>ساير و اظهارنشده</c:v>
                </c:pt>
              </c:strCache>
            </c:strRef>
          </c:cat>
          <c:val>
            <c:numRef>
              <c:f>'جمعيت شاغل ISCO'!$AD$14:$AM$14</c:f>
              <c:numCache>
                <c:formatCode>0</c:formatCode>
                <c:ptCount val="10"/>
                <c:pt idx="0">
                  <c:v>617.20600000000002</c:v>
                </c:pt>
                <c:pt idx="1">
                  <c:v>1940.5419999999999</c:v>
                </c:pt>
                <c:pt idx="2">
                  <c:v>1166.4690000000001</c:v>
                </c:pt>
                <c:pt idx="3">
                  <c:v>957.99300000000005</c:v>
                </c:pt>
                <c:pt idx="4">
                  <c:v>2696.0129999999999</c:v>
                </c:pt>
                <c:pt idx="5">
                  <c:v>3251.308</c:v>
                </c:pt>
                <c:pt idx="6">
                  <c:v>4282.8760000000002</c:v>
                </c:pt>
                <c:pt idx="7">
                  <c:v>2607.4059999999999</c:v>
                </c:pt>
                <c:pt idx="8">
                  <c:v>3390.4050000000002</c:v>
                </c:pt>
                <c:pt idx="9">
                  <c:v>435.95800000000003</c:v>
                </c:pt>
              </c:numCache>
            </c:numRef>
          </c:val>
        </c:ser>
        <c:ser>
          <c:idx val="9"/>
          <c:order val="9"/>
          <c:tx>
            <c:strRef>
              <c:f>'جمعيت شاغل ISCO'!$AB$15</c:f>
              <c:strCache>
                <c:ptCount val="1"/>
                <c:pt idx="0">
                  <c:v>1393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accent3"/>
              </a:solidFill>
            </a:ln>
            <a:effectLst/>
          </c:spPr>
          <c:cat>
            <c:strRef>
              <c:f>'جمعيت شاغل ISCO'!$AD$5:$AM$5</c:f>
              <c:strCache>
                <c:ptCount val="10"/>
                <c:pt idx="0">
                  <c:v>قانونگذار مقامات عالي رتبه و مديران</c:v>
                </c:pt>
                <c:pt idx="1">
                  <c:v>متخصصان</c:v>
                </c:pt>
                <c:pt idx="2">
                  <c:v>تكنسين ها و دستياران</c:v>
                </c:pt>
                <c:pt idx="3">
                  <c:v>كارمندان امورادارئ ودفترئ</c:v>
                </c:pt>
                <c:pt idx="4">
                  <c:v>كاركنان خدماتي و فروشندگان فروشگاهها وبازارها</c:v>
                </c:pt>
                <c:pt idx="5">
                  <c:v>كاركنان ماهر كشاورزئ ، جنگلدارئ وماهيگيرئ</c:v>
                </c:pt>
                <c:pt idx="6">
                  <c:v>صنعتگران وكاركنان مشاغل مربوط</c:v>
                </c:pt>
                <c:pt idx="7">
                  <c:v>...متصديان ماشين آلات ودستگاهها مونتاژكار و</c:v>
                </c:pt>
                <c:pt idx="8">
                  <c:v>كارگران ساده</c:v>
                </c:pt>
                <c:pt idx="9">
                  <c:v>ساير و اظهارنشده</c:v>
                </c:pt>
              </c:strCache>
            </c:strRef>
          </c:cat>
          <c:val>
            <c:numRef>
              <c:f>'جمعيت شاغل ISCO'!$AD$15:$AM$15</c:f>
              <c:numCache>
                <c:formatCode>0</c:formatCode>
                <c:ptCount val="10"/>
                <c:pt idx="0">
                  <c:v>615.06799999999964</c:v>
                </c:pt>
                <c:pt idx="1">
                  <c:v>1940.29</c:v>
                </c:pt>
                <c:pt idx="2">
                  <c:v>1095.0609999999999</c:v>
                </c:pt>
                <c:pt idx="3">
                  <c:v>1011.616</c:v>
                </c:pt>
                <c:pt idx="4">
                  <c:v>2715.52</c:v>
                </c:pt>
                <c:pt idx="5">
                  <c:v>3089.2750000000001</c:v>
                </c:pt>
                <c:pt idx="6">
                  <c:v>4088.2879999999986</c:v>
                </c:pt>
                <c:pt idx="7">
                  <c:v>2639.308</c:v>
                </c:pt>
                <c:pt idx="8">
                  <c:v>3649.0160000000001</c:v>
                </c:pt>
                <c:pt idx="9">
                  <c:v>460.85500000000002</c:v>
                </c:pt>
              </c:numCache>
            </c:numRef>
          </c:val>
        </c:ser>
        <c:dLbls/>
        <c:gapWidth val="75"/>
        <c:overlap val="-25"/>
        <c:axId val="130755968"/>
        <c:axId val="130774144"/>
      </c:barChart>
      <c:catAx>
        <c:axId val="13075596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85000"/>
                <a:lumOff val="1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B Mitra" panose="00000400000000000000" pitchFamily="2" charset="-78"/>
              </a:defRPr>
            </a:pPr>
            <a:endParaRPr lang="en-US"/>
          </a:p>
        </c:txPr>
        <c:crossAx val="130774144"/>
        <c:crosses val="autoZero"/>
        <c:auto val="1"/>
        <c:lblAlgn val="ctr"/>
        <c:lblOffset val="100"/>
      </c:catAx>
      <c:valAx>
        <c:axId val="13077414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tickLblPos val="nextTo"/>
        <c:spPr>
          <a:noFill/>
          <a:ln>
            <a:solidFill>
              <a:schemeClr val="tx1">
                <a:lumMod val="85000"/>
                <a:lumOff val="1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0755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B Mitra" panose="00000400000000000000" pitchFamily="2" charset="-78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rgbClr val="FF0000"/>
                </a:solidFill>
                <a:latin typeface="+mn-lt"/>
                <a:ea typeface="+mn-ea"/>
                <a:cs typeface="B Mitra" panose="00000400000000000000" pitchFamily="2" charset="-78"/>
              </a:defRPr>
            </a:pPr>
            <a:r>
              <a:rPr lang="fa-IR" sz="1800" b="1">
                <a:solidFill>
                  <a:srgbClr val="FF0000"/>
                </a:solidFill>
                <a:cs typeface="B Mitra" panose="00000400000000000000" pitchFamily="2" charset="-78"/>
              </a:rPr>
              <a:t>سهم شاغلان</a:t>
            </a:r>
            <a:r>
              <a:rPr lang="fa-IR" sz="1800" b="1" baseline="0">
                <a:solidFill>
                  <a:srgbClr val="FF0000"/>
                </a:solidFill>
                <a:cs typeface="B Mitra" panose="00000400000000000000" pitchFamily="2" charset="-78"/>
              </a:rPr>
              <a:t> بخش کشاورزی به تفکیک جنس در سال‌های 84 تا 93</a:t>
            </a:r>
            <a:endParaRPr lang="en-US" sz="1800" b="1">
              <a:solidFill>
                <a:srgbClr val="FF0000"/>
              </a:solidFill>
              <a:cs typeface="B Mitra" panose="00000400000000000000" pitchFamily="2" charset="-78"/>
            </a:endParaRPr>
          </a:p>
        </c:rich>
      </c:tx>
      <c:layout/>
      <c:spPr>
        <a:noFill/>
        <a:ln>
          <a:noFill/>
        </a:ln>
        <a:effectLst/>
      </c:spPr>
    </c:title>
    <c:plotArea>
      <c:layout/>
      <c:lineChart>
        <c:grouping val="standard"/>
        <c:ser>
          <c:idx val="0"/>
          <c:order val="0"/>
          <c:tx>
            <c:strRef>
              <c:f>'Emp POP by Sections &amp; Sex'!$L$22</c:f>
              <c:strCache>
                <c:ptCount val="1"/>
                <c:pt idx="0">
                  <c:v>مرد</c:v>
                </c:pt>
              </c:strCache>
            </c:strRef>
          </c:tx>
          <c:spPr>
            <a:ln w="28575" cap="rnd">
              <a:solidFill>
                <a:srgbClr val="0066FF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'Emp POP by Sections &amp; Sex'!$B$13:$K$13</c:f>
              <c:numCache>
                <c:formatCode>General</c:formatCode>
                <c:ptCount val="10"/>
                <c:pt idx="0">
                  <c:v>84</c:v>
                </c:pt>
                <c:pt idx="1">
                  <c:v>85</c:v>
                </c:pt>
                <c:pt idx="2">
                  <c:v>86</c:v>
                </c:pt>
                <c:pt idx="3">
                  <c:v>87</c:v>
                </c:pt>
                <c:pt idx="4">
                  <c:v>88</c:v>
                </c:pt>
                <c:pt idx="5">
                  <c:v>89</c:v>
                </c:pt>
                <c:pt idx="6">
                  <c:v>90</c:v>
                </c:pt>
                <c:pt idx="7">
                  <c:v>91</c:v>
                </c:pt>
                <c:pt idx="8">
                  <c:v>92</c:v>
                </c:pt>
                <c:pt idx="9">
                  <c:v>93</c:v>
                </c:pt>
              </c:numCache>
            </c:numRef>
          </c:cat>
          <c:val>
            <c:numRef>
              <c:f>'Emp POP by Sections &amp; Sex'!$B$22:$K$22</c:f>
              <c:numCache>
                <c:formatCode>_(* #,##0_);_(* \(#,##0\);_(* "-"??_);_(@_)</c:formatCode>
                <c:ptCount val="10"/>
                <c:pt idx="0">
                  <c:v>73.921144979957788</c:v>
                </c:pt>
                <c:pt idx="1">
                  <c:v>74.609508763796001</c:v>
                </c:pt>
                <c:pt idx="2">
                  <c:v>73.439064594789699</c:v>
                </c:pt>
                <c:pt idx="3">
                  <c:v>76.144536159359888</c:v>
                </c:pt>
                <c:pt idx="4">
                  <c:v>74.472581738814725</c:v>
                </c:pt>
                <c:pt idx="5">
                  <c:v>75.654516532469728</c:v>
                </c:pt>
                <c:pt idx="6">
                  <c:v>78.342558779905062</c:v>
                </c:pt>
                <c:pt idx="7">
                  <c:v>77.521679204545222</c:v>
                </c:pt>
                <c:pt idx="8">
                  <c:v>81.16837685375306</c:v>
                </c:pt>
                <c:pt idx="9">
                  <c:v>82.249389779245107</c:v>
                </c:pt>
              </c:numCache>
            </c:numRef>
          </c:val>
        </c:ser>
        <c:ser>
          <c:idx val="1"/>
          <c:order val="1"/>
          <c:tx>
            <c:strRef>
              <c:f>'Emp POP by Sections &amp; Sex'!$L$23</c:f>
              <c:strCache>
                <c:ptCount val="1"/>
                <c:pt idx="0">
                  <c:v>زن</c:v>
                </c:pt>
              </c:strCache>
            </c:strRef>
          </c:tx>
          <c:spPr>
            <a:ln w="28575" cap="rnd">
              <a:solidFill>
                <a:srgbClr val="FF006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'Emp POP by Sections &amp; Sex'!$B$13:$K$13</c:f>
              <c:numCache>
                <c:formatCode>General</c:formatCode>
                <c:ptCount val="10"/>
                <c:pt idx="0">
                  <c:v>84</c:v>
                </c:pt>
                <c:pt idx="1">
                  <c:v>85</c:v>
                </c:pt>
                <c:pt idx="2">
                  <c:v>86</c:v>
                </c:pt>
                <c:pt idx="3">
                  <c:v>87</c:v>
                </c:pt>
                <c:pt idx="4">
                  <c:v>88</c:v>
                </c:pt>
                <c:pt idx="5">
                  <c:v>89</c:v>
                </c:pt>
                <c:pt idx="6">
                  <c:v>90</c:v>
                </c:pt>
                <c:pt idx="7">
                  <c:v>91</c:v>
                </c:pt>
                <c:pt idx="8">
                  <c:v>92</c:v>
                </c:pt>
                <c:pt idx="9">
                  <c:v>93</c:v>
                </c:pt>
              </c:numCache>
            </c:numRef>
          </c:cat>
          <c:val>
            <c:numRef>
              <c:f>'Emp POP by Sections &amp; Sex'!$B$23:$K$23</c:f>
              <c:numCache>
                <c:formatCode>_(* #,##0_);_(* \(#,##0\);_(* "-"??_);_(@_)</c:formatCode>
                <c:ptCount val="10"/>
                <c:pt idx="0">
                  <c:v>26.078835412072291</c:v>
                </c:pt>
                <c:pt idx="1">
                  <c:v>25.390470520213725</c:v>
                </c:pt>
                <c:pt idx="2">
                  <c:v>26.560914613252965</c:v>
                </c:pt>
                <c:pt idx="3">
                  <c:v>23.855463840640088</c:v>
                </c:pt>
                <c:pt idx="4">
                  <c:v>25.52739543070836</c:v>
                </c:pt>
                <c:pt idx="5">
                  <c:v>24.345458278073949</c:v>
                </c:pt>
                <c:pt idx="6">
                  <c:v>21.657441220094963</c:v>
                </c:pt>
                <c:pt idx="7">
                  <c:v>22.478295785557126</c:v>
                </c:pt>
                <c:pt idx="8">
                  <c:v>18.83159759309779</c:v>
                </c:pt>
                <c:pt idx="9">
                  <c:v>17.750583988804202</c:v>
                </c:pt>
              </c:numCache>
            </c:numRef>
          </c:val>
        </c:ser>
        <c:dLbls/>
        <c:marker val="1"/>
        <c:axId val="74284416"/>
        <c:axId val="74294400"/>
      </c:lineChart>
      <c:catAx>
        <c:axId val="7428441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85000"/>
                <a:lumOff val="1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294400"/>
        <c:crosses val="autoZero"/>
        <c:auto val="1"/>
        <c:lblAlgn val="ctr"/>
        <c:lblOffset val="100"/>
      </c:catAx>
      <c:valAx>
        <c:axId val="74294400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tickLblPos val="nextTo"/>
        <c:spPr>
          <a:noFill/>
          <a:ln>
            <a:solidFill>
              <a:schemeClr val="tx1">
                <a:lumMod val="85000"/>
                <a:lumOff val="1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2844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B Mitra" panose="00000400000000000000" pitchFamily="2" charset="-78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 sz="1600">
                <a:solidFill>
                  <a:srgbClr val="FF0000"/>
                </a:solidFill>
                <a:cs typeface="B Mitra" pitchFamily="2" charset="-78"/>
              </a:defRPr>
            </a:pPr>
            <a:r>
              <a:rPr lang="fa-IR" sz="1600">
                <a:solidFill>
                  <a:srgbClr val="FF0000"/>
                </a:solidFill>
                <a:cs typeface="B Mitra" pitchFamily="2" charset="-78"/>
              </a:rPr>
              <a:t>تعداد شاغلان بخش کشاورزی به تفکیک جنس (هزار نفر)</a:t>
            </a:r>
            <a:r>
              <a:rPr lang="fa-IR" sz="1600" baseline="0">
                <a:solidFill>
                  <a:srgbClr val="FF0000"/>
                </a:solidFill>
                <a:cs typeface="B Mitra" pitchFamily="2" charset="-78"/>
              </a:rPr>
              <a:t> </a:t>
            </a:r>
            <a:r>
              <a:rPr lang="fa-IR" sz="1600">
                <a:solidFill>
                  <a:srgbClr val="FF0000"/>
                </a:solidFill>
                <a:cs typeface="B Mitra" pitchFamily="2" charset="-78"/>
              </a:rPr>
              <a:t>در</a:t>
            </a:r>
            <a:r>
              <a:rPr lang="fa-IR" sz="1600" baseline="0">
                <a:solidFill>
                  <a:srgbClr val="FF0000"/>
                </a:solidFill>
                <a:cs typeface="B Mitra" pitchFamily="2" charset="-78"/>
              </a:rPr>
              <a:t> سال‌های 84 تا 93</a:t>
            </a:r>
            <a:endParaRPr lang="en-US" sz="1600">
              <a:solidFill>
                <a:srgbClr val="FF0000"/>
              </a:solidFill>
              <a:cs typeface="B Mitra" pitchFamily="2" charset="-78"/>
            </a:endParaRPr>
          </a:p>
        </c:rich>
      </c:tx>
      <c:layout/>
    </c:title>
    <c:plotArea>
      <c:layout/>
      <c:lineChart>
        <c:grouping val="standard"/>
        <c:ser>
          <c:idx val="0"/>
          <c:order val="0"/>
          <c:tx>
            <c:strRef>
              <c:f>'Emp POP by Sections &amp; Sex'!$L$14</c:f>
              <c:strCache>
                <c:ptCount val="1"/>
                <c:pt idx="0">
                  <c:v>کل</c:v>
                </c:pt>
              </c:strCache>
            </c:strRef>
          </c:tx>
          <c:spPr>
            <a:ln>
              <a:solidFill>
                <a:srgbClr val="009900"/>
              </a:solidFill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tx1">
                        <a:lumMod val="85000"/>
                        <a:lumOff val="15000"/>
                      </a:schemeClr>
                    </a:solidFill>
                  </a:defRPr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'Emp POP by Sections &amp; Sex'!$B$13:$K$13</c:f>
              <c:numCache>
                <c:formatCode>General</c:formatCode>
                <c:ptCount val="10"/>
                <c:pt idx="0">
                  <c:v>84</c:v>
                </c:pt>
                <c:pt idx="1">
                  <c:v>85</c:v>
                </c:pt>
                <c:pt idx="2">
                  <c:v>86</c:v>
                </c:pt>
                <c:pt idx="3">
                  <c:v>87</c:v>
                </c:pt>
                <c:pt idx="4">
                  <c:v>88</c:v>
                </c:pt>
                <c:pt idx="5">
                  <c:v>89</c:v>
                </c:pt>
                <c:pt idx="6">
                  <c:v>90</c:v>
                </c:pt>
                <c:pt idx="7">
                  <c:v>91</c:v>
                </c:pt>
                <c:pt idx="8">
                  <c:v>92</c:v>
                </c:pt>
                <c:pt idx="9">
                  <c:v>93</c:v>
                </c:pt>
              </c:numCache>
            </c:numRef>
          </c:cat>
          <c:val>
            <c:numRef>
              <c:f>'Emp POP by Sections &amp; Sex'!$B$14:$K$14</c:f>
              <c:numCache>
                <c:formatCode>_(* #,##0_);_(* \(#,##0\);_(* "-"??_);_(@_)</c:formatCode>
                <c:ptCount val="10"/>
                <c:pt idx="0">
                  <c:v>5099.9670000000015</c:v>
                </c:pt>
                <c:pt idx="1">
                  <c:v>4827.1890000000003</c:v>
                </c:pt>
                <c:pt idx="2">
                  <c:v>4809.5520000000015</c:v>
                </c:pt>
                <c:pt idx="3">
                  <c:v>4344.38</c:v>
                </c:pt>
                <c:pt idx="4">
                  <c:v>4380.1100000000024</c:v>
                </c:pt>
                <c:pt idx="5">
                  <c:v>3969.9150000000009</c:v>
                </c:pt>
                <c:pt idx="6">
                  <c:v>3809.9330000000009</c:v>
                </c:pt>
                <c:pt idx="7">
                  <c:v>3998.4169999999999</c:v>
                </c:pt>
                <c:pt idx="8">
                  <c:v>3913.4120000000007</c:v>
                </c:pt>
                <c:pt idx="9">
                  <c:v>3812.145</c:v>
                </c:pt>
              </c:numCache>
            </c:numRef>
          </c:val>
        </c:ser>
        <c:ser>
          <c:idx val="1"/>
          <c:order val="1"/>
          <c:tx>
            <c:strRef>
              <c:f>'Emp POP by Sections &amp; Sex'!$L$20</c:f>
              <c:strCache>
                <c:ptCount val="1"/>
                <c:pt idx="0">
                  <c:v>مرد</c:v>
                </c:pt>
              </c:strCache>
            </c:strRef>
          </c:tx>
          <c:spPr>
            <a:ln>
              <a:solidFill>
                <a:srgbClr val="0066FF"/>
              </a:solidFill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chemeClr val="tx1">
                        <a:lumMod val="85000"/>
                        <a:lumOff val="15000"/>
                      </a:schemeClr>
                    </a:solidFill>
                  </a:defRPr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'Emp POP by Sections &amp; Sex'!$B$13:$K$13</c:f>
              <c:numCache>
                <c:formatCode>General</c:formatCode>
                <c:ptCount val="10"/>
                <c:pt idx="0">
                  <c:v>84</c:v>
                </c:pt>
                <c:pt idx="1">
                  <c:v>85</c:v>
                </c:pt>
                <c:pt idx="2">
                  <c:v>86</c:v>
                </c:pt>
                <c:pt idx="3">
                  <c:v>87</c:v>
                </c:pt>
                <c:pt idx="4">
                  <c:v>88</c:v>
                </c:pt>
                <c:pt idx="5">
                  <c:v>89</c:v>
                </c:pt>
                <c:pt idx="6">
                  <c:v>90</c:v>
                </c:pt>
                <c:pt idx="7">
                  <c:v>91</c:v>
                </c:pt>
                <c:pt idx="8">
                  <c:v>92</c:v>
                </c:pt>
                <c:pt idx="9">
                  <c:v>93</c:v>
                </c:pt>
              </c:numCache>
            </c:numRef>
          </c:cat>
          <c:val>
            <c:numRef>
              <c:f>'Emp POP by Sections &amp; Sex'!$B$20:$K$20</c:f>
              <c:numCache>
                <c:formatCode>_(* #,##0_);_(* \(#,##0\);_(* "-"??_);_(@_)</c:formatCode>
                <c:ptCount val="10"/>
                <c:pt idx="0">
                  <c:v>3769.9540000000002</c:v>
                </c:pt>
                <c:pt idx="1">
                  <c:v>3601.5419999999999</c:v>
                </c:pt>
                <c:pt idx="2">
                  <c:v>3532.09</c:v>
                </c:pt>
                <c:pt idx="3">
                  <c:v>3308.0079999999998</c:v>
                </c:pt>
                <c:pt idx="4">
                  <c:v>3261.9810000000002</c:v>
                </c:pt>
                <c:pt idx="5">
                  <c:v>3003.42</c:v>
                </c:pt>
                <c:pt idx="6">
                  <c:v>2984.799</c:v>
                </c:pt>
                <c:pt idx="7">
                  <c:v>3099.64</c:v>
                </c:pt>
                <c:pt idx="8">
                  <c:v>3176.4530000000009</c:v>
                </c:pt>
                <c:pt idx="9">
                  <c:v>3135.4659999999999</c:v>
                </c:pt>
              </c:numCache>
            </c:numRef>
          </c:val>
        </c:ser>
        <c:ser>
          <c:idx val="2"/>
          <c:order val="2"/>
          <c:tx>
            <c:strRef>
              <c:f>'Emp POP by Sections &amp; Sex'!$L$21</c:f>
              <c:strCache>
                <c:ptCount val="1"/>
                <c:pt idx="0">
                  <c:v>زن</c:v>
                </c:pt>
              </c:strCache>
            </c:strRef>
          </c:tx>
          <c:spPr>
            <a:ln>
              <a:solidFill>
                <a:srgbClr val="FF0066"/>
              </a:solidFill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tx1">
                        <a:lumMod val="85000"/>
                        <a:lumOff val="15000"/>
                      </a:schemeClr>
                    </a:solidFill>
                  </a:defRPr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'Emp POP by Sections &amp; Sex'!$B$13:$K$13</c:f>
              <c:numCache>
                <c:formatCode>General</c:formatCode>
                <c:ptCount val="10"/>
                <c:pt idx="0">
                  <c:v>84</c:v>
                </c:pt>
                <c:pt idx="1">
                  <c:v>85</c:v>
                </c:pt>
                <c:pt idx="2">
                  <c:v>86</c:v>
                </c:pt>
                <c:pt idx="3">
                  <c:v>87</c:v>
                </c:pt>
                <c:pt idx="4">
                  <c:v>88</c:v>
                </c:pt>
                <c:pt idx="5">
                  <c:v>89</c:v>
                </c:pt>
                <c:pt idx="6">
                  <c:v>90</c:v>
                </c:pt>
                <c:pt idx="7">
                  <c:v>91</c:v>
                </c:pt>
                <c:pt idx="8">
                  <c:v>92</c:v>
                </c:pt>
                <c:pt idx="9">
                  <c:v>93</c:v>
                </c:pt>
              </c:numCache>
            </c:numRef>
          </c:cat>
          <c:val>
            <c:numRef>
              <c:f>'Emp POP by Sections &amp; Sex'!$B$21:$K$21</c:f>
              <c:numCache>
                <c:formatCode>_(* #,##0_);_(* \(#,##0\);_(* "-"??_);_(@_)</c:formatCode>
                <c:ptCount val="10"/>
                <c:pt idx="0">
                  <c:v>1330.0119999999999</c:v>
                </c:pt>
                <c:pt idx="1">
                  <c:v>1225.646</c:v>
                </c:pt>
                <c:pt idx="2">
                  <c:v>1277.461</c:v>
                </c:pt>
                <c:pt idx="3">
                  <c:v>1036.3719999999998</c:v>
                </c:pt>
                <c:pt idx="4">
                  <c:v>1118.1279999999999</c:v>
                </c:pt>
                <c:pt idx="5">
                  <c:v>966.49400000000003</c:v>
                </c:pt>
                <c:pt idx="6">
                  <c:v>825.13400000000001</c:v>
                </c:pt>
                <c:pt idx="7">
                  <c:v>898.77599999999995</c:v>
                </c:pt>
                <c:pt idx="8">
                  <c:v>736.95799999999974</c:v>
                </c:pt>
                <c:pt idx="9">
                  <c:v>676.67800000000022</c:v>
                </c:pt>
              </c:numCache>
            </c:numRef>
          </c:val>
        </c:ser>
        <c:dLbls/>
        <c:marker val="1"/>
        <c:axId val="75211520"/>
        <c:axId val="75213056"/>
      </c:lineChart>
      <c:catAx>
        <c:axId val="75211520"/>
        <c:scaling>
          <c:orientation val="minMax"/>
        </c:scaling>
        <c:axPos val="b"/>
        <c:numFmt formatCode="General" sourceLinked="1"/>
        <c:majorTickMark val="none"/>
        <c:tickLblPos val="nextTo"/>
        <c:spPr>
          <a:ln>
            <a:solidFill>
              <a:schemeClr val="tx1">
                <a:lumMod val="85000"/>
                <a:lumOff val="15000"/>
              </a:schemeClr>
            </a:solidFill>
          </a:ln>
        </c:spPr>
        <c:txPr>
          <a:bodyPr/>
          <a:lstStyle/>
          <a:p>
            <a:pPr>
              <a:defRPr sz="1200" b="1"/>
            </a:pPr>
            <a:endParaRPr lang="en-US"/>
          </a:p>
        </c:txPr>
        <c:crossAx val="75213056"/>
        <c:crosses val="autoZero"/>
        <c:auto val="1"/>
        <c:lblAlgn val="ctr"/>
        <c:lblOffset val="100"/>
      </c:catAx>
      <c:valAx>
        <c:axId val="75213056"/>
        <c:scaling>
          <c:orientation val="minMax"/>
        </c:scaling>
        <c:axPos val="l"/>
        <c:majorGridlines/>
        <c:numFmt formatCode="_(* #,##0_);_(* \(#,##0\);_(* &quot;-&quot;??_);_(@_)" sourceLinked="1"/>
        <c:majorTickMark val="none"/>
        <c:tickLblPos val="nextTo"/>
        <c:spPr>
          <a:ln w="6350">
            <a:solidFill>
              <a:schemeClr val="tx1">
                <a:lumMod val="85000"/>
                <a:lumOff val="15000"/>
              </a:schemeClr>
            </a:solidFill>
          </a:ln>
        </c:spPr>
        <c:txPr>
          <a:bodyPr/>
          <a:lstStyle/>
          <a:p>
            <a:pPr>
              <a:defRPr sz="1200" b="1"/>
            </a:pPr>
            <a:endParaRPr lang="en-US"/>
          </a:p>
        </c:txPr>
        <c:crossAx val="75211520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1400" b="1">
              <a:cs typeface="B Mitra" pitchFamily="2" charset="-78"/>
            </a:defRPr>
          </a:pPr>
          <a:endParaRPr lang="en-US"/>
        </a:p>
      </c:txPr>
    </c:legend>
    <c:plotVisOnly val="1"/>
    <c:dispBlanksAs val="gap"/>
  </c:chart>
  <c:externalData r:id="rId1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>
        <c:manualLayout>
          <c:layoutTarget val="inner"/>
          <c:xMode val="edge"/>
          <c:yMode val="edge"/>
          <c:x val="6.4838725858258672E-2"/>
          <c:y val="0.12274171242036863"/>
          <c:w val="0.90460575816383348"/>
          <c:h val="0.71273604937198742"/>
        </c:manualLayout>
      </c:layout>
      <c:lineChart>
        <c:grouping val="standard"/>
        <c:ser>
          <c:idx val="1"/>
          <c:order val="0"/>
          <c:tx>
            <c:strRef>
              <c:f>'Emp POP by Sections &amp; Sex'!$L$20</c:f>
              <c:strCache>
                <c:ptCount val="1"/>
                <c:pt idx="0">
                  <c:v>مرد</c:v>
                </c:pt>
              </c:strCache>
            </c:strRef>
          </c:tx>
          <c:spPr>
            <a:ln w="28575" cap="rnd">
              <a:solidFill>
                <a:srgbClr val="0066FF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8989178281917691E-2"/>
                  <c:y val="7.499441478603798E-2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3.0662918367478718E-2"/>
                  <c:y val="7.9160771163040017E-2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2.7315438196356599E-2"/>
                  <c:y val="5.8328989278029417E-2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2.7315438196356599E-2"/>
                  <c:y val="7.0828058409035735E-2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3.2336658453039804E-2"/>
                  <c:y val="7.9160771163040017E-2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2.3967958025234465E-2"/>
                  <c:y val="7.0828058409035805E-2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1.8946737768551401E-2"/>
                  <c:y val="6.6661702032033712E-2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2.0620477854112342E-2"/>
                  <c:y val="6.6661702032033782E-2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2.7315438196356741E-2"/>
                  <c:y val="7.4994414786037925E-2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2.5641698110795568E-2"/>
                  <c:y val="8.3327127540042262E-2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'Emp POP by Sections &amp; Sex'!$B$26:$K$26</c:f>
              <c:numCache>
                <c:formatCode>General</c:formatCode>
                <c:ptCount val="10"/>
                <c:pt idx="0">
                  <c:v>84</c:v>
                </c:pt>
                <c:pt idx="1">
                  <c:v>85</c:v>
                </c:pt>
                <c:pt idx="2">
                  <c:v>86</c:v>
                </c:pt>
                <c:pt idx="3">
                  <c:v>87</c:v>
                </c:pt>
                <c:pt idx="4">
                  <c:v>88</c:v>
                </c:pt>
                <c:pt idx="5">
                  <c:v>89</c:v>
                </c:pt>
                <c:pt idx="6">
                  <c:v>90</c:v>
                </c:pt>
                <c:pt idx="7">
                  <c:v>91</c:v>
                </c:pt>
                <c:pt idx="8">
                  <c:v>92</c:v>
                </c:pt>
                <c:pt idx="9">
                  <c:v>93</c:v>
                </c:pt>
              </c:numCache>
            </c:numRef>
          </c:cat>
          <c:val>
            <c:numRef>
              <c:f>'Emp POP by Sections &amp; Sex'!$B$28:$K$28</c:f>
              <c:numCache>
                <c:formatCode>0.0</c:formatCode>
                <c:ptCount val="10"/>
                <c:pt idx="0">
                  <c:v>22.632962472409361</c:v>
                </c:pt>
                <c:pt idx="1">
                  <c:v>21.346501330562294</c:v>
                </c:pt>
                <c:pt idx="2">
                  <c:v>20.499666047358826</c:v>
                </c:pt>
                <c:pt idx="3">
                  <c:v>19.323644858202581</c:v>
                </c:pt>
                <c:pt idx="4">
                  <c:v>18.818305090808106</c:v>
                </c:pt>
                <c:pt idx="5">
                  <c:v>17.462063985474131</c:v>
                </c:pt>
                <c:pt idx="6">
                  <c:v>17.181562050194827</c:v>
                </c:pt>
                <c:pt idx="7">
                  <c:v>18.040981648153593</c:v>
                </c:pt>
                <c:pt idx="8">
                  <c:v>17.452188865970587</c:v>
                </c:pt>
                <c:pt idx="9">
                  <c:v>17.223102596918267</c:v>
                </c:pt>
              </c:numCache>
            </c:numRef>
          </c:val>
        </c:ser>
        <c:ser>
          <c:idx val="2"/>
          <c:order val="1"/>
          <c:tx>
            <c:strRef>
              <c:f>'Emp POP by Sections &amp; Sex'!$L$21</c:f>
              <c:strCache>
                <c:ptCount val="1"/>
                <c:pt idx="0">
                  <c:v>زن</c:v>
                </c:pt>
              </c:strCache>
            </c:strRef>
          </c:tx>
          <c:spPr>
            <a:ln w="28575" cap="rnd">
              <a:solidFill>
                <a:srgbClr val="FF006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'Emp POP by Sections &amp; Sex'!$B$26:$K$26</c:f>
              <c:numCache>
                <c:formatCode>General</c:formatCode>
                <c:ptCount val="10"/>
                <c:pt idx="0">
                  <c:v>84</c:v>
                </c:pt>
                <c:pt idx="1">
                  <c:v>85</c:v>
                </c:pt>
                <c:pt idx="2">
                  <c:v>86</c:v>
                </c:pt>
                <c:pt idx="3">
                  <c:v>87</c:v>
                </c:pt>
                <c:pt idx="4">
                  <c:v>88</c:v>
                </c:pt>
                <c:pt idx="5">
                  <c:v>89</c:v>
                </c:pt>
                <c:pt idx="6">
                  <c:v>90</c:v>
                </c:pt>
                <c:pt idx="7">
                  <c:v>91</c:v>
                </c:pt>
                <c:pt idx="8">
                  <c:v>92</c:v>
                </c:pt>
                <c:pt idx="9">
                  <c:v>93</c:v>
                </c:pt>
              </c:numCache>
            </c:numRef>
          </c:cat>
          <c:val>
            <c:numRef>
              <c:f>'Emp POP by Sections &amp; Sex'!$B$29:$K$29</c:f>
              <c:numCache>
                <c:formatCode>0.0</c:formatCode>
                <c:ptCount val="10"/>
                <c:pt idx="0">
                  <c:v>33.572079993719811</c:v>
                </c:pt>
                <c:pt idx="1">
                  <c:v>30.875759458243461</c:v>
                </c:pt>
                <c:pt idx="2">
                  <c:v>33.073526700924383</c:v>
                </c:pt>
                <c:pt idx="3">
                  <c:v>30.649706152346525</c:v>
                </c:pt>
                <c:pt idx="4">
                  <c:v>30.494796432353599</c:v>
                </c:pt>
                <c:pt idx="5">
                  <c:v>27.957528591197917</c:v>
                </c:pt>
                <c:pt idx="6">
                  <c:v>26.295579968762713</c:v>
                </c:pt>
                <c:pt idx="7">
                  <c:v>26.073243751305426</c:v>
                </c:pt>
                <c:pt idx="8">
                  <c:v>23.430503930794334</c:v>
                </c:pt>
                <c:pt idx="9">
                  <c:v>21.833245625384581</c:v>
                </c:pt>
              </c:numCache>
            </c:numRef>
          </c:val>
        </c:ser>
        <c:ser>
          <c:idx val="0"/>
          <c:order val="2"/>
          <c:tx>
            <c:strRef>
              <c:f>'Emp POP by Sections &amp; Sex'!$A$27</c:f>
              <c:strCache>
                <c:ptCount val="1"/>
                <c:pt idx="0">
                  <c:v>کل</c:v>
                </c:pt>
              </c:strCache>
            </c:strRef>
          </c:tx>
          <c:spPr>
            <a:ln w="28575" cap="rnd">
              <a:solidFill>
                <a:srgbClr val="00990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'Emp POP by Sections &amp; Sex'!$B$26:$K$26</c:f>
              <c:numCache>
                <c:formatCode>General</c:formatCode>
                <c:ptCount val="10"/>
                <c:pt idx="0">
                  <c:v>84</c:v>
                </c:pt>
                <c:pt idx="1">
                  <c:v>85</c:v>
                </c:pt>
                <c:pt idx="2">
                  <c:v>86</c:v>
                </c:pt>
                <c:pt idx="3">
                  <c:v>87</c:v>
                </c:pt>
                <c:pt idx="4">
                  <c:v>88</c:v>
                </c:pt>
                <c:pt idx="5">
                  <c:v>89</c:v>
                </c:pt>
                <c:pt idx="6">
                  <c:v>90</c:v>
                </c:pt>
                <c:pt idx="7">
                  <c:v>91</c:v>
                </c:pt>
                <c:pt idx="8">
                  <c:v>92</c:v>
                </c:pt>
                <c:pt idx="9">
                  <c:v>93</c:v>
                </c:pt>
              </c:numCache>
            </c:numRef>
          </c:cat>
          <c:val>
            <c:numRef>
              <c:f>'Emp POP by Sections &amp; Sex'!$B$27:$K$27</c:f>
              <c:numCache>
                <c:formatCode>0.0</c:formatCode>
                <c:ptCount val="10"/>
                <c:pt idx="0">
                  <c:v>24.739402662772488</c:v>
                </c:pt>
                <c:pt idx="1">
                  <c:v>23.167153708166438</c:v>
                </c:pt>
                <c:pt idx="2">
                  <c:v>22.805993062823369</c:v>
                </c:pt>
                <c:pt idx="3">
                  <c:v>21.209342308175209</c:v>
                </c:pt>
                <c:pt idx="4">
                  <c:v>20.859670188322372</c:v>
                </c:pt>
                <c:pt idx="5">
                  <c:v>19.218525118472421</c:v>
                </c:pt>
                <c:pt idx="6">
                  <c:v>18.575944966649498</c:v>
                </c:pt>
                <c:pt idx="7">
                  <c:v>19.383564170673313</c:v>
                </c:pt>
                <c:pt idx="8">
                  <c:v>18.340476446005802</c:v>
                </c:pt>
                <c:pt idx="9">
                  <c:v>17.896210527669787</c:v>
                </c:pt>
              </c:numCache>
            </c:numRef>
          </c:val>
        </c:ser>
        <c:dLbls/>
        <c:marker val="1"/>
        <c:axId val="75273344"/>
        <c:axId val="75274880"/>
      </c:lineChart>
      <c:catAx>
        <c:axId val="7527334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85000"/>
                <a:lumOff val="1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274880"/>
        <c:crosses val="autoZero"/>
        <c:auto val="1"/>
        <c:lblAlgn val="ctr"/>
        <c:lblOffset val="100"/>
      </c:catAx>
      <c:valAx>
        <c:axId val="75274880"/>
        <c:scaling>
          <c:orientation val="minMax"/>
          <c:max val="40"/>
        </c:scaling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tickLblPos val="nextTo"/>
        <c:spPr>
          <a:noFill/>
          <a:ln>
            <a:solidFill>
              <a:schemeClr val="tx1">
                <a:lumMod val="85000"/>
                <a:lumOff val="1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273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1838713952434886"/>
          <c:y val="0.91035219167654302"/>
          <c:w val="0.16322572095130264"/>
          <c:h val="6.2208790520263464E-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B Mitra" panose="00000400000000000000" pitchFamily="2" charset="-78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>
        <c:manualLayout>
          <c:layoutTarget val="inner"/>
          <c:xMode val="edge"/>
          <c:yMode val="edge"/>
          <c:x val="9.0834563167402418E-2"/>
          <c:y val="2.8273785233638278E-2"/>
          <c:w val="0.89739979263157399"/>
          <c:h val="0.85927887971132455"/>
        </c:manualLayout>
      </c:layout>
      <c:lineChart>
        <c:grouping val="standard"/>
        <c:ser>
          <c:idx val="0"/>
          <c:order val="0"/>
          <c:tx>
            <c:strRef>
              <c:f>Sheet2!$D$1</c:f>
              <c:strCache>
                <c:ptCount val="1"/>
                <c:pt idx="0">
                  <c:v>سرشماری 1385</c:v>
                </c:pt>
              </c:strCache>
            </c:strRef>
          </c:tx>
          <c:spPr>
            <a:ln w="28575" cap="rnd">
              <a:solidFill>
                <a:srgbClr val="FF006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66"/>
              </a:solidFill>
              <a:ln w="38100">
                <a:solidFill>
                  <a:srgbClr val="FF0066"/>
                </a:solidFill>
              </a:ln>
              <a:effectLst/>
            </c:spPr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9.4759084062030138E-2"/>
                  <c:y val="-8.018392124629671E-2"/>
                </c:manualLayout>
              </c:layout>
              <c:showVal val="1"/>
              <c:showCatNam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9.0500248823287235E-2"/>
                  <c:y val="-4.2202063813840396E-2"/>
                </c:manualLayout>
              </c:layout>
              <c:showVal val="1"/>
              <c:showCatNam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6.38825285811439E-3"/>
                  <c:y val="-6.330309572076058E-2"/>
                </c:manualLayout>
              </c:layout>
              <c:showVal val="1"/>
              <c:showCatNam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4.2588352387429258E-2"/>
                  <c:y val="0.16458804887397749"/>
                </c:manualLayout>
              </c:layout>
              <c:showVal val="1"/>
              <c:showCatNam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layout>
                <c:manualLayout>
                  <c:x val="-0.22571826765337519"/>
                  <c:y val="4.8532373385916448E-2"/>
                </c:manualLayout>
              </c:layout>
              <c:showVal val="1"/>
              <c:showCatName val="1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layout>
                <c:manualLayout>
                  <c:x val="-1.2776505716228782E-2"/>
                  <c:y val="0.25532248607373431"/>
                </c:manualLayout>
              </c:layout>
              <c:showVal val="1"/>
              <c:showCatNam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 rtl="1">
                  <a:defRPr sz="1200" b="1" i="0" u="none" strike="noStrike" kern="1200" baseline="0">
                    <a:solidFill>
                      <a:srgbClr val="990033"/>
                    </a:solidFill>
                    <a:latin typeface="+mn-lt"/>
                    <a:ea typeface="+mn-ea"/>
                    <a:cs typeface="B Mitra" panose="00000400000000000000" pitchFamily="2" charset="-78"/>
                  </a:defRPr>
                </a:pPr>
                <a:endParaRPr lang="en-US"/>
              </a:p>
            </c:txPr>
            <c:showVal val="1"/>
            <c:showCatName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Sheet2!$A$3:$A$16</c:f>
              <c:strCache>
                <c:ptCount val="14"/>
                <c:pt idx="0">
                  <c:v>4 -0  ساله</c:v>
                </c:pt>
                <c:pt idx="1">
                  <c:v>9 -5  ساله</c:v>
                </c:pt>
                <c:pt idx="2">
                  <c:v>14-10 ساله</c:v>
                </c:pt>
                <c:pt idx="3">
                  <c:v>19-15 ساله</c:v>
                </c:pt>
                <c:pt idx="4">
                  <c:v>24-20 ساله</c:v>
                </c:pt>
                <c:pt idx="5">
                  <c:v>29-25 ساله</c:v>
                </c:pt>
                <c:pt idx="6">
                  <c:v>34-30 ساله</c:v>
                </c:pt>
                <c:pt idx="7">
                  <c:v>39-35 ساله</c:v>
                </c:pt>
                <c:pt idx="8">
                  <c:v>44-40 ساله</c:v>
                </c:pt>
                <c:pt idx="9">
                  <c:v>49-45 ساله</c:v>
                </c:pt>
                <c:pt idx="10">
                  <c:v>54-50 ساله</c:v>
                </c:pt>
                <c:pt idx="11">
                  <c:v>59-55 ساله</c:v>
                </c:pt>
                <c:pt idx="12">
                  <c:v>64-60 ساله</c:v>
                </c:pt>
                <c:pt idx="13">
                  <c:v>65 ساله و بیش‌تر</c:v>
                </c:pt>
              </c:strCache>
            </c:strRef>
          </c:cat>
          <c:val>
            <c:numRef>
              <c:f>Sheet2!$D$3:$D$16</c:f>
              <c:numCache>
                <c:formatCode>_-* #,##0_-;_-* #,##0\-;_-* "-"??_-;_-@_-</c:formatCode>
                <c:ptCount val="14"/>
                <c:pt idx="0">
                  <c:v>5463.9779999999992</c:v>
                </c:pt>
                <c:pt idx="1">
                  <c:v>5509.0570000000016</c:v>
                </c:pt>
                <c:pt idx="2">
                  <c:v>6708.5940000000001</c:v>
                </c:pt>
                <c:pt idx="3">
                  <c:v>8726.7610000000004</c:v>
                </c:pt>
                <c:pt idx="4">
                  <c:v>9011.4220000000005</c:v>
                </c:pt>
                <c:pt idx="5">
                  <c:v>7224.9520000000002</c:v>
                </c:pt>
                <c:pt idx="6">
                  <c:v>5553.5309999999999</c:v>
                </c:pt>
                <c:pt idx="7">
                  <c:v>4921.1240000000007</c:v>
                </c:pt>
                <c:pt idx="8">
                  <c:v>4089.1579999999999</c:v>
                </c:pt>
                <c:pt idx="9">
                  <c:v>3522.761</c:v>
                </c:pt>
                <c:pt idx="10">
                  <c:v>2755.42</c:v>
                </c:pt>
                <c:pt idx="11">
                  <c:v>1887.981</c:v>
                </c:pt>
                <c:pt idx="12">
                  <c:v>1464.452</c:v>
                </c:pt>
                <c:pt idx="13">
                  <c:v>3656.5909999999999</c:v>
                </c:pt>
              </c:numCache>
            </c:numRef>
          </c:val>
        </c:ser>
        <c:ser>
          <c:idx val="1"/>
          <c:order val="1"/>
          <c:tx>
            <c:strRef>
              <c:f>Sheet2!$E$1</c:f>
              <c:strCache>
                <c:ptCount val="1"/>
                <c:pt idx="0">
                  <c:v>سرشماری 1390</c:v>
                </c:pt>
              </c:strCache>
            </c:strRef>
          </c:tx>
          <c:spPr>
            <a:ln w="28575" cap="rnd">
              <a:solidFill>
                <a:srgbClr val="0066F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66FF"/>
              </a:solidFill>
              <a:ln w="38100">
                <a:solidFill>
                  <a:srgbClr val="0066FF"/>
                </a:solidFill>
              </a:ln>
              <a:effectLst/>
            </c:spPr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7682429051829056E-2"/>
                  <c:y val="9.2844540390448857E-2"/>
                </c:manualLayout>
              </c:layout>
              <c:showVal val="1"/>
              <c:showCatNam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.10540617215888744"/>
                  <c:y val="-1.9342389136413677E-17"/>
                </c:manualLayout>
              </c:layout>
              <c:showVal val="1"/>
              <c:showCatNam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5.8558984532715241E-2"/>
                  <c:y val="-4.6422270195224428E-2"/>
                </c:manualLayout>
              </c:layout>
              <c:showVal val="1"/>
              <c:showCatNam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layout>
                <c:manualLayout>
                  <c:x val="-4.2588352387429263E-3"/>
                  <c:y val="-6.5413198911452683E-2"/>
                </c:manualLayout>
              </c:layout>
              <c:showVal val="1"/>
              <c:showCatNam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 rtl="1">
                  <a:defRPr sz="1200" b="1" i="0" u="none" strike="noStrike" kern="1200" baseline="0">
                    <a:solidFill>
                      <a:schemeClr val="accent2">
                        <a:lumMod val="50000"/>
                      </a:schemeClr>
                    </a:solidFill>
                    <a:latin typeface="+mn-lt"/>
                    <a:ea typeface="+mn-ea"/>
                    <a:cs typeface="B Mitra" panose="00000400000000000000" pitchFamily="2" charset="-78"/>
                  </a:defRPr>
                </a:pPr>
                <a:endParaRPr lang="en-US"/>
              </a:p>
            </c:txPr>
            <c:showVal val="1"/>
            <c:showCatName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Sheet2!$A$3:$A$16</c:f>
              <c:strCache>
                <c:ptCount val="14"/>
                <c:pt idx="0">
                  <c:v>4 -0  ساله</c:v>
                </c:pt>
                <c:pt idx="1">
                  <c:v>9 -5  ساله</c:v>
                </c:pt>
                <c:pt idx="2">
                  <c:v>14-10 ساله</c:v>
                </c:pt>
                <c:pt idx="3">
                  <c:v>19-15 ساله</c:v>
                </c:pt>
                <c:pt idx="4">
                  <c:v>24-20 ساله</c:v>
                </c:pt>
                <c:pt idx="5">
                  <c:v>29-25 ساله</c:v>
                </c:pt>
                <c:pt idx="6">
                  <c:v>34-30 ساله</c:v>
                </c:pt>
                <c:pt idx="7">
                  <c:v>39-35 ساله</c:v>
                </c:pt>
                <c:pt idx="8">
                  <c:v>44-40 ساله</c:v>
                </c:pt>
                <c:pt idx="9">
                  <c:v>49-45 ساله</c:v>
                </c:pt>
                <c:pt idx="10">
                  <c:v>54-50 ساله</c:v>
                </c:pt>
                <c:pt idx="11">
                  <c:v>59-55 ساله</c:v>
                </c:pt>
                <c:pt idx="12">
                  <c:v>64-60 ساله</c:v>
                </c:pt>
                <c:pt idx="13">
                  <c:v>65 ساله و بیش‌تر</c:v>
                </c:pt>
              </c:strCache>
            </c:strRef>
          </c:cat>
          <c:val>
            <c:numRef>
              <c:f>Sheet2!$E$3:$E$16</c:f>
              <c:numCache>
                <c:formatCode>_-* #,##0_-;_-* #,##0\-;_-* "-"??_-;_-@_-</c:formatCode>
                <c:ptCount val="14"/>
                <c:pt idx="0">
                  <c:v>6232.5520000000006</c:v>
                </c:pt>
                <c:pt idx="1">
                  <c:v>5657.7910000000002</c:v>
                </c:pt>
                <c:pt idx="2">
                  <c:v>5671.4349999999995</c:v>
                </c:pt>
                <c:pt idx="3">
                  <c:v>6607.0430000000006</c:v>
                </c:pt>
                <c:pt idx="4">
                  <c:v>8414.4969999999958</c:v>
                </c:pt>
                <c:pt idx="5">
                  <c:v>8672.6540000000005</c:v>
                </c:pt>
                <c:pt idx="6">
                  <c:v>6971.924</c:v>
                </c:pt>
                <c:pt idx="7">
                  <c:v>5571.018</c:v>
                </c:pt>
                <c:pt idx="8">
                  <c:v>4906.7490000000007</c:v>
                </c:pt>
                <c:pt idx="9">
                  <c:v>4030.4810000000002</c:v>
                </c:pt>
                <c:pt idx="10">
                  <c:v>3527.4079999999999</c:v>
                </c:pt>
                <c:pt idx="11">
                  <c:v>2680.1190000000001</c:v>
                </c:pt>
                <c:pt idx="12">
                  <c:v>1862.9070000000002</c:v>
                </c:pt>
                <c:pt idx="13">
                  <c:v>4343.0910000000003</c:v>
                </c:pt>
              </c:numCache>
            </c:numRef>
          </c:val>
        </c:ser>
        <c:dLbls/>
        <c:marker val="1"/>
        <c:axId val="86034304"/>
        <c:axId val="86035840"/>
      </c:lineChart>
      <c:catAx>
        <c:axId val="86034304"/>
        <c:scaling>
          <c:orientation val="minMax"/>
        </c:scaling>
        <c:axPos val="b"/>
        <c:numFmt formatCode="General" sourceLinked="1"/>
        <c:majorTickMark val="none"/>
        <c:minorTickMark val="in"/>
        <c:tickLblPos val="nextTo"/>
        <c:spPr>
          <a:noFill/>
          <a:ln w="9525" cap="flat" cmpd="sng" algn="ctr">
            <a:solidFill>
              <a:schemeClr val="tx1">
                <a:lumMod val="85000"/>
                <a:lumOff val="1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B Mitra" panose="00000400000000000000" pitchFamily="2" charset="-78"/>
              </a:defRPr>
            </a:pPr>
            <a:endParaRPr lang="en-US"/>
          </a:p>
        </c:txPr>
        <c:crossAx val="86035840"/>
        <c:crosses val="autoZero"/>
        <c:auto val="1"/>
        <c:lblAlgn val="ctr"/>
        <c:lblOffset val="100"/>
      </c:catAx>
      <c:valAx>
        <c:axId val="86035840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numFmt formatCode="_-* #,##0_-;_-* #,##0\-;_-* &quot;-&quot;??_-;_-@_-" sourceLinked="1"/>
        <c:majorTickMark val="in"/>
        <c:tickLblPos val="nextTo"/>
        <c:spPr>
          <a:noFill/>
          <a:ln>
            <a:solidFill>
              <a:schemeClr val="tx1">
                <a:lumMod val="85000"/>
                <a:lumOff val="1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0343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r"/>
      <c:layout/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B Mitra" panose="00000400000000000000" pitchFamily="2" charset="-78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>
        <c:manualLayout>
          <c:layoutTarget val="inner"/>
          <c:xMode val="edge"/>
          <c:yMode val="edge"/>
          <c:x val="4.1430079087469547E-2"/>
          <c:y val="0.13144663192852185"/>
          <c:w val="0.93704317912685753"/>
          <c:h val="0.7802086195791722"/>
        </c:manualLayout>
      </c:layout>
      <c:lineChart>
        <c:grouping val="standard"/>
        <c:ser>
          <c:idx val="0"/>
          <c:order val="0"/>
          <c:tx>
            <c:strRef>
              <c:f>'سهم اشتغال ناقص '!$C$6</c:f>
              <c:strCache>
                <c:ptCount val="1"/>
                <c:pt idx="0">
                  <c:v>كل</c:v>
                </c:pt>
              </c:strCache>
            </c:strRef>
          </c:tx>
          <c:spPr>
            <a:ln w="28575" cap="rnd">
              <a:solidFill>
                <a:srgbClr val="00990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'سهم اشتغال ناقص '!$B$7:$B$16</c:f>
              <c:numCache>
                <c:formatCode>General</c:formatCode>
                <c:ptCount val="10"/>
                <c:pt idx="0">
                  <c:v>1384</c:v>
                </c:pt>
                <c:pt idx="1">
                  <c:v>1385</c:v>
                </c:pt>
                <c:pt idx="2">
                  <c:v>1386</c:v>
                </c:pt>
                <c:pt idx="3">
                  <c:v>1387</c:v>
                </c:pt>
                <c:pt idx="4">
                  <c:v>1388</c:v>
                </c:pt>
                <c:pt idx="5">
                  <c:v>1389</c:v>
                </c:pt>
                <c:pt idx="6">
                  <c:v>1390</c:v>
                </c:pt>
                <c:pt idx="7">
                  <c:v>1391</c:v>
                </c:pt>
                <c:pt idx="8">
                  <c:v>1392</c:v>
                </c:pt>
                <c:pt idx="9">
                  <c:v>1393</c:v>
                </c:pt>
              </c:numCache>
            </c:numRef>
          </c:cat>
          <c:val>
            <c:numRef>
              <c:f>'سهم اشتغال ناقص '!$C$7:$C$16</c:f>
              <c:numCache>
                <c:formatCode>General</c:formatCode>
                <c:ptCount val="10"/>
                <c:pt idx="0">
                  <c:v>7.4</c:v>
                </c:pt>
                <c:pt idx="1">
                  <c:v>7</c:v>
                </c:pt>
                <c:pt idx="2">
                  <c:v>6.4</c:v>
                </c:pt>
                <c:pt idx="3">
                  <c:v>7.9</c:v>
                </c:pt>
                <c:pt idx="4">
                  <c:v>9.5</c:v>
                </c:pt>
                <c:pt idx="5">
                  <c:v>10.200000000000001</c:v>
                </c:pt>
                <c:pt idx="6" formatCode="0.0">
                  <c:v>9</c:v>
                </c:pt>
                <c:pt idx="7">
                  <c:v>8.9</c:v>
                </c:pt>
                <c:pt idx="8">
                  <c:v>8.9</c:v>
                </c:pt>
                <c:pt idx="9">
                  <c:v>9.6</c:v>
                </c:pt>
              </c:numCache>
            </c:numRef>
          </c:val>
        </c:ser>
        <c:ser>
          <c:idx val="1"/>
          <c:order val="1"/>
          <c:tx>
            <c:strRef>
              <c:f>'سهم اشتغال ناقص '!$D$6</c:f>
              <c:strCache>
                <c:ptCount val="1"/>
                <c:pt idx="0">
                  <c:v>مرد</c:v>
                </c:pt>
              </c:strCache>
            </c:strRef>
          </c:tx>
          <c:spPr>
            <a:ln w="31750" cap="rnd">
              <a:solidFill>
                <a:srgbClr val="0066FF"/>
              </a:solidFill>
              <a:prstDash val="solid"/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'سهم اشتغال ناقص '!$B$7:$B$16</c:f>
              <c:numCache>
                <c:formatCode>General</c:formatCode>
                <c:ptCount val="10"/>
                <c:pt idx="0">
                  <c:v>1384</c:v>
                </c:pt>
                <c:pt idx="1">
                  <c:v>1385</c:v>
                </c:pt>
                <c:pt idx="2">
                  <c:v>1386</c:v>
                </c:pt>
                <c:pt idx="3">
                  <c:v>1387</c:v>
                </c:pt>
                <c:pt idx="4">
                  <c:v>1388</c:v>
                </c:pt>
                <c:pt idx="5">
                  <c:v>1389</c:v>
                </c:pt>
                <c:pt idx="6">
                  <c:v>1390</c:v>
                </c:pt>
                <c:pt idx="7">
                  <c:v>1391</c:v>
                </c:pt>
                <c:pt idx="8">
                  <c:v>1392</c:v>
                </c:pt>
                <c:pt idx="9">
                  <c:v>1393</c:v>
                </c:pt>
              </c:numCache>
            </c:numRef>
          </c:cat>
          <c:val>
            <c:numRef>
              <c:f>'سهم اشتغال ناقص '!$D$7:$D$16</c:f>
              <c:numCache>
                <c:formatCode>General</c:formatCode>
                <c:ptCount val="10"/>
                <c:pt idx="0">
                  <c:v>8</c:v>
                </c:pt>
                <c:pt idx="1">
                  <c:v>7.7</c:v>
                </c:pt>
                <c:pt idx="2">
                  <c:v>7.1</c:v>
                </c:pt>
                <c:pt idx="3">
                  <c:v>8.6</c:v>
                </c:pt>
                <c:pt idx="4">
                  <c:v>10.4</c:v>
                </c:pt>
                <c:pt idx="5">
                  <c:v>11.2</c:v>
                </c:pt>
                <c:pt idx="6">
                  <c:v>9.9</c:v>
                </c:pt>
                <c:pt idx="7">
                  <c:v>9.8000000000000007</c:v>
                </c:pt>
                <c:pt idx="8">
                  <c:v>9.7000000000000011</c:v>
                </c:pt>
                <c:pt idx="9">
                  <c:v>10.5</c:v>
                </c:pt>
              </c:numCache>
            </c:numRef>
          </c:val>
        </c:ser>
        <c:ser>
          <c:idx val="2"/>
          <c:order val="2"/>
          <c:tx>
            <c:strRef>
              <c:f>'سهم اشتغال ناقص '!$E$6</c:f>
              <c:strCache>
                <c:ptCount val="1"/>
                <c:pt idx="0">
                  <c:v>زن</c:v>
                </c:pt>
              </c:strCache>
            </c:strRef>
          </c:tx>
          <c:spPr>
            <a:ln w="28575" cap="rnd">
              <a:solidFill>
                <a:srgbClr val="FF006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'سهم اشتغال ناقص '!$B$7:$B$16</c:f>
              <c:numCache>
                <c:formatCode>General</c:formatCode>
                <c:ptCount val="10"/>
                <c:pt idx="0">
                  <c:v>1384</c:v>
                </c:pt>
                <c:pt idx="1">
                  <c:v>1385</c:v>
                </c:pt>
                <c:pt idx="2">
                  <c:v>1386</c:v>
                </c:pt>
                <c:pt idx="3">
                  <c:v>1387</c:v>
                </c:pt>
                <c:pt idx="4">
                  <c:v>1388</c:v>
                </c:pt>
                <c:pt idx="5">
                  <c:v>1389</c:v>
                </c:pt>
                <c:pt idx="6">
                  <c:v>1390</c:v>
                </c:pt>
                <c:pt idx="7">
                  <c:v>1391</c:v>
                </c:pt>
                <c:pt idx="8">
                  <c:v>1392</c:v>
                </c:pt>
                <c:pt idx="9">
                  <c:v>1393</c:v>
                </c:pt>
              </c:numCache>
            </c:numRef>
          </c:cat>
          <c:val>
            <c:numRef>
              <c:f>'سهم اشتغال ناقص '!$E$7:$E$16</c:f>
              <c:numCache>
                <c:formatCode>General</c:formatCode>
                <c:ptCount val="10"/>
                <c:pt idx="0">
                  <c:v>4.7</c:v>
                </c:pt>
                <c:pt idx="1">
                  <c:v>4.0999999999999996</c:v>
                </c:pt>
                <c:pt idx="2">
                  <c:v>3.3</c:v>
                </c:pt>
                <c:pt idx="3">
                  <c:v>4.2</c:v>
                </c:pt>
                <c:pt idx="4">
                  <c:v>5</c:v>
                </c:pt>
                <c:pt idx="5">
                  <c:v>5</c:v>
                </c:pt>
                <c:pt idx="6">
                  <c:v>4.4000000000000004</c:v>
                </c:pt>
                <c:pt idx="7">
                  <c:v>4.3</c:v>
                </c:pt>
                <c:pt idx="8">
                  <c:v>4.7</c:v>
                </c:pt>
                <c:pt idx="9">
                  <c:v>4.2</c:v>
                </c:pt>
              </c:numCache>
            </c:numRef>
          </c:val>
        </c:ser>
        <c:ser>
          <c:idx val="3"/>
          <c:order val="3"/>
          <c:tx>
            <c:strRef>
              <c:f>'سهم اشتغال ناقص '!$F$6</c:f>
              <c:strCache>
                <c:ptCount val="1"/>
                <c:pt idx="0">
                  <c:v>شهري</c:v>
                </c:pt>
              </c:strCache>
            </c:strRef>
          </c:tx>
          <c:spPr>
            <a:ln w="31750" cap="rnd">
              <a:solidFill>
                <a:schemeClr val="tx2">
                  <a:lumMod val="5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'سهم اشتغال ناقص '!$B$7:$B$16</c:f>
              <c:numCache>
                <c:formatCode>General</c:formatCode>
                <c:ptCount val="10"/>
                <c:pt idx="0">
                  <c:v>1384</c:v>
                </c:pt>
                <c:pt idx="1">
                  <c:v>1385</c:v>
                </c:pt>
                <c:pt idx="2">
                  <c:v>1386</c:v>
                </c:pt>
                <c:pt idx="3">
                  <c:v>1387</c:v>
                </c:pt>
                <c:pt idx="4">
                  <c:v>1388</c:v>
                </c:pt>
                <c:pt idx="5">
                  <c:v>1389</c:v>
                </c:pt>
                <c:pt idx="6">
                  <c:v>1390</c:v>
                </c:pt>
                <c:pt idx="7">
                  <c:v>1391</c:v>
                </c:pt>
                <c:pt idx="8">
                  <c:v>1392</c:v>
                </c:pt>
                <c:pt idx="9">
                  <c:v>1393</c:v>
                </c:pt>
              </c:numCache>
            </c:numRef>
          </c:cat>
          <c:val>
            <c:numRef>
              <c:f>'سهم اشتغال ناقص '!$F$7:$F$16</c:f>
              <c:numCache>
                <c:formatCode>General</c:formatCode>
                <c:ptCount val="10"/>
                <c:pt idx="0">
                  <c:v>6</c:v>
                </c:pt>
                <c:pt idx="1">
                  <c:v>5.7</c:v>
                </c:pt>
                <c:pt idx="2">
                  <c:v>5.3</c:v>
                </c:pt>
                <c:pt idx="3">
                  <c:v>6.3</c:v>
                </c:pt>
                <c:pt idx="4">
                  <c:v>7.7</c:v>
                </c:pt>
                <c:pt idx="5">
                  <c:v>8.5</c:v>
                </c:pt>
                <c:pt idx="6">
                  <c:v>7.6</c:v>
                </c:pt>
                <c:pt idx="7">
                  <c:v>7.5</c:v>
                </c:pt>
                <c:pt idx="8">
                  <c:v>7.7</c:v>
                </c:pt>
                <c:pt idx="9">
                  <c:v>8.2000000000000011</c:v>
                </c:pt>
              </c:numCache>
            </c:numRef>
          </c:val>
        </c:ser>
        <c:ser>
          <c:idx val="4"/>
          <c:order val="4"/>
          <c:tx>
            <c:strRef>
              <c:f>'سهم اشتغال ناقص '!$G$6</c:f>
              <c:strCache>
                <c:ptCount val="1"/>
                <c:pt idx="0">
                  <c:v>روستايي</c:v>
                </c:pt>
              </c:strCache>
            </c:strRef>
          </c:tx>
          <c:spPr>
            <a:ln w="28575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'سهم اشتغال ناقص '!$B$7:$B$16</c:f>
              <c:numCache>
                <c:formatCode>General</c:formatCode>
                <c:ptCount val="10"/>
                <c:pt idx="0">
                  <c:v>1384</c:v>
                </c:pt>
                <c:pt idx="1">
                  <c:v>1385</c:v>
                </c:pt>
                <c:pt idx="2">
                  <c:v>1386</c:v>
                </c:pt>
                <c:pt idx="3">
                  <c:v>1387</c:v>
                </c:pt>
                <c:pt idx="4">
                  <c:v>1388</c:v>
                </c:pt>
                <c:pt idx="5">
                  <c:v>1389</c:v>
                </c:pt>
                <c:pt idx="6">
                  <c:v>1390</c:v>
                </c:pt>
                <c:pt idx="7">
                  <c:v>1391</c:v>
                </c:pt>
                <c:pt idx="8">
                  <c:v>1392</c:v>
                </c:pt>
                <c:pt idx="9">
                  <c:v>1393</c:v>
                </c:pt>
              </c:numCache>
            </c:numRef>
          </c:cat>
          <c:val>
            <c:numRef>
              <c:f>'سهم اشتغال ناقص '!$G$7:$G$16</c:f>
              <c:numCache>
                <c:formatCode>General</c:formatCode>
                <c:ptCount val="10"/>
                <c:pt idx="0">
                  <c:v>9.8000000000000007</c:v>
                </c:pt>
                <c:pt idx="1">
                  <c:v>9.4</c:v>
                </c:pt>
                <c:pt idx="2">
                  <c:v>8.4</c:v>
                </c:pt>
                <c:pt idx="3">
                  <c:v>11.2</c:v>
                </c:pt>
                <c:pt idx="4">
                  <c:v>13.1</c:v>
                </c:pt>
                <c:pt idx="5">
                  <c:v>13.9</c:v>
                </c:pt>
                <c:pt idx="6">
                  <c:v>12.5</c:v>
                </c:pt>
                <c:pt idx="7">
                  <c:v>11.9</c:v>
                </c:pt>
                <c:pt idx="8">
                  <c:v>11.8</c:v>
                </c:pt>
                <c:pt idx="9">
                  <c:v>12.9</c:v>
                </c:pt>
              </c:numCache>
            </c:numRef>
          </c:val>
        </c:ser>
        <c:dLbls/>
        <c:marker val="1"/>
        <c:axId val="130939136"/>
        <c:axId val="131477504"/>
      </c:lineChart>
      <c:catAx>
        <c:axId val="130939136"/>
        <c:scaling>
          <c:orientation val="minMax"/>
        </c:scaling>
        <c:axPos val="b"/>
        <c:numFmt formatCode="General" sourceLinked="1"/>
        <c:tickLblPos val="nextTo"/>
        <c:spPr>
          <a:noFill/>
          <a:ln w="9525" cap="flat" cmpd="sng" algn="ctr">
            <a:solidFill>
              <a:schemeClr val="tx1">
                <a:lumMod val="85000"/>
                <a:lumOff val="1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pPr>
            <a:endParaRPr lang="en-US"/>
          </a:p>
        </c:txPr>
        <c:crossAx val="131477504"/>
        <c:crosses val="autoZero"/>
        <c:auto val="1"/>
        <c:lblAlgn val="ctr"/>
        <c:lblOffset val="100"/>
      </c:catAx>
      <c:valAx>
        <c:axId val="13147750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solidFill>
              <a:schemeClr val="tx1">
                <a:lumMod val="85000"/>
                <a:lumOff val="1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09391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r"/>
      <c:layout>
        <c:manualLayout>
          <c:xMode val="edge"/>
          <c:yMode val="edge"/>
          <c:x val="0.93307488321780241"/>
          <c:y val="2.2018354986160513E-3"/>
          <c:w val="6.692511678219773E-2"/>
          <c:h val="0.23014587544828935"/>
        </c:manualLayout>
      </c:layout>
      <c:spPr>
        <a:solidFill>
          <a:schemeClr val="bg2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B Mitra" panose="00000400000000000000" pitchFamily="2" charset="-78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/>
      <c:lineChart>
        <c:grouping val="standard"/>
        <c:ser>
          <c:idx val="0"/>
          <c:order val="0"/>
          <c:spPr>
            <a:ln w="28575" cap="rnd">
              <a:solidFill>
                <a:srgbClr val="0066FF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'جواز کارگاه صنعتی'!$F$5:$O$5</c:f>
              <c:numCache>
                <c:formatCode>General</c:formatCode>
                <c:ptCount val="10"/>
                <c:pt idx="0">
                  <c:v>1384</c:v>
                </c:pt>
                <c:pt idx="1">
                  <c:v>1385</c:v>
                </c:pt>
                <c:pt idx="2">
                  <c:v>1386</c:v>
                </c:pt>
                <c:pt idx="3">
                  <c:v>1387</c:v>
                </c:pt>
                <c:pt idx="4">
                  <c:v>1388</c:v>
                </c:pt>
                <c:pt idx="5">
                  <c:v>1389</c:v>
                </c:pt>
                <c:pt idx="6">
                  <c:v>1390</c:v>
                </c:pt>
                <c:pt idx="7">
                  <c:v>1391</c:v>
                </c:pt>
                <c:pt idx="8">
                  <c:v>1392</c:v>
                </c:pt>
                <c:pt idx="9">
                  <c:v>1393</c:v>
                </c:pt>
              </c:numCache>
            </c:numRef>
          </c:cat>
          <c:val>
            <c:numRef>
              <c:f>'جواز کارگاه صنعتی'!$F$4:$O$4</c:f>
              <c:numCache>
                <c:formatCode>General</c:formatCode>
                <c:ptCount val="10"/>
                <c:pt idx="0">
                  <c:v>31205</c:v>
                </c:pt>
                <c:pt idx="1">
                  <c:v>54288</c:v>
                </c:pt>
                <c:pt idx="2">
                  <c:v>48163</c:v>
                </c:pt>
                <c:pt idx="3">
                  <c:v>26176</c:v>
                </c:pt>
                <c:pt idx="4">
                  <c:v>13380</c:v>
                </c:pt>
                <c:pt idx="5">
                  <c:v>15813</c:v>
                </c:pt>
                <c:pt idx="6">
                  <c:v>15872</c:v>
                </c:pt>
                <c:pt idx="7">
                  <c:v>15210</c:v>
                </c:pt>
                <c:pt idx="8">
                  <c:v>19235</c:v>
                </c:pt>
                <c:pt idx="9">
                  <c:v>18680</c:v>
                </c:pt>
              </c:numCache>
            </c:numRef>
          </c:val>
        </c:ser>
        <c:dLbls/>
        <c:marker val="1"/>
        <c:axId val="133596672"/>
        <c:axId val="133598208"/>
      </c:lineChart>
      <c:catAx>
        <c:axId val="13359667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85000"/>
                <a:lumOff val="1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3598208"/>
        <c:crosses val="autoZero"/>
        <c:auto val="1"/>
        <c:lblAlgn val="ctr"/>
        <c:lblOffset val="100"/>
      </c:catAx>
      <c:valAx>
        <c:axId val="13359820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solidFill>
              <a:schemeClr val="tx1">
                <a:lumMod val="85000"/>
                <a:lumOff val="1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3596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/>
      <c:barChart>
        <c:barDir val="col"/>
        <c:grouping val="clustered"/>
        <c:ser>
          <c:idx val="0"/>
          <c:order val="0"/>
          <c:spPr>
            <a:solidFill>
              <a:srgbClr val="0066FF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'كارگاههاي 10 نفر و بيشتر'!$A$4:$A$12</c:f>
              <c:numCache>
                <c:formatCode>General</c:formatCode>
                <c:ptCount val="9"/>
                <c:pt idx="0">
                  <c:v>1384</c:v>
                </c:pt>
                <c:pt idx="1">
                  <c:v>1385</c:v>
                </c:pt>
                <c:pt idx="2">
                  <c:v>1386</c:v>
                </c:pt>
                <c:pt idx="3">
                  <c:v>1387</c:v>
                </c:pt>
                <c:pt idx="4">
                  <c:v>1388</c:v>
                </c:pt>
                <c:pt idx="5">
                  <c:v>1389</c:v>
                </c:pt>
                <c:pt idx="6">
                  <c:v>1390</c:v>
                </c:pt>
                <c:pt idx="7">
                  <c:v>1391</c:v>
                </c:pt>
                <c:pt idx="8">
                  <c:v>1392</c:v>
                </c:pt>
              </c:numCache>
            </c:numRef>
          </c:cat>
          <c:val>
            <c:numRef>
              <c:f>'كارگاههاي 10 نفر و بيشتر'!$B$4:$B$12</c:f>
              <c:numCache>
                <c:formatCode>General</c:formatCode>
                <c:ptCount val="9"/>
                <c:pt idx="0">
                  <c:v>1061319</c:v>
                </c:pt>
                <c:pt idx="1">
                  <c:v>1071383</c:v>
                </c:pt>
                <c:pt idx="2">
                  <c:v>1102856</c:v>
                </c:pt>
                <c:pt idx="3">
                  <c:v>1261298</c:v>
                </c:pt>
                <c:pt idx="4">
                  <c:v>1251489</c:v>
                </c:pt>
                <c:pt idx="5">
                  <c:v>1248649</c:v>
                </c:pt>
                <c:pt idx="6">
                  <c:v>1242983</c:v>
                </c:pt>
                <c:pt idx="7">
                  <c:v>1204699</c:v>
                </c:pt>
                <c:pt idx="8">
                  <c:v>1279577</c:v>
                </c:pt>
              </c:numCache>
            </c:numRef>
          </c:val>
        </c:ser>
        <c:dLbls/>
        <c:gapWidth val="219"/>
        <c:overlap val="-27"/>
        <c:axId val="137365376"/>
        <c:axId val="137366912"/>
      </c:barChart>
      <c:catAx>
        <c:axId val="13736537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85000"/>
                <a:lumOff val="1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366912"/>
        <c:crosses val="autoZero"/>
        <c:auto val="1"/>
        <c:lblAlgn val="ctr"/>
        <c:lblOffset val="100"/>
      </c:catAx>
      <c:valAx>
        <c:axId val="13736691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solidFill>
              <a:srgbClr val="00206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365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/>
      <c:lineChart>
        <c:grouping val="standard"/>
        <c:ser>
          <c:idx val="0"/>
          <c:order val="0"/>
          <c:tx>
            <c:strRef>
              <c:f>'Unemployment Rate by Sex and Ag'!$A$3</c:f>
              <c:strCache>
                <c:ptCount val="1"/>
                <c:pt idx="0">
                  <c:v>زن و مرد</c:v>
                </c:pt>
              </c:strCache>
            </c:strRef>
          </c:tx>
          <c:spPr>
            <a:ln w="28575" cap="rnd">
              <a:solidFill>
                <a:srgbClr val="00990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'Unemployment Rate by Sex and Ag'!$B$2:$K$2</c:f>
              <c:numCache>
                <c:formatCode>General</c:formatCode>
                <c:ptCount val="10"/>
                <c:pt idx="0">
                  <c:v>84</c:v>
                </c:pt>
                <c:pt idx="1">
                  <c:v>85</c:v>
                </c:pt>
                <c:pt idx="2">
                  <c:v>86</c:v>
                </c:pt>
                <c:pt idx="3">
                  <c:v>87</c:v>
                </c:pt>
                <c:pt idx="4">
                  <c:v>88</c:v>
                </c:pt>
                <c:pt idx="5">
                  <c:v>89</c:v>
                </c:pt>
                <c:pt idx="6">
                  <c:v>90</c:v>
                </c:pt>
                <c:pt idx="7">
                  <c:v>91</c:v>
                </c:pt>
                <c:pt idx="8">
                  <c:v>92</c:v>
                </c:pt>
                <c:pt idx="9">
                  <c:v>93</c:v>
                </c:pt>
              </c:numCache>
            </c:numRef>
          </c:cat>
          <c:val>
            <c:numRef>
              <c:f>'Unemployment Rate by Sex and Ag'!$B$3:$K$3</c:f>
              <c:numCache>
                <c:formatCode>0.0</c:formatCode>
                <c:ptCount val="10"/>
                <c:pt idx="0">
                  <c:v>11.483341709079879</c:v>
                </c:pt>
                <c:pt idx="1">
                  <c:v>11.252939652533799</c:v>
                </c:pt>
                <c:pt idx="2">
                  <c:v>10.54441686071527</c:v>
                </c:pt>
                <c:pt idx="3">
                  <c:v>10.449623891923679</c:v>
                </c:pt>
                <c:pt idx="4">
                  <c:v>11.912292751778217</c:v>
                </c:pt>
                <c:pt idx="5">
                  <c:v>13.479899056013474</c:v>
                </c:pt>
                <c:pt idx="6">
                  <c:v>12.30397278766945</c:v>
                </c:pt>
                <c:pt idx="7">
                  <c:v>12.132309374385294</c:v>
                </c:pt>
                <c:pt idx="8">
                  <c:v>10.440187841583938</c:v>
                </c:pt>
                <c:pt idx="9">
                  <c:v>10.555531507923545</c:v>
                </c:pt>
              </c:numCache>
            </c:numRef>
          </c:val>
        </c:ser>
        <c:ser>
          <c:idx val="1"/>
          <c:order val="1"/>
          <c:tx>
            <c:strRef>
              <c:f>'Unemployment Rate by Sex and Ag'!$A$16</c:f>
              <c:strCache>
                <c:ptCount val="1"/>
                <c:pt idx="0">
                  <c:v>مرد</c:v>
                </c:pt>
              </c:strCache>
            </c:strRef>
          </c:tx>
          <c:spPr>
            <a:ln w="28575" cap="rnd">
              <a:solidFill>
                <a:srgbClr val="0066FF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'Unemployment Rate by Sex and Ag'!$B$2:$K$2</c:f>
              <c:numCache>
                <c:formatCode>General</c:formatCode>
                <c:ptCount val="10"/>
                <c:pt idx="0">
                  <c:v>84</c:v>
                </c:pt>
                <c:pt idx="1">
                  <c:v>85</c:v>
                </c:pt>
                <c:pt idx="2">
                  <c:v>86</c:v>
                </c:pt>
                <c:pt idx="3">
                  <c:v>87</c:v>
                </c:pt>
                <c:pt idx="4">
                  <c:v>88</c:v>
                </c:pt>
                <c:pt idx="5">
                  <c:v>89</c:v>
                </c:pt>
                <c:pt idx="6">
                  <c:v>90</c:v>
                </c:pt>
                <c:pt idx="7">
                  <c:v>91</c:v>
                </c:pt>
                <c:pt idx="8">
                  <c:v>92</c:v>
                </c:pt>
                <c:pt idx="9">
                  <c:v>93</c:v>
                </c:pt>
              </c:numCache>
            </c:numRef>
          </c:cat>
          <c:val>
            <c:numRef>
              <c:f>'Unemployment Rate by Sex and Ag'!$B$16:$K$16</c:f>
              <c:numCache>
                <c:formatCode>0.0</c:formatCode>
                <c:ptCount val="10"/>
                <c:pt idx="0">
                  <c:v>10.024304414821275</c:v>
                </c:pt>
                <c:pt idx="1">
                  <c:v>10.015768214447723</c:v>
                </c:pt>
                <c:pt idx="2">
                  <c:v>9.287712236221477</c:v>
                </c:pt>
                <c:pt idx="3">
                  <c:v>9.1074384237342478</c:v>
                </c:pt>
                <c:pt idx="4">
                  <c:v>10.797462860504568</c:v>
                </c:pt>
                <c:pt idx="5">
                  <c:v>11.912405935962946</c:v>
                </c:pt>
                <c:pt idx="6">
                  <c:v>10.539378064987499</c:v>
                </c:pt>
                <c:pt idx="7">
                  <c:v>10.447134008018796</c:v>
                </c:pt>
                <c:pt idx="8">
                  <c:v>8.6045294793775149</c:v>
                </c:pt>
                <c:pt idx="9">
                  <c:v>8.790930537370949</c:v>
                </c:pt>
              </c:numCache>
            </c:numRef>
          </c:val>
        </c:ser>
        <c:ser>
          <c:idx val="2"/>
          <c:order val="2"/>
          <c:tx>
            <c:strRef>
              <c:f>'Unemployment Rate by Sex and Ag'!$A$29</c:f>
              <c:strCache>
                <c:ptCount val="1"/>
                <c:pt idx="0">
                  <c:v>زن</c:v>
                </c:pt>
              </c:strCache>
            </c:strRef>
          </c:tx>
          <c:spPr>
            <a:ln w="28575" cap="rnd">
              <a:solidFill>
                <a:srgbClr val="FF006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'Unemployment Rate by Sex and Ag'!$B$2:$K$2</c:f>
              <c:numCache>
                <c:formatCode>General</c:formatCode>
                <c:ptCount val="10"/>
                <c:pt idx="0">
                  <c:v>84</c:v>
                </c:pt>
                <c:pt idx="1">
                  <c:v>85</c:v>
                </c:pt>
                <c:pt idx="2">
                  <c:v>86</c:v>
                </c:pt>
                <c:pt idx="3">
                  <c:v>87</c:v>
                </c:pt>
                <c:pt idx="4">
                  <c:v>88</c:v>
                </c:pt>
                <c:pt idx="5">
                  <c:v>89</c:v>
                </c:pt>
                <c:pt idx="6">
                  <c:v>90</c:v>
                </c:pt>
                <c:pt idx="7">
                  <c:v>91</c:v>
                </c:pt>
                <c:pt idx="8">
                  <c:v>92</c:v>
                </c:pt>
                <c:pt idx="9">
                  <c:v>93</c:v>
                </c:pt>
              </c:numCache>
            </c:numRef>
          </c:cat>
          <c:val>
            <c:numRef>
              <c:f>'Unemployment Rate by Sex and Ag'!$B$29:$K$29</c:f>
              <c:numCache>
                <c:formatCode>0.0</c:formatCode>
                <c:ptCount val="10"/>
                <c:pt idx="0">
                  <c:v>17.133220896514551</c:v>
                </c:pt>
                <c:pt idx="1">
                  <c:v>16.152594573712019</c:v>
                </c:pt>
                <c:pt idx="2">
                  <c:v>15.750943155881595</c:v>
                </c:pt>
                <c:pt idx="3">
                  <c:v>16.678761510944621</c:v>
                </c:pt>
                <c:pt idx="4">
                  <c:v>16.826479103401983</c:v>
                </c:pt>
                <c:pt idx="5">
                  <c:v>20.516875927291402</c:v>
                </c:pt>
                <c:pt idx="6">
                  <c:v>20.937606137292903</c:v>
                </c:pt>
                <c:pt idx="7">
                  <c:v>19.6668024538642</c:v>
                </c:pt>
                <c:pt idx="8">
                  <c:v>19.765405260346487</c:v>
                </c:pt>
                <c:pt idx="9">
                  <c:v>19.682836425247142</c:v>
                </c:pt>
              </c:numCache>
            </c:numRef>
          </c:val>
        </c:ser>
        <c:dLbls/>
        <c:marker val="1"/>
        <c:axId val="134907776"/>
        <c:axId val="134984832"/>
      </c:lineChart>
      <c:catAx>
        <c:axId val="13490777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85000"/>
                <a:lumOff val="1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4984832"/>
        <c:crosses val="autoZero"/>
        <c:auto val="1"/>
        <c:lblAlgn val="ctr"/>
        <c:lblOffset val="100"/>
      </c:catAx>
      <c:valAx>
        <c:axId val="13498483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tickLblPos val="nextTo"/>
        <c:spPr>
          <a:noFill/>
          <a:ln>
            <a:solidFill>
              <a:schemeClr val="tx1">
                <a:lumMod val="85000"/>
                <a:lumOff val="1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4907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B Mitra" panose="00000400000000000000" pitchFamily="2" charset="-78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>
        <c:manualLayout>
          <c:layoutTarget val="inner"/>
          <c:xMode val="edge"/>
          <c:yMode val="edge"/>
          <c:x val="5.1946927938399674E-2"/>
          <c:y val="7.7832718534788167E-2"/>
          <c:w val="0.93475667239625571"/>
          <c:h val="0.7345879568167426"/>
        </c:manualLayout>
      </c:layout>
      <c:lineChart>
        <c:grouping val="standard"/>
        <c:ser>
          <c:idx val="0"/>
          <c:order val="0"/>
          <c:tx>
            <c:strRef>
              <c:f>بيكاري!$AB$4</c:f>
              <c:strCache>
                <c:ptCount val="1"/>
                <c:pt idx="0">
                  <c:v>سال 84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بيكاري!$AA$6:$AA$17</c:f>
              <c:strCache>
                <c:ptCount val="12"/>
                <c:pt idx="0">
                  <c:v>10 - 14ساله </c:v>
                </c:pt>
                <c:pt idx="1">
                  <c:v>15 - 19ساله </c:v>
                </c:pt>
                <c:pt idx="2">
                  <c:v>20 - 24ساله </c:v>
                </c:pt>
                <c:pt idx="3">
                  <c:v>25 - 29ساله </c:v>
                </c:pt>
                <c:pt idx="4">
                  <c:v>30 - 34ساله </c:v>
                </c:pt>
                <c:pt idx="5">
                  <c:v>35 - 39ساله </c:v>
                </c:pt>
                <c:pt idx="6">
                  <c:v>40 - 44ساله </c:v>
                </c:pt>
                <c:pt idx="7">
                  <c:v>45 - 49ساله </c:v>
                </c:pt>
                <c:pt idx="8">
                  <c:v>50 - 54ساله </c:v>
                </c:pt>
                <c:pt idx="9">
                  <c:v>55 - 59ساله </c:v>
                </c:pt>
                <c:pt idx="10">
                  <c:v>60 - 64ساله </c:v>
                </c:pt>
                <c:pt idx="11">
                  <c:v>65ساله و بيشتر</c:v>
                </c:pt>
              </c:strCache>
            </c:strRef>
          </c:cat>
          <c:val>
            <c:numRef>
              <c:f>بيكاري!$AB$6:$AB$17</c:f>
              <c:numCache>
                <c:formatCode>0.0</c:formatCode>
                <c:ptCount val="12"/>
                <c:pt idx="0">
                  <c:v>4.6651829813938885</c:v>
                </c:pt>
                <c:pt idx="1">
                  <c:v>18.036331336484608</c:v>
                </c:pt>
                <c:pt idx="2">
                  <c:v>26.155842637393658</c:v>
                </c:pt>
                <c:pt idx="3">
                  <c:v>16.172113422899475</c:v>
                </c:pt>
                <c:pt idx="4">
                  <c:v>7.8435665722998893</c:v>
                </c:pt>
                <c:pt idx="5">
                  <c:v>5.4089226508876278</c:v>
                </c:pt>
                <c:pt idx="6">
                  <c:v>4.5053900374014413</c:v>
                </c:pt>
                <c:pt idx="7">
                  <c:v>4.2877659101537766</c:v>
                </c:pt>
                <c:pt idx="8">
                  <c:v>5.8417264140207124</c:v>
                </c:pt>
                <c:pt idx="9">
                  <c:v>5.3320034683657767</c:v>
                </c:pt>
                <c:pt idx="10">
                  <c:v>3.6832056974923315</c:v>
                </c:pt>
                <c:pt idx="11">
                  <c:v>2.089803124848836</c:v>
                </c:pt>
              </c:numCache>
            </c:numRef>
          </c:val>
        </c:ser>
        <c:ser>
          <c:idx val="1"/>
          <c:order val="1"/>
          <c:tx>
            <c:strRef>
              <c:f>بيكاري!$AC$4</c:f>
              <c:strCache>
                <c:ptCount val="1"/>
                <c:pt idx="0">
                  <c:v>سال 85</c:v>
                </c:pt>
              </c:strCache>
            </c:strRef>
          </c:tx>
          <c:spPr>
            <a:ln w="28575" cap="rnd">
              <a:solidFill>
                <a:srgbClr val="003366"/>
              </a:solidFill>
              <a:round/>
            </a:ln>
            <a:effectLst/>
          </c:spPr>
          <c:marker>
            <c:symbol val="none"/>
          </c:marker>
          <c:cat>
            <c:strRef>
              <c:f>بيكاري!$AA$6:$AA$17</c:f>
              <c:strCache>
                <c:ptCount val="12"/>
                <c:pt idx="0">
                  <c:v>10 - 14ساله </c:v>
                </c:pt>
                <c:pt idx="1">
                  <c:v>15 - 19ساله </c:v>
                </c:pt>
                <c:pt idx="2">
                  <c:v>20 - 24ساله </c:v>
                </c:pt>
                <c:pt idx="3">
                  <c:v>25 - 29ساله </c:v>
                </c:pt>
                <c:pt idx="4">
                  <c:v>30 - 34ساله </c:v>
                </c:pt>
                <c:pt idx="5">
                  <c:v>35 - 39ساله </c:v>
                </c:pt>
                <c:pt idx="6">
                  <c:v>40 - 44ساله </c:v>
                </c:pt>
                <c:pt idx="7">
                  <c:v>45 - 49ساله </c:v>
                </c:pt>
                <c:pt idx="8">
                  <c:v>50 - 54ساله </c:v>
                </c:pt>
                <c:pt idx="9">
                  <c:v>55 - 59ساله </c:v>
                </c:pt>
                <c:pt idx="10">
                  <c:v>60 - 64ساله </c:v>
                </c:pt>
                <c:pt idx="11">
                  <c:v>65ساله و بيشتر</c:v>
                </c:pt>
              </c:strCache>
            </c:strRef>
          </c:cat>
          <c:val>
            <c:numRef>
              <c:f>بيكاري!$AC$6:$AC$17</c:f>
              <c:numCache>
                <c:formatCode>0.0</c:formatCode>
                <c:ptCount val="12"/>
                <c:pt idx="0">
                  <c:v>5.1694587044834677</c:v>
                </c:pt>
                <c:pt idx="1">
                  <c:v>17.979163825783402</c:v>
                </c:pt>
                <c:pt idx="2">
                  <c:v>26.183974282017424</c:v>
                </c:pt>
                <c:pt idx="3">
                  <c:v>16.592497290247533</c:v>
                </c:pt>
                <c:pt idx="4">
                  <c:v>8.0118896087880067</c:v>
                </c:pt>
                <c:pt idx="5">
                  <c:v>5.5003262621206659</c:v>
                </c:pt>
                <c:pt idx="6">
                  <c:v>4.2920805957356309</c:v>
                </c:pt>
                <c:pt idx="7">
                  <c:v>4.1310556011085326</c:v>
                </c:pt>
                <c:pt idx="8">
                  <c:v>4.9769448820585369</c:v>
                </c:pt>
                <c:pt idx="9">
                  <c:v>3.5665191334913677</c:v>
                </c:pt>
                <c:pt idx="10">
                  <c:v>3.3722884415922967</c:v>
                </c:pt>
                <c:pt idx="11">
                  <c:v>1.2941232196768557</c:v>
                </c:pt>
              </c:numCache>
            </c:numRef>
          </c:val>
        </c:ser>
        <c:ser>
          <c:idx val="2"/>
          <c:order val="2"/>
          <c:tx>
            <c:strRef>
              <c:f>بيكاري!$AD$4</c:f>
              <c:strCache>
                <c:ptCount val="1"/>
                <c:pt idx="0">
                  <c:v>سال 86</c:v>
                </c:pt>
              </c:strCache>
            </c:strRef>
          </c:tx>
          <c:spPr>
            <a:ln w="28575" cap="rnd">
              <a:solidFill>
                <a:srgbClr val="C53B70"/>
              </a:solidFill>
              <a:round/>
            </a:ln>
            <a:effectLst/>
          </c:spPr>
          <c:marker>
            <c:symbol val="none"/>
          </c:marker>
          <c:cat>
            <c:strRef>
              <c:f>بيكاري!$AA$6:$AA$17</c:f>
              <c:strCache>
                <c:ptCount val="12"/>
                <c:pt idx="0">
                  <c:v>10 - 14ساله </c:v>
                </c:pt>
                <c:pt idx="1">
                  <c:v>15 - 19ساله </c:v>
                </c:pt>
                <c:pt idx="2">
                  <c:v>20 - 24ساله </c:v>
                </c:pt>
                <c:pt idx="3">
                  <c:v>25 - 29ساله </c:v>
                </c:pt>
                <c:pt idx="4">
                  <c:v>30 - 34ساله </c:v>
                </c:pt>
                <c:pt idx="5">
                  <c:v>35 - 39ساله </c:v>
                </c:pt>
                <c:pt idx="6">
                  <c:v>40 - 44ساله </c:v>
                </c:pt>
                <c:pt idx="7">
                  <c:v>45 - 49ساله </c:v>
                </c:pt>
                <c:pt idx="8">
                  <c:v>50 - 54ساله </c:v>
                </c:pt>
                <c:pt idx="9">
                  <c:v>55 - 59ساله </c:v>
                </c:pt>
                <c:pt idx="10">
                  <c:v>60 - 64ساله </c:v>
                </c:pt>
                <c:pt idx="11">
                  <c:v>65ساله و بيشتر</c:v>
                </c:pt>
              </c:strCache>
            </c:strRef>
          </c:cat>
          <c:val>
            <c:numRef>
              <c:f>بيكاري!$AD$6:$AD$17</c:f>
              <c:numCache>
                <c:formatCode>0.0</c:formatCode>
                <c:ptCount val="12"/>
                <c:pt idx="0">
                  <c:v>4.2317229752908565</c:v>
                </c:pt>
                <c:pt idx="1">
                  <c:v>16.318617059028647</c:v>
                </c:pt>
                <c:pt idx="2">
                  <c:v>24.968991288466512</c:v>
                </c:pt>
                <c:pt idx="3">
                  <c:v>16.784494387172384</c:v>
                </c:pt>
                <c:pt idx="4">
                  <c:v>8.1940589164687534</c:v>
                </c:pt>
                <c:pt idx="5">
                  <c:v>4.9032641632734437</c:v>
                </c:pt>
                <c:pt idx="6">
                  <c:v>3.7443306313989759</c:v>
                </c:pt>
                <c:pt idx="7">
                  <c:v>3.5517096026768025</c:v>
                </c:pt>
                <c:pt idx="8">
                  <c:v>3.7753119819370853</c:v>
                </c:pt>
                <c:pt idx="9">
                  <c:v>3.580944249349614</c:v>
                </c:pt>
                <c:pt idx="10">
                  <c:v>2.7915032257951991</c:v>
                </c:pt>
                <c:pt idx="11">
                  <c:v>1.1009950727825826</c:v>
                </c:pt>
              </c:numCache>
            </c:numRef>
          </c:val>
        </c:ser>
        <c:ser>
          <c:idx val="3"/>
          <c:order val="3"/>
          <c:tx>
            <c:strRef>
              <c:f>بيكاري!$AE$4</c:f>
              <c:strCache>
                <c:ptCount val="1"/>
                <c:pt idx="0">
                  <c:v>سال 87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cat>
            <c:strRef>
              <c:f>بيكاري!$AA$6:$AA$17</c:f>
              <c:strCache>
                <c:ptCount val="12"/>
                <c:pt idx="0">
                  <c:v>10 - 14ساله </c:v>
                </c:pt>
                <c:pt idx="1">
                  <c:v>15 - 19ساله </c:v>
                </c:pt>
                <c:pt idx="2">
                  <c:v>20 - 24ساله </c:v>
                </c:pt>
                <c:pt idx="3">
                  <c:v>25 - 29ساله </c:v>
                </c:pt>
                <c:pt idx="4">
                  <c:v>30 - 34ساله </c:v>
                </c:pt>
                <c:pt idx="5">
                  <c:v>35 - 39ساله </c:v>
                </c:pt>
                <c:pt idx="6">
                  <c:v>40 - 44ساله </c:v>
                </c:pt>
                <c:pt idx="7">
                  <c:v>45 - 49ساله </c:v>
                </c:pt>
                <c:pt idx="8">
                  <c:v>50 - 54ساله </c:v>
                </c:pt>
                <c:pt idx="9">
                  <c:v>55 - 59ساله </c:v>
                </c:pt>
                <c:pt idx="10">
                  <c:v>60 - 64ساله </c:v>
                </c:pt>
                <c:pt idx="11">
                  <c:v>65ساله و بيشتر</c:v>
                </c:pt>
              </c:strCache>
            </c:strRef>
          </c:cat>
          <c:val>
            <c:numRef>
              <c:f>بيكاري!$AE$6:$AE$17</c:f>
              <c:numCache>
                <c:formatCode>0.0</c:formatCode>
                <c:ptCount val="12"/>
                <c:pt idx="0">
                  <c:v>5.8020205492063868</c:v>
                </c:pt>
                <c:pt idx="1">
                  <c:v>17.525736465301875</c:v>
                </c:pt>
                <c:pt idx="2">
                  <c:v>25.315085911898219</c:v>
                </c:pt>
                <c:pt idx="3">
                  <c:v>17.020732142513708</c:v>
                </c:pt>
                <c:pt idx="4">
                  <c:v>7.7927165781019969</c:v>
                </c:pt>
                <c:pt idx="5">
                  <c:v>4.8742402251836223</c:v>
                </c:pt>
                <c:pt idx="6">
                  <c:v>3.7669594677797744</c:v>
                </c:pt>
                <c:pt idx="7">
                  <c:v>3.5325222655253592</c:v>
                </c:pt>
                <c:pt idx="8">
                  <c:v>3.2111567596887025</c:v>
                </c:pt>
                <c:pt idx="9">
                  <c:v>3.3101803355304509</c:v>
                </c:pt>
                <c:pt idx="10">
                  <c:v>2.1536415799579482</c:v>
                </c:pt>
                <c:pt idx="11">
                  <c:v>0.96553132414635956</c:v>
                </c:pt>
              </c:numCache>
            </c:numRef>
          </c:val>
        </c:ser>
        <c:ser>
          <c:idx val="4"/>
          <c:order val="4"/>
          <c:tx>
            <c:strRef>
              <c:f>بيكاري!$AF$4</c:f>
              <c:strCache>
                <c:ptCount val="1"/>
                <c:pt idx="0">
                  <c:v>سال 88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بيكاري!$AA$6:$AA$17</c:f>
              <c:strCache>
                <c:ptCount val="12"/>
                <c:pt idx="0">
                  <c:v>10 - 14ساله </c:v>
                </c:pt>
                <c:pt idx="1">
                  <c:v>15 - 19ساله </c:v>
                </c:pt>
                <c:pt idx="2">
                  <c:v>20 - 24ساله </c:v>
                </c:pt>
                <c:pt idx="3">
                  <c:v>25 - 29ساله </c:v>
                </c:pt>
                <c:pt idx="4">
                  <c:v>30 - 34ساله </c:v>
                </c:pt>
                <c:pt idx="5">
                  <c:v>35 - 39ساله </c:v>
                </c:pt>
                <c:pt idx="6">
                  <c:v>40 - 44ساله </c:v>
                </c:pt>
                <c:pt idx="7">
                  <c:v>45 - 49ساله </c:v>
                </c:pt>
                <c:pt idx="8">
                  <c:v>50 - 54ساله </c:v>
                </c:pt>
                <c:pt idx="9">
                  <c:v>55 - 59ساله </c:v>
                </c:pt>
                <c:pt idx="10">
                  <c:v>60 - 64ساله </c:v>
                </c:pt>
                <c:pt idx="11">
                  <c:v>65ساله و بيشتر</c:v>
                </c:pt>
              </c:strCache>
            </c:strRef>
          </c:cat>
          <c:val>
            <c:numRef>
              <c:f>بيكاري!$AF$6:$AF$17</c:f>
              <c:numCache>
                <c:formatCode>0.0</c:formatCode>
                <c:ptCount val="12"/>
                <c:pt idx="0">
                  <c:v>4.5268244937909099</c:v>
                </c:pt>
                <c:pt idx="1">
                  <c:v>19.347270123286219</c:v>
                </c:pt>
                <c:pt idx="2">
                  <c:v>26.797501435880644</c:v>
                </c:pt>
                <c:pt idx="3">
                  <c:v>18.896304335144421</c:v>
                </c:pt>
                <c:pt idx="4">
                  <c:v>10.023481010844701</c:v>
                </c:pt>
                <c:pt idx="5">
                  <c:v>6.1095461575754264</c:v>
                </c:pt>
                <c:pt idx="6">
                  <c:v>5.687093540783617</c:v>
                </c:pt>
                <c:pt idx="7">
                  <c:v>4.4683007653757683</c:v>
                </c:pt>
                <c:pt idx="8">
                  <c:v>4.6196692290517056</c:v>
                </c:pt>
                <c:pt idx="9">
                  <c:v>4.9372927120838686</c:v>
                </c:pt>
                <c:pt idx="10">
                  <c:v>2.7173940653210944</c:v>
                </c:pt>
                <c:pt idx="11">
                  <c:v>1.3193712287724186</c:v>
                </c:pt>
              </c:numCache>
            </c:numRef>
          </c:val>
        </c:ser>
        <c:ser>
          <c:idx val="5"/>
          <c:order val="5"/>
          <c:tx>
            <c:strRef>
              <c:f>بيكاري!$AG$4</c:f>
              <c:strCache>
                <c:ptCount val="1"/>
                <c:pt idx="0">
                  <c:v>سال 89</c:v>
                </c:pt>
              </c:strCache>
            </c:strRef>
          </c:tx>
          <c:spPr>
            <a:ln w="28575" cap="rnd">
              <a:solidFill>
                <a:srgbClr val="FF0066"/>
              </a:solidFill>
              <a:round/>
            </a:ln>
            <a:effectLst/>
          </c:spPr>
          <c:marker>
            <c:symbol val="none"/>
          </c:marker>
          <c:cat>
            <c:strRef>
              <c:f>بيكاري!$AA$6:$AA$17</c:f>
              <c:strCache>
                <c:ptCount val="12"/>
                <c:pt idx="0">
                  <c:v>10 - 14ساله </c:v>
                </c:pt>
                <c:pt idx="1">
                  <c:v>15 - 19ساله </c:v>
                </c:pt>
                <c:pt idx="2">
                  <c:v>20 - 24ساله </c:v>
                </c:pt>
                <c:pt idx="3">
                  <c:v>25 - 29ساله </c:v>
                </c:pt>
                <c:pt idx="4">
                  <c:v>30 - 34ساله </c:v>
                </c:pt>
                <c:pt idx="5">
                  <c:v>35 - 39ساله </c:v>
                </c:pt>
                <c:pt idx="6">
                  <c:v>40 - 44ساله </c:v>
                </c:pt>
                <c:pt idx="7">
                  <c:v>45 - 49ساله </c:v>
                </c:pt>
                <c:pt idx="8">
                  <c:v>50 - 54ساله </c:v>
                </c:pt>
                <c:pt idx="9">
                  <c:v>55 - 59ساله </c:v>
                </c:pt>
                <c:pt idx="10">
                  <c:v>60 - 64ساله </c:v>
                </c:pt>
                <c:pt idx="11">
                  <c:v>65ساله و بيشتر</c:v>
                </c:pt>
              </c:strCache>
            </c:strRef>
          </c:cat>
          <c:val>
            <c:numRef>
              <c:f>بيكاري!$AG$6:$AG$17</c:f>
              <c:numCache>
                <c:formatCode>0.0</c:formatCode>
                <c:ptCount val="12"/>
                <c:pt idx="0">
                  <c:v>7.1141577499675961</c:v>
                </c:pt>
                <c:pt idx="1">
                  <c:v>22.466748285412027</c:v>
                </c:pt>
                <c:pt idx="2">
                  <c:v>30.831705075702825</c:v>
                </c:pt>
                <c:pt idx="3">
                  <c:v>21.985067612402563</c:v>
                </c:pt>
                <c:pt idx="4">
                  <c:v>10.767267274111282</c:v>
                </c:pt>
                <c:pt idx="5">
                  <c:v>6.909511801909801</c:v>
                </c:pt>
                <c:pt idx="6">
                  <c:v>5.3051971722920817</c:v>
                </c:pt>
                <c:pt idx="7">
                  <c:v>6.1746703872096571</c:v>
                </c:pt>
                <c:pt idx="8">
                  <c:v>4.0635557485116589</c:v>
                </c:pt>
                <c:pt idx="9">
                  <c:v>6.3914047819171138</c:v>
                </c:pt>
                <c:pt idx="10">
                  <c:v>3.8658451483328506</c:v>
                </c:pt>
                <c:pt idx="11">
                  <c:v>1.588450654465223</c:v>
                </c:pt>
              </c:numCache>
            </c:numRef>
          </c:val>
        </c:ser>
        <c:ser>
          <c:idx val="6"/>
          <c:order val="6"/>
          <c:tx>
            <c:strRef>
              <c:f>بيكاري!$AH$4</c:f>
              <c:strCache>
                <c:ptCount val="1"/>
                <c:pt idx="0">
                  <c:v>سال 90</c:v>
                </c:pt>
              </c:strCache>
            </c:strRef>
          </c:tx>
          <c:spPr>
            <a:ln w="28575" cap="rnd">
              <a:solidFill>
                <a:srgbClr val="990033"/>
              </a:solidFill>
              <a:round/>
            </a:ln>
            <a:effectLst/>
          </c:spPr>
          <c:marker>
            <c:symbol val="none"/>
          </c:marker>
          <c:cat>
            <c:strRef>
              <c:f>بيكاري!$AA$6:$AA$17</c:f>
              <c:strCache>
                <c:ptCount val="12"/>
                <c:pt idx="0">
                  <c:v>10 - 14ساله </c:v>
                </c:pt>
                <c:pt idx="1">
                  <c:v>15 - 19ساله </c:v>
                </c:pt>
                <c:pt idx="2">
                  <c:v>20 - 24ساله </c:v>
                </c:pt>
                <c:pt idx="3">
                  <c:v>25 - 29ساله </c:v>
                </c:pt>
                <c:pt idx="4">
                  <c:v>30 - 34ساله </c:v>
                </c:pt>
                <c:pt idx="5">
                  <c:v>35 - 39ساله </c:v>
                </c:pt>
                <c:pt idx="6">
                  <c:v>40 - 44ساله </c:v>
                </c:pt>
                <c:pt idx="7">
                  <c:v>45 - 49ساله </c:v>
                </c:pt>
                <c:pt idx="8">
                  <c:v>50 - 54ساله </c:v>
                </c:pt>
                <c:pt idx="9">
                  <c:v>55 - 59ساله </c:v>
                </c:pt>
                <c:pt idx="10">
                  <c:v>60 - 64ساله </c:v>
                </c:pt>
                <c:pt idx="11">
                  <c:v>65ساله و بيشتر</c:v>
                </c:pt>
              </c:strCache>
            </c:strRef>
          </c:cat>
          <c:val>
            <c:numRef>
              <c:f>بيكاري!$AH$6:$AH$17</c:f>
              <c:numCache>
                <c:formatCode>0.0</c:formatCode>
                <c:ptCount val="12"/>
                <c:pt idx="0">
                  <c:v>7.7687134471661201</c:v>
                </c:pt>
                <c:pt idx="1">
                  <c:v>21.267622580559632</c:v>
                </c:pt>
                <c:pt idx="2">
                  <c:v>28.198941133890905</c:v>
                </c:pt>
                <c:pt idx="3">
                  <c:v>21.313822658071839</c:v>
                </c:pt>
                <c:pt idx="4">
                  <c:v>10.342713938713114</c:v>
                </c:pt>
                <c:pt idx="5">
                  <c:v>6.9000073375462243</c:v>
                </c:pt>
                <c:pt idx="6">
                  <c:v>5.5080811154266085</c:v>
                </c:pt>
                <c:pt idx="7">
                  <c:v>4.4781542257526805</c:v>
                </c:pt>
                <c:pt idx="8">
                  <c:v>4.5884284834271005</c:v>
                </c:pt>
                <c:pt idx="9">
                  <c:v>3.9876037576703895</c:v>
                </c:pt>
                <c:pt idx="10">
                  <c:v>3.2293130949693007</c:v>
                </c:pt>
                <c:pt idx="11">
                  <c:v>1.7143280936823728</c:v>
                </c:pt>
              </c:numCache>
            </c:numRef>
          </c:val>
        </c:ser>
        <c:ser>
          <c:idx val="7"/>
          <c:order val="7"/>
          <c:tx>
            <c:strRef>
              <c:f>بيكاري!$AI$4</c:f>
              <c:strCache>
                <c:ptCount val="1"/>
                <c:pt idx="0">
                  <c:v>سال 91</c:v>
                </c:pt>
              </c:strCache>
            </c:strRef>
          </c:tx>
          <c:spPr>
            <a:ln w="28575" cap="rnd">
              <a:solidFill>
                <a:srgbClr val="0066FF"/>
              </a:solidFill>
              <a:round/>
            </a:ln>
            <a:effectLst/>
          </c:spPr>
          <c:marker>
            <c:symbol val="none"/>
          </c:marker>
          <c:cat>
            <c:strRef>
              <c:f>بيكاري!$AA$6:$AA$17</c:f>
              <c:strCache>
                <c:ptCount val="12"/>
                <c:pt idx="0">
                  <c:v>10 - 14ساله </c:v>
                </c:pt>
                <c:pt idx="1">
                  <c:v>15 - 19ساله </c:v>
                </c:pt>
                <c:pt idx="2">
                  <c:v>20 - 24ساله </c:v>
                </c:pt>
                <c:pt idx="3">
                  <c:v>25 - 29ساله </c:v>
                </c:pt>
                <c:pt idx="4">
                  <c:v>30 - 34ساله </c:v>
                </c:pt>
                <c:pt idx="5">
                  <c:v>35 - 39ساله </c:v>
                </c:pt>
                <c:pt idx="6">
                  <c:v>40 - 44ساله </c:v>
                </c:pt>
                <c:pt idx="7">
                  <c:v>45 - 49ساله </c:v>
                </c:pt>
                <c:pt idx="8">
                  <c:v>50 - 54ساله </c:v>
                </c:pt>
                <c:pt idx="9">
                  <c:v>55 - 59ساله </c:v>
                </c:pt>
                <c:pt idx="10">
                  <c:v>60 - 64ساله </c:v>
                </c:pt>
                <c:pt idx="11">
                  <c:v>65ساله و بيشتر</c:v>
                </c:pt>
              </c:strCache>
            </c:strRef>
          </c:cat>
          <c:val>
            <c:numRef>
              <c:f>بيكاري!$AI$6:$AI$17</c:f>
              <c:numCache>
                <c:formatCode>0.0</c:formatCode>
                <c:ptCount val="12"/>
                <c:pt idx="0">
                  <c:v>9.8215247251402467</c:v>
                </c:pt>
                <c:pt idx="1">
                  <c:v>19.05165454661169</c:v>
                </c:pt>
                <c:pt idx="2">
                  <c:v>29.111546243366899</c:v>
                </c:pt>
                <c:pt idx="3">
                  <c:v>22.057530083092715</c:v>
                </c:pt>
                <c:pt idx="4">
                  <c:v>10.799990409962412</c:v>
                </c:pt>
                <c:pt idx="5">
                  <c:v>6.3523324196142621</c:v>
                </c:pt>
                <c:pt idx="6">
                  <c:v>5.2213581017654338</c:v>
                </c:pt>
                <c:pt idx="7">
                  <c:v>4.1987466427931963</c:v>
                </c:pt>
                <c:pt idx="8">
                  <c:v>3.8216571667823858</c:v>
                </c:pt>
                <c:pt idx="9">
                  <c:v>3.8523171196073731</c:v>
                </c:pt>
                <c:pt idx="10">
                  <c:v>2.1671116156201613</c:v>
                </c:pt>
                <c:pt idx="11">
                  <c:v>0.61084432984565151</c:v>
                </c:pt>
              </c:numCache>
            </c:numRef>
          </c:val>
        </c:ser>
        <c:ser>
          <c:idx val="8"/>
          <c:order val="8"/>
          <c:tx>
            <c:strRef>
              <c:f>بيكاري!$AJ$4</c:f>
              <c:strCache>
                <c:ptCount val="1"/>
                <c:pt idx="0">
                  <c:v>سال 92</c:v>
                </c:pt>
              </c:strCache>
            </c:strRef>
          </c:tx>
          <c:spPr>
            <a:ln w="28575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cat>
            <c:strRef>
              <c:f>بيكاري!$AA$6:$AA$17</c:f>
              <c:strCache>
                <c:ptCount val="12"/>
                <c:pt idx="0">
                  <c:v>10 - 14ساله </c:v>
                </c:pt>
                <c:pt idx="1">
                  <c:v>15 - 19ساله </c:v>
                </c:pt>
                <c:pt idx="2">
                  <c:v>20 - 24ساله </c:v>
                </c:pt>
                <c:pt idx="3">
                  <c:v>25 - 29ساله </c:v>
                </c:pt>
                <c:pt idx="4">
                  <c:v>30 - 34ساله </c:v>
                </c:pt>
                <c:pt idx="5">
                  <c:v>35 - 39ساله </c:v>
                </c:pt>
                <c:pt idx="6">
                  <c:v>40 - 44ساله </c:v>
                </c:pt>
                <c:pt idx="7">
                  <c:v>45 - 49ساله </c:v>
                </c:pt>
                <c:pt idx="8">
                  <c:v>50 - 54ساله </c:v>
                </c:pt>
                <c:pt idx="9">
                  <c:v>55 - 59ساله </c:v>
                </c:pt>
                <c:pt idx="10">
                  <c:v>60 - 64ساله </c:v>
                </c:pt>
                <c:pt idx="11">
                  <c:v>65ساله و بيشتر</c:v>
                </c:pt>
              </c:strCache>
            </c:strRef>
          </c:cat>
          <c:val>
            <c:numRef>
              <c:f>بيكاري!$AJ$6:$AJ$17</c:f>
              <c:numCache>
                <c:formatCode>0.0</c:formatCode>
                <c:ptCount val="12"/>
                <c:pt idx="0">
                  <c:v>6.923609815885535</c:v>
                </c:pt>
                <c:pt idx="1">
                  <c:v>18.583447328405612</c:v>
                </c:pt>
                <c:pt idx="2">
                  <c:v>25.419338492549933</c:v>
                </c:pt>
                <c:pt idx="3">
                  <c:v>18.987495527546656</c:v>
                </c:pt>
                <c:pt idx="4">
                  <c:v>9.7043733737255664</c:v>
                </c:pt>
                <c:pt idx="5">
                  <c:v>5.493391915936118</c:v>
                </c:pt>
                <c:pt idx="6">
                  <c:v>4.0206146869217401</c:v>
                </c:pt>
                <c:pt idx="7">
                  <c:v>3.3959902668377255</c:v>
                </c:pt>
                <c:pt idx="8">
                  <c:v>3.4067412060163704</c:v>
                </c:pt>
                <c:pt idx="9">
                  <c:v>3.3031891053935598</c:v>
                </c:pt>
                <c:pt idx="10">
                  <c:v>2.3830469653012929</c:v>
                </c:pt>
                <c:pt idx="11">
                  <c:v>1.2249736096647272</c:v>
                </c:pt>
              </c:numCache>
            </c:numRef>
          </c:val>
        </c:ser>
        <c:ser>
          <c:idx val="9"/>
          <c:order val="9"/>
          <c:tx>
            <c:strRef>
              <c:f>بيكاري!$AK$4</c:f>
              <c:strCache>
                <c:ptCount val="1"/>
                <c:pt idx="0">
                  <c:v>سال93</c:v>
                </c:pt>
              </c:strCache>
            </c:strRef>
          </c:tx>
          <c:spPr>
            <a:ln w="28575" cap="rnd">
              <a:solidFill>
                <a:srgbClr val="009900"/>
              </a:solidFill>
              <a:round/>
            </a:ln>
            <a:effectLst/>
          </c:spPr>
          <c:marker>
            <c:symbol val="none"/>
          </c:marker>
          <c:cat>
            <c:strRef>
              <c:f>بيكاري!$AA$6:$AA$17</c:f>
              <c:strCache>
                <c:ptCount val="12"/>
                <c:pt idx="0">
                  <c:v>10 - 14ساله </c:v>
                </c:pt>
                <c:pt idx="1">
                  <c:v>15 - 19ساله </c:v>
                </c:pt>
                <c:pt idx="2">
                  <c:v>20 - 24ساله </c:v>
                </c:pt>
                <c:pt idx="3">
                  <c:v>25 - 29ساله </c:v>
                </c:pt>
                <c:pt idx="4">
                  <c:v>30 - 34ساله </c:v>
                </c:pt>
                <c:pt idx="5">
                  <c:v>35 - 39ساله </c:v>
                </c:pt>
                <c:pt idx="6">
                  <c:v>40 - 44ساله </c:v>
                </c:pt>
                <c:pt idx="7">
                  <c:v>45 - 49ساله </c:v>
                </c:pt>
                <c:pt idx="8">
                  <c:v>50 - 54ساله </c:v>
                </c:pt>
                <c:pt idx="9">
                  <c:v>55 - 59ساله </c:v>
                </c:pt>
                <c:pt idx="10">
                  <c:v>60 - 64ساله </c:v>
                </c:pt>
                <c:pt idx="11">
                  <c:v>65ساله و بيشتر</c:v>
                </c:pt>
              </c:strCache>
            </c:strRef>
          </c:cat>
          <c:val>
            <c:numRef>
              <c:f>بيكاري!$AK$6:$AK$17</c:f>
              <c:numCache>
                <c:formatCode>0.0</c:formatCode>
                <c:ptCount val="12"/>
                <c:pt idx="0">
                  <c:v>5.4599130392927622</c:v>
                </c:pt>
                <c:pt idx="1">
                  <c:v>19.307011213456786</c:v>
                </c:pt>
                <c:pt idx="2">
                  <c:v>26.713654425155656</c:v>
                </c:pt>
                <c:pt idx="3">
                  <c:v>19.429288704146025</c:v>
                </c:pt>
                <c:pt idx="4">
                  <c:v>10.198663552366684</c:v>
                </c:pt>
                <c:pt idx="5">
                  <c:v>5.754988015678653</c:v>
                </c:pt>
                <c:pt idx="6">
                  <c:v>4.6162292682046839</c:v>
                </c:pt>
                <c:pt idx="7">
                  <c:v>3.7928720774695139</c:v>
                </c:pt>
                <c:pt idx="8">
                  <c:v>3.4757313255881588</c:v>
                </c:pt>
                <c:pt idx="9">
                  <c:v>3.140909062163185</c:v>
                </c:pt>
                <c:pt idx="10">
                  <c:v>2.0487540062143745</c:v>
                </c:pt>
                <c:pt idx="11">
                  <c:v>1.0247178564010249</c:v>
                </c:pt>
              </c:numCache>
            </c:numRef>
          </c:val>
        </c:ser>
        <c:dLbls/>
        <c:marker val="1"/>
        <c:axId val="107161856"/>
        <c:axId val="107171840"/>
      </c:lineChart>
      <c:catAx>
        <c:axId val="10716185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7171840"/>
        <c:crosses val="autoZero"/>
        <c:auto val="1"/>
        <c:lblAlgn val="ctr"/>
        <c:lblOffset val="100"/>
      </c:catAx>
      <c:valAx>
        <c:axId val="107171840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7161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>
        <c:manualLayout>
          <c:layoutTarget val="inner"/>
          <c:xMode val="edge"/>
          <c:yMode val="edge"/>
          <c:x val="5.5227357028145789E-2"/>
          <c:y val="7.9941834878413581E-2"/>
          <c:w val="0.93475667239625571"/>
          <c:h val="0.7345879568167426"/>
        </c:manualLayout>
      </c:layout>
      <c:lineChart>
        <c:grouping val="standard"/>
        <c:ser>
          <c:idx val="0"/>
          <c:order val="0"/>
          <c:tx>
            <c:strRef>
              <c:f>بيكاري!$AA$6</c:f>
              <c:strCache>
                <c:ptCount val="1"/>
                <c:pt idx="0">
                  <c:v>10 - 14ساله </c:v>
                </c:pt>
              </c:strCache>
            </c:strRef>
          </c:tx>
          <c:spPr>
            <a:ln w="28575" cap="rnd">
              <a:solidFill>
                <a:srgbClr val="C53B70"/>
              </a:solidFill>
              <a:round/>
            </a:ln>
            <a:effectLst/>
          </c:spPr>
          <c:marker>
            <c:symbol val="none"/>
          </c:marker>
          <c:cat>
            <c:strRef>
              <c:f>بيكاري!$AB$4:$AK$4</c:f>
              <c:strCache>
                <c:ptCount val="10"/>
                <c:pt idx="0">
                  <c:v>سال 84</c:v>
                </c:pt>
                <c:pt idx="1">
                  <c:v>سال 85</c:v>
                </c:pt>
                <c:pt idx="2">
                  <c:v>سال 86</c:v>
                </c:pt>
                <c:pt idx="3">
                  <c:v>سال 87</c:v>
                </c:pt>
                <c:pt idx="4">
                  <c:v>سال 88</c:v>
                </c:pt>
                <c:pt idx="5">
                  <c:v>سال 89</c:v>
                </c:pt>
                <c:pt idx="6">
                  <c:v>سال 90</c:v>
                </c:pt>
                <c:pt idx="7">
                  <c:v>سال 91</c:v>
                </c:pt>
                <c:pt idx="8">
                  <c:v>سال 92</c:v>
                </c:pt>
                <c:pt idx="9">
                  <c:v>سال93</c:v>
                </c:pt>
              </c:strCache>
            </c:strRef>
          </c:cat>
          <c:val>
            <c:numRef>
              <c:f>بيكاري!$AB$6:$AK$6</c:f>
              <c:numCache>
                <c:formatCode>0.0</c:formatCode>
                <c:ptCount val="10"/>
                <c:pt idx="0">
                  <c:v>4.6651829813938885</c:v>
                </c:pt>
                <c:pt idx="1">
                  <c:v>5.1694587044834677</c:v>
                </c:pt>
                <c:pt idx="2">
                  <c:v>4.2317229752908565</c:v>
                </c:pt>
                <c:pt idx="3">
                  <c:v>5.8020205492063868</c:v>
                </c:pt>
                <c:pt idx="4">
                  <c:v>4.5268244937909099</c:v>
                </c:pt>
                <c:pt idx="5">
                  <c:v>7.1141577499675961</c:v>
                </c:pt>
                <c:pt idx="6">
                  <c:v>7.7687134471661201</c:v>
                </c:pt>
                <c:pt idx="7">
                  <c:v>9.8215247251402467</c:v>
                </c:pt>
                <c:pt idx="8">
                  <c:v>6.923609815885535</c:v>
                </c:pt>
                <c:pt idx="9">
                  <c:v>5.4599130392927622</c:v>
                </c:pt>
              </c:numCache>
            </c:numRef>
          </c:val>
        </c:ser>
        <c:ser>
          <c:idx val="1"/>
          <c:order val="1"/>
          <c:tx>
            <c:strRef>
              <c:f>بيكاري!$AA$7</c:f>
              <c:strCache>
                <c:ptCount val="1"/>
                <c:pt idx="0">
                  <c:v>15 - 19ساله </c:v>
                </c:pt>
              </c:strCache>
            </c:strRef>
          </c:tx>
          <c:spPr>
            <a:ln w="28575" cap="rnd">
              <a:solidFill>
                <a:schemeClr val="accent3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بيكاري!$AB$4:$AK$4</c:f>
              <c:strCache>
                <c:ptCount val="10"/>
                <c:pt idx="0">
                  <c:v>سال 84</c:v>
                </c:pt>
                <c:pt idx="1">
                  <c:v>سال 85</c:v>
                </c:pt>
                <c:pt idx="2">
                  <c:v>سال 86</c:v>
                </c:pt>
                <c:pt idx="3">
                  <c:v>سال 87</c:v>
                </c:pt>
                <c:pt idx="4">
                  <c:v>سال 88</c:v>
                </c:pt>
                <c:pt idx="5">
                  <c:v>سال 89</c:v>
                </c:pt>
                <c:pt idx="6">
                  <c:v>سال 90</c:v>
                </c:pt>
                <c:pt idx="7">
                  <c:v>سال 91</c:v>
                </c:pt>
                <c:pt idx="8">
                  <c:v>سال 92</c:v>
                </c:pt>
                <c:pt idx="9">
                  <c:v>سال93</c:v>
                </c:pt>
              </c:strCache>
            </c:strRef>
          </c:cat>
          <c:val>
            <c:numRef>
              <c:f>بيكاري!$AB$7:$AK$7</c:f>
              <c:numCache>
                <c:formatCode>0.0</c:formatCode>
                <c:ptCount val="10"/>
                <c:pt idx="0">
                  <c:v>18.036331336484608</c:v>
                </c:pt>
                <c:pt idx="1">
                  <c:v>17.979163825783402</c:v>
                </c:pt>
                <c:pt idx="2">
                  <c:v>16.318617059028647</c:v>
                </c:pt>
                <c:pt idx="3">
                  <c:v>17.525736465301875</c:v>
                </c:pt>
                <c:pt idx="4">
                  <c:v>19.347270123286219</c:v>
                </c:pt>
                <c:pt idx="5">
                  <c:v>22.466748285412027</c:v>
                </c:pt>
                <c:pt idx="6">
                  <c:v>21.267622580559632</c:v>
                </c:pt>
                <c:pt idx="7">
                  <c:v>19.05165454661169</c:v>
                </c:pt>
                <c:pt idx="8">
                  <c:v>18.583447328405612</c:v>
                </c:pt>
                <c:pt idx="9">
                  <c:v>19.307011213456786</c:v>
                </c:pt>
              </c:numCache>
            </c:numRef>
          </c:val>
        </c:ser>
        <c:ser>
          <c:idx val="2"/>
          <c:order val="2"/>
          <c:tx>
            <c:strRef>
              <c:f>بيكاري!$AA$8</c:f>
              <c:strCache>
                <c:ptCount val="1"/>
                <c:pt idx="0">
                  <c:v>20 - 24ساله </c:v>
                </c:pt>
              </c:strCache>
            </c:strRef>
          </c:tx>
          <c:spPr>
            <a:ln w="28575" cap="rnd">
              <a:solidFill>
                <a:srgbClr val="FF0066"/>
              </a:solidFill>
              <a:round/>
            </a:ln>
            <a:effectLst/>
          </c:spPr>
          <c:marker>
            <c:symbol val="none"/>
          </c:marker>
          <c:cat>
            <c:strRef>
              <c:f>بيكاري!$AB$4:$AK$4</c:f>
              <c:strCache>
                <c:ptCount val="10"/>
                <c:pt idx="0">
                  <c:v>سال 84</c:v>
                </c:pt>
                <c:pt idx="1">
                  <c:v>سال 85</c:v>
                </c:pt>
                <c:pt idx="2">
                  <c:v>سال 86</c:v>
                </c:pt>
                <c:pt idx="3">
                  <c:v>سال 87</c:v>
                </c:pt>
                <c:pt idx="4">
                  <c:v>سال 88</c:v>
                </c:pt>
                <c:pt idx="5">
                  <c:v>سال 89</c:v>
                </c:pt>
                <c:pt idx="6">
                  <c:v>سال 90</c:v>
                </c:pt>
                <c:pt idx="7">
                  <c:v>سال 91</c:v>
                </c:pt>
                <c:pt idx="8">
                  <c:v>سال 92</c:v>
                </c:pt>
                <c:pt idx="9">
                  <c:v>سال93</c:v>
                </c:pt>
              </c:strCache>
            </c:strRef>
          </c:cat>
          <c:val>
            <c:numRef>
              <c:f>بيكاري!$AB$8:$AK$8</c:f>
              <c:numCache>
                <c:formatCode>0.0</c:formatCode>
                <c:ptCount val="10"/>
                <c:pt idx="0">
                  <c:v>26.155842637393658</c:v>
                </c:pt>
                <c:pt idx="1">
                  <c:v>26.183974282017424</c:v>
                </c:pt>
                <c:pt idx="2">
                  <c:v>24.968991288466512</c:v>
                </c:pt>
                <c:pt idx="3">
                  <c:v>25.315085911898219</c:v>
                </c:pt>
                <c:pt idx="4">
                  <c:v>26.797501435880644</c:v>
                </c:pt>
                <c:pt idx="5">
                  <c:v>30.831705075702825</c:v>
                </c:pt>
                <c:pt idx="6">
                  <c:v>28.198941133890905</c:v>
                </c:pt>
                <c:pt idx="7">
                  <c:v>29.111546243366899</c:v>
                </c:pt>
                <c:pt idx="8">
                  <c:v>25.419338492549933</c:v>
                </c:pt>
                <c:pt idx="9">
                  <c:v>26.713654425155656</c:v>
                </c:pt>
              </c:numCache>
            </c:numRef>
          </c:val>
        </c:ser>
        <c:ser>
          <c:idx val="3"/>
          <c:order val="3"/>
          <c:tx>
            <c:strRef>
              <c:f>بيكاري!$AA$9</c:f>
              <c:strCache>
                <c:ptCount val="1"/>
                <c:pt idx="0">
                  <c:v>25 - 29ساله </c:v>
                </c:pt>
              </c:strCache>
            </c:strRef>
          </c:tx>
          <c:spPr>
            <a:ln w="28575" cap="rnd">
              <a:solidFill>
                <a:srgbClr val="990033"/>
              </a:solidFill>
              <a:round/>
            </a:ln>
            <a:effectLst/>
          </c:spPr>
          <c:marker>
            <c:symbol val="none"/>
          </c:marker>
          <c:cat>
            <c:strRef>
              <c:f>بيكاري!$AB$4:$AK$4</c:f>
              <c:strCache>
                <c:ptCount val="10"/>
                <c:pt idx="0">
                  <c:v>سال 84</c:v>
                </c:pt>
                <c:pt idx="1">
                  <c:v>سال 85</c:v>
                </c:pt>
                <c:pt idx="2">
                  <c:v>سال 86</c:v>
                </c:pt>
                <c:pt idx="3">
                  <c:v>سال 87</c:v>
                </c:pt>
                <c:pt idx="4">
                  <c:v>سال 88</c:v>
                </c:pt>
                <c:pt idx="5">
                  <c:v>سال 89</c:v>
                </c:pt>
                <c:pt idx="6">
                  <c:v>سال 90</c:v>
                </c:pt>
                <c:pt idx="7">
                  <c:v>سال 91</c:v>
                </c:pt>
                <c:pt idx="8">
                  <c:v>سال 92</c:v>
                </c:pt>
                <c:pt idx="9">
                  <c:v>سال93</c:v>
                </c:pt>
              </c:strCache>
            </c:strRef>
          </c:cat>
          <c:val>
            <c:numRef>
              <c:f>بيكاري!$AB$9:$AK$9</c:f>
              <c:numCache>
                <c:formatCode>0.0</c:formatCode>
                <c:ptCount val="10"/>
                <c:pt idx="0">
                  <c:v>16.172113422899475</c:v>
                </c:pt>
                <c:pt idx="1">
                  <c:v>16.592497290247533</c:v>
                </c:pt>
                <c:pt idx="2">
                  <c:v>16.784494387172384</c:v>
                </c:pt>
                <c:pt idx="3">
                  <c:v>17.020732142513708</c:v>
                </c:pt>
                <c:pt idx="4">
                  <c:v>18.896304335144421</c:v>
                </c:pt>
                <c:pt idx="5">
                  <c:v>21.985067612402563</c:v>
                </c:pt>
                <c:pt idx="6">
                  <c:v>21.313822658071839</c:v>
                </c:pt>
                <c:pt idx="7">
                  <c:v>22.057530083092715</c:v>
                </c:pt>
                <c:pt idx="8">
                  <c:v>18.987495527546656</c:v>
                </c:pt>
                <c:pt idx="9">
                  <c:v>19.429288704146025</c:v>
                </c:pt>
              </c:numCache>
            </c:numRef>
          </c:val>
        </c:ser>
        <c:ser>
          <c:idx val="4"/>
          <c:order val="4"/>
          <c:tx>
            <c:strRef>
              <c:f>بيكاري!$AA$10</c:f>
              <c:strCache>
                <c:ptCount val="1"/>
                <c:pt idx="0">
                  <c:v>30 - 34ساله </c:v>
                </c:pt>
              </c:strCache>
            </c:strRef>
          </c:tx>
          <c:spPr>
            <a:ln w="28575" cap="rnd">
              <a:solidFill>
                <a:srgbClr val="009900"/>
              </a:solidFill>
              <a:round/>
            </a:ln>
            <a:effectLst/>
          </c:spPr>
          <c:marker>
            <c:symbol val="none"/>
          </c:marker>
          <c:cat>
            <c:strRef>
              <c:f>بيكاري!$AB$4:$AK$4</c:f>
              <c:strCache>
                <c:ptCount val="10"/>
                <c:pt idx="0">
                  <c:v>سال 84</c:v>
                </c:pt>
                <c:pt idx="1">
                  <c:v>سال 85</c:v>
                </c:pt>
                <c:pt idx="2">
                  <c:v>سال 86</c:v>
                </c:pt>
                <c:pt idx="3">
                  <c:v>سال 87</c:v>
                </c:pt>
                <c:pt idx="4">
                  <c:v>سال 88</c:v>
                </c:pt>
                <c:pt idx="5">
                  <c:v>سال 89</c:v>
                </c:pt>
                <c:pt idx="6">
                  <c:v>سال 90</c:v>
                </c:pt>
                <c:pt idx="7">
                  <c:v>سال 91</c:v>
                </c:pt>
                <c:pt idx="8">
                  <c:v>سال 92</c:v>
                </c:pt>
                <c:pt idx="9">
                  <c:v>سال93</c:v>
                </c:pt>
              </c:strCache>
            </c:strRef>
          </c:cat>
          <c:val>
            <c:numRef>
              <c:f>بيكاري!$AB$10:$AK$10</c:f>
              <c:numCache>
                <c:formatCode>0.0</c:formatCode>
                <c:ptCount val="10"/>
                <c:pt idx="0">
                  <c:v>7.8435665722998893</c:v>
                </c:pt>
                <c:pt idx="1">
                  <c:v>8.0118896087880067</c:v>
                </c:pt>
                <c:pt idx="2">
                  <c:v>8.1940589164687534</c:v>
                </c:pt>
                <c:pt idx="3">
                  <c:v>7.7927165781019969</c:v>
                </c:pt>
                <c:pt idx="4">
                  <c:v>10.023481010844701</c:v>
                </c:pt>
                <c:pt idx="5">
                  <c:v>10.767267274111282</c:v>
                </c:pt>
                <c:pt idx="6">
                  <c:v>10.342713938713114</c:v>
                </c:pt>
                <c:pt idx="7">
                  <c:v>10.799990409962412</c:v>
                </c:pt>
                <c:pt idx="8">
                  <c:v>9.7043733737255664</c:v>
                </c:pt>
                <c:pt idx="9">
                  <c:v>10.198663552366684</c:v>
                </c:pt>
              </c:numCache>
            </c:numRef>
          </c:val>
        </c:ser>
        <c:ser>
          <c:idx val="5"/>
          <c:order val="5"/>
          <c:tx>
            <c:strRef>
              <c:f>بيكاري!$AA$11</c:f>
              <c:strCache>
                <c:ptCount val="1"/>
                <c:pt idx="0">
                  <c:v>35 - 39ساله </c:v>
                </c:pt>
              </c:strCache>
            </c:strRef>
          </c:tx>
          <c:spPr>
            <a:ln w="28575" cap="rnd">
              <a:solidFill>
                <a:srgbClr val="DB6217"/>
              </a:solidFill>
              <a:round/>
            </a:ln>
            <a:effectLst/>
          </c:spPr>
          <c:marker>
            <c:symbol val="none"/>
          </c:marker>
          <c:cat>
            <c:strRef>
              <c:f>بيكاري!$AB$4:$AK$4</c:f>
              <c:strCache>
                <c:ptCount val="10"/>
                <c:pt idx="0">
                  <c:v>سال 84</c:v>
                </c:pt>
                <c:pt idx="1">
                  <c:v>سال 85</c:v>
                </c:pt>
                <c:pt idx="2">
                  <c:v>سال 86</c:v>
                </c:pt>
                <c:pt idx="3">
                  <c:v>سال 87</c:v>
                </c:pt>
                <c:pt idx="4">
                  <c:v>سال 88</c:v>
                </c:pt>
                <c:pt idx="5">
                  <c:v>سال 89</c:v>
                </c:pt>
                <c:pt idx="6">
                  <c:v>سال 90</c:v>
                </c:pt>
                <c:pt idx="7">
                  <c:v>سال 91</c:v>
                </c:pt>
                <c:pt idx="8">
                  <c:v>سال 92</c:v>
                </c:pt>
                <c:pt idx="9">
                  <c:v>سال93</c:v>
                </c:pt>
              </c:strCache>
            </c:strRef>
          </c:cat>
          <c:val>
            <c:numRef>
              <c:f>بيكاري!$AB$11:$AK$11</c:f>
              <c:numCache>
                <c:formatCode>0.0</c:formatCode>
                <c:ptCount val="10"/>
                <c:pt idx="0">
                  <c:v>5.4089226508876278</c:v>
                </c:pt>
                <c:pt idx="1">
                  <c:v>5.5003262621206659</c:v>
                </c:pt>
                <c:pt idx="2">
                  <c:v>4.9032641632734437</c:v>
                </c:pt>
                <c:pt idx="3">
                  <c:v>4.8742402251836223</c:v>
                </c:pt>
                <c:pt idx="4">
                  <c:v>6.1095461575754264</c:v>
                </c:pt>
                <c:pt idx="5">
                  <c:v>6.909511801909801</c:v>
                </c:pt>
                <c:pt idx="6">
                  <c:v>6.9000073375462243</c:v>
                </c:pt>
                <c:pt idx="7">
                  <c:v>6.3523324196142621</c:v>
                </c:pt>
                <c:pt idx="8">
                  <c:v>5.493391915936118</c:v>
                </c:pt>
                <c:pt idx="9">
                  <c:v>5.754988015678653</c:v>
                </c:pt>
              </c:numCache>
            </c:numRef>
          </c:val>
        </c:ser>
        <c:ser>
          <c:idx val="6"/>
          <c:order val="6"/>
          <c:tx>
            <c:strRef>
              <c:f>بيكاري!$AA$12</c:f>
              <c:strCache>
                <c:ptCount val="1"/>
                <c:pt idx="0">
                  <c:v>40 - 44ساله </c:v>
                </c:pt>
              </c:strCache>
            </c:strRef>
          </c:tx>
          <c:spPr>
            <a:ln w="28575" cap="rnd">
              <a:solidFill>
                <a:srgbClr val="CCCC00"/>
              </a:solidFill>
              <a:round/>
            </a:ln>
            <a:effectLst/>
          </c:spPr>
          <c:marker>
            <c:symbol val="none"/>
          </c:marker>
          <c:cat>
            <c:strRef>
              <c:f>بيكاري!$AB$4:$AK$4</c:f>
              <c:strCache>
                <c:ptCount val="10"/>
                <c:pt idx="0">
                  <c:v>سال 84</c:v>
                </c:pt>
                <c:pt idx="1">
                  <c:v>سال 85</c:v>
                </c:pt>
                <c:pt idx="2">
                  <c:v>سال 86</c:v>
                </c:pt>
                <c:pt idx="3">
                  <c:v>سال 87</c:v>
                </c:pt>
                <c:pt idx="4">
                  <c:v>سال 88</c:v>
                </c:pt>
                <c:pt idx="5">
                  <c:v>سال 89</c:v>
                </c:pt>
                <c:pt idx="6">
                  <c:v>سال 90</c:v>
                </c:pt>
                <c:pt idx="7">
                  <c:v>سال 91</c:v>
                </c:pt>
                <c:pt idx="8">
                  <c:v>سال 92</c:v>
                </c:pt>
                <c:pt idx="9">
                  <c:v>سال93</c:v>
                </c:pt>
              </c:strCache>
            </c:strRef>
          </c:cat>
          <c:val>
            <c:numRef>
              <c:f>بيكاري!$AB$12:$AK$12</c:f>
              <c:numCache>
                <c:formatCode>0.0</c:formatCode>
                <c:ptCount val="10"/>
                <c:pt idx="0">
                  <c:v>4.5053900374014413</c:v>
                </c:pt>
                <c:pt idx="1">
                  <c:v>4.2920805957356309</c:v>
                </c:pt>
                <c:pt idx="2">
                  <c:v>3.7443306313989759</c:v>
                </c:pt>
                <c:pt idx="3">
                  <c:v>3.7669594677797744</c:v>
                </c:pt>
                <c:pt idx="4">
                  <c:v>5.687093540783617</c:v>
                </c:pt>
                <c:pt idx="5">
                  <c:v>5.3051971722920817</c:v>
                </c:pt>
                <c:pt idx="6">
                  <c:v>5.5080811154266085</c:v>
                </c:pt>
                <c:pt idx="7">
                  <c:v>5.2213581017654338</c:v>
                </c:pt>
                <c:pt idx="8">
                  <c:v>4.0206146869217401</c:v>
                </c:pt>
                <c:pt idx="9">
                  <c:v>4.6162292682046839</c:v>
                </c:pt>
              </c:numCache>
            </c:numRef>
          </c:val>
        </c:ser>
        <c:ser>
          <c:idx val="7"/>
          <c:order val="7"/>
          <c:tx>
            <c:strRef>
              <c:f>بيكاري!$AA$13</c:f>
              <c:strCache>
                <c:ptCount val="1"/>
                <c:pt idx="0">
                  <c:v>45 - 49ساله 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بيكاري!$AB$4:$AK$4</c:f>
              <c:strCache>
                <c:ptCount val="10"/>
                <c:pt idx="0">
                  <c:v>سال 84</c:v>
                </c:pt>
                <c:pt idx="1">
                  <c:v>سال 85</c:v>
                </c:pt>
                <c:pt idx="2">
                  <c:v>سال 86</c:v>
                </c:pt>
                <c:pt idx="3">
                  <c:v>سال 87</c:v>
                </c:pt>
                <c:pt idx="4">
                  <c:v>سال 88</c:v>
                </c:pt>
                <c:pt idx="5">
                  <c:v>سال 89</c:v>
                </c:pt>
                <c:pt idx="6">
                  <c:v>سال 90</c:v>
                </c:pt>
                <c:pt idx="7">
                  <c:v>سال 91</c:v>
                </c:pt>
                <c:pt idx="8">
                  <c:v>سال 92</c:v>
                </c:pt>
                <c:pt idx="9">
                  <c:v>سال93</c:v>
                </c:pt>
              </c:strCache>
            </c:strRef>
          </c:cat>
          <c:val>
            <c:numRef>
              <c:f>بيكاري!$AB$13:$AK$13</c:f>
              <c:numCache>
                <c:formatCode>0.0</c:formatCode>
                <c:ptCount val="10"/>
                <c:pt idx="0">
                  <c:v>4.2877659101537766</c:v>
                </c:pt>
                <c:pt idx="1">
                  <c:v>4.1310556011085326</c:v>
                </c:pt>
                <c:pt idx="2">
                  <c:v>3.5517096026768025</c:v>
                </c:pt>
                <c:pt idx="3">
                  <c:v>3.5325222655253592</c:v>
                </c:pt>
                <c:pt idx="4">
                  <c:v>4.4683007653757683</c:v>
                </c:pt>
                <c:pt idx="5">
                  <c:v>6.1746703872096571</c:v>
                </c:pt>
                <c:pt idx="6">
                  <c:v>4.4781542257526805</c:v>
                </c:pt>
                <c:pt idx="7">
                  <c:v>4.1987466427931963</c:v>
                </c:pt>
                <c:pt idx="8">
                  <c:v>3.3959902668377255</c:v>
                </c:pt>
                <c:pt idx="9">
                  <c:v>3.7928720774695139</c:v>
                </c:pt>
              </c:numCache>
            </c:numRef>
          </c:val>
        </c:ser>
        <c:ser>
          <c:idx val="8"/>
          <c:order val="8"/>
          <c:tx>
            <c:strRef>
              <c:f>بيكاري!$AA$14</c:f>
              <c:strCache>
                <c:ptCount val="1"/>
                <c:pt idx="0">
                  <c:v>50 - 54ساله </c:v>
                </c:pt>
              </c:strCache>
            </c:strRef>
          </c:tx>
          <c:spPr>
            <a:ln w="44450" cap="rnd">
              <a:solidFill>
                <a:srgbClr val="0066FF">
                  <a:alpha val="66000"/>
                </a:srgbClr>
              </a:solidFill>
              <a:prstDash val="sysDash"/>
              <a:round/>
            </a:ln>
            <a:effectLst/>
          </c:spPr>
          <c:marker>
            <c:symbol val="none"/>
          </c:marker>
          <c:cat>
            <c:strRef>
              <c:f>بيكاري!$AB$4:$AK$4</c:f>
              <c:strCache>
                <c:ptCount val="10"/>
                <c:pt idx="0">
                  <c:v>سال 84</c:v>
                </c:pt>
                <c:pt idx="1">
                  <c:v>سال 85</c:v>
                </c:pt>
                <c:pt idx="2">
                  <c:v>سال 86</c:v>
                </c:pt>
                <c:pt idx="3">
                  <c:v>سال 87</c:v>
                </c:pt>
                <c:pt idx="4">
                  <c:v>سال 88</c:v>
                </c:pt>
                <c:pt idx="5">
                  <c:v>سال 89</c:v>
                </c:pt>
                <c:pt idx="6">
                  <c:v>سال 90</c:v>
                </c:pt>
                <c:pt idx="7">
                  <c:v>سال 91</c:v>
                </c:pt>
                <c:pt idx="8">
                  <c:v>سال 92</c:v>
                </c:pt>
                <c:pt idx="9">
                  <c:v>سال93</c:v>
                </c:pt>
              </c:strCache>
            </c:strRef>
          </c:cat>
          <c:val>
            <c:numRef>
              <c:f>بيكاري!$AB$14:$AK$14</c:f>
              <c:numCache>
                <c:formatCode>0.0</c:formatCode>
                <c:ptCount val="10"/>
                <c:pt idx="0">
                  <c:v>5.8417264140207124</c:v>
                </c:pt>
                <c:pt idx="1">
                  <c:v>4.9769448820585369</c:v>
                </c:pt>
                <c:pt idx="2">
                  <c:v>3.7753119819370853</c:v>
                </c:pt>
                <c:pt idx="3">
                  <c:v>3.2111567596887025</c:v>
                </c:pt>
                <c:pt idx="4">
                  <c:v>4.6196692290517056</c:v>
                </c:pt>
                <c:pt idx="5">
                  <c:v>4.0635557485116589</c:v>
                </c:pt>
                <c:pt idx="6">
                  <c:v>4.5884284834271005</c:v>
                </c:pt>
                <c:pt idx="7">
                  <c:v>3.8216571667823858</c:v>
                </c:pt>
                <c:pt idx="8">
                  <c:v>3.4067412060163704</c:v>
                </c:pt>
                <c:pt idx="9">
                  <c:v>3.4757313255881588</c:v>
                </c:pt>
              </c:numCache>
            </c:numRef>
          </c:val>
        </c:ser>
        <c:ser>
          <c:idx val="9"/>
          <c:order val="9"/>
          <c:tx>
            <c:strRef>
              <c:f>بيكاري!$AA$15</c:f>
              <c:strCache>
                <c:ptCount val="1"/>
                <c:pt idx="0">
                  <c:v>55 - 59ساله </c:v>
                </c:pt>
              </c:strCache>
            </c:strRef>
          </c:tx>
          <c:spPr>
            <a:ln w="38100" cap="rnd">
              <a:solidFill>
                <a:srgbClr val="B20A26"/>
              </a:solidFill>
              <a:prstDash val="dashDot"/>
              <a:round/>
            </a:ln>
            <a:effectLst/>
          </c:spPr>
          <c:marker>
            <c:symbol val="none"/>
          </c:marker>
          <c:cat>
            <c:strRef>
              <c:f>بيكاري!$AB$4:$AK$4</c:f>
              <c:strCache>
                <c:ptCount val="10"/>
                <c:pt idx="0">
                  <c:v>سال 84</c:v>
                </c:pt>
                <c:pt idx="1">
                  <c:v>سال 85</c:v>
                </c:pt>
                <c:pt idx="2">
                  <c:v>سال 86</c:v>
                </c:pt>
                <c:pt idx="3">
                  <c:v>سال 87</c:v>
                </c:pt>
                <c:pt idx="4">
                  <c:v>سال 88</c:v>
                </c:pt>
                <c:pt idx="5">
                  <c:v>سال 89</c:v>
                </c:pt>
                <c:pt idx="6">
                  <c:v>سال 90</c:v>
                </c:pt>
                <c:pt idx="7">
                  <c:v>سال 91</c:v>
                </c:pt>
                <c:pt idx="8">
                  <c:v>سال 92</c:v>
                </c:pt>
                <c:pt idx="9">
                  <c:v>سال93</c:v>
                </c:pt>
              </c:strCache>
            </c:strRef>
          </c:cat>
          <c:val>
            <c:numRef>
              <c:f>بيكاري!$AB$15:$AK$15</c:f>
              <c:numCache>
                <c:formatCode>0.0</c:formatCode>
                <c:ptCount val="10"/>
                <c:pt idx="0">
                  <c:v>5.3320034683657767</c:v>
                </c:pt>
                <c:pt idx="1">
                  <c:v>3.5665191334913677</c:v>
                </c:pt>
                <c:pt idx="2">
                  <c:v>3.580944249349614</c:v>
                </c:pt>
                <c:pt idx="3">
                  <c:v>3.3101803355304509</c:v>
                </c:pt>
                <c:pt idx="4">
                  <c:v>4.9372927120838686</c:v>
                </c:pt>
                <c:pt idx="5">
                  <c:v>6.3914047819171138</c:v>
                </c:pt>
                <c:pt idx="6">
                  <c:v>3.9876037576703895</c:v>
                </c:pt>
                <c:pt idx="7">
                  <c:v>3.8523171196073731</c:v>
                </c:pt>
                <c:pt idx="8">
                  <c:v>3.3031891053935598</c:v>
                </c:pt>
                <c:pt idx="9">
                  <c:v>3.140909062163185</c:v>
                </c:pt>
              </c:numCache>
            </c:numRef>
          </c:val>
        </c:ser>
        <c:ser>
          <c:idx val="10"/>
          <c:order val="10"/>
          <c:tx>
            <c:strRef>
              <c:f>بيكاري!$AA$16</c:f>
              <c:strCache>
                <c:ptCount val="1"/>
                <c:pt idx="0">
                  <c:v>60 - 64ساله </c:v>
                </c:pt>
              </c:strCache>
            </c:strRef>
          </c:tx>
          <c:spPr>
            <a:ln w="28575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بيكاري!$AB$4:$AK$4</c:f>
              <c:strCache>
                <c:ptCount val="10"/>
                <c:pt idx="0">
                  <c:v>سال 84</c:v>
                </c:pt>
                <c:pt idx="1">
                  <c:v>سال 85</c:v>
                </c:pt>
                <c:pt idx="2">
                  <c:v>سال 86</c:v>
                </c:pt>
                <c:pt idx="3">
                  <c:v>سال 87</c:v>
                </c:pt>
                <c:pt idx="4">
                  <c:v>سال 88</c:v>
                </c:pt>
                <c:pt idx="5">
                  <c:v>سال 89</c:v>
                </c:pt>
                <c:pt idx="6">
                  <c:v>سال 90</c:v>
                </c:pt>
                <c:pt idx="7">
                  <c:v>سال 91</c:v>
                </c:pt>
                <c:pt idx="8">
                  <c:v>سال 92</c:v>
                </c:pt>
                <c:pt idx="9">
                  <c:v>سال93</c:v>
                </c:pt>
              </c:strCache>
            </c:strRef>
          </c:cat>
          <c:val>
            <c:numRef>
              <c:f>بيكاري!$AB$16:$AK$16</c:f>
              <c:numCache>
                <c:formatCode>0.0</c:formatCode>
                <c:ptCount val="10"/>
                <c:pt idx="0">
                  <c:v>3.6832056974923315</c:v>
                </c:pt>
                <c:pt idx="1">
                  <c:v>3.3722884415922967</c:v>
                </c:pt>
                <c:pt idx="2">
                  <c:v>2.7915032257951991</c:v>
                </c:pt>
                <c:pt idx="3">
                  <c:v>2.1536415799579482</c:v>
                </c:pt>
                <c:pt idx="4">
                  <c:v>2.7173940653210944</c:v>
                </c:pt>
                <c:pt idx="5">
                  <c:v>3.8658451483328506</c:v>
                </c:pt>
                <c:pt idx="6">
                  <c:v>3.2293130949693007</c:v>
                </c:pt>
                <c:pt idx="7">
                  <c:v>2.1671116156201613</c:v>
                </c:pt>
                <c:pt idx="8">
                  <c:v>2.3830469653012929</c:v>
                </c:pt>
                <c:pt idx="9">
                  <c:v>2.0487540062143745</c:v>
                </c:pt>
              </c:numCache>
            </c:numRef>
          </c:val>
        </c:ser>
        <c:ser>
          <c:idx val="11"/>
          <c:order val="11"/>
          <c:tx>
            <c:strRef>
              <c:f>بيكاري!$AA$17</c:f>
              <c:strCache>
                <c:ptCount val="1"/>
                <c:pt idx="0">
                  <c:v>65ساله و بيشتر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strRef>
              <c:f>بيكاري!$AB$4:$AK$4</c:f>
              <c:strCache>
                <c:ptCount val="10"/>
                <c:pt idx="0">
                  <c:v>سال 84</c:v>
                </c:pt>
                <c:pt idx="1">
                  <c:v>سال 85</c:v>
                </c:pt>
                <c:pt idx="2">
                  <c:v>سال 86</c:v>
                </c:pt>
                <c:pt idx="3">
                  <c:v>سال 87</c:v>
                </c:pt>
                <c:pt idx="4">
                  <c:v>سال 88</c:v>
                </c:pt>
                <c:pt idx="5">
                  <c:v>سال 89</c:v>
                </c:pt>
                <c:pt idx="6">
                  <c:v>سال 90</c:v>
                </c:pt>
                <c:pt idx="7">
                  <c:v>سال 91</c:v>
                </c:pt>
                <c:pt idx="8">
                  <c:v>سال 92</c:v>
                </c:pt>
                <c:pt idx="9">
                  <c:v>سال93</c:v>
                </c:pt>
              </c:strCache>
            </c:strRef>
          </c:cat>
          <c:val>
            <c:numRef>
              <c:f>بيكاري!$AB$17:$AK$17</c:f>
              <c:numCache>
                <c:formatCode>0.0</c:formatCode>
                <c:ptCount val="10"/>
                <c:pt idx="0">
                  <c:v>2.089803124848836</c:v>
                </c:pt>
                <c:pt idx="1">
                  <c:v>1.2941232196768557</c:v>
                </c:pt>
                <c:pt idx="2">
                  <c:v>1.1009950727825826</c:v>
                </c:pt>
                <c:pt idx="3">
                  <c:v>0.96553132414635956</c:v>
                </c:pt>
                <c:pt idx="4">
                  <c:v>1.3193712287724186</c:v>
                </c:pt>
                <c:pt idx="5">
                  <c:v>1.588450654465223</c:v>
                </c:pt>
                <c:pt idx="6">
                  <c:v>1.7143280936823728</c:v>
                </c:pt>
                <c:pt idx="7">
                  <c:v>0.61084432984565151</c:v>
                </c:pt>
                <c:pt idx="8">
                  <c:v>1.2249736096647272</c:v>
                </c:pt>
                <c:pt idx="9">
                  <c:v>1.0247178564010249</c:v>
                </c:pt>
              </c:numCache>
            </c:numRef>
          </c:val>
        </c:ser>
        <c:dLbls/>
        <c:marker val="1"/>
        <c:axId val="107373696"/>
        <c:axId val="107375232"/>
      </c:lineChart>
      <c:catAx>
        <c:axId val="10737369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85000"/>
                <a:lumOff val="1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B Mitra" panose="00000400000000000000" pitchFamily="2" charset="-78"/>
              </a:defRPr>
            </a:pPr>
            <a:endParaRPr lang="en-US"/>
          </a:p>
        </c:txPr>
        <c:crossAx val="107375232"/>
        <c:crosses val="autoZero"/>
        <c:auto val="1"/>
        <c:lblAlgn val="ctr"/>
        <c:lblOffset val="100"/>
      </c:catAx>
      <c:valAx>
        <c:axId val="10737523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tickLblPos val="nextTo"/>
        <c:spPr>
          <a:noFill/>
          <a:ln>
            <a:solidFill>
              <a:schemeClr val="tx1">
                <a:lumMod val="85000"/>
                <a:lumOff val="1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73736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B Mitra" panose="00000400000000000000" pitchFamily="2" charset="-78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/>
      <c:lineChart>
        <c:grouping val="standard"/>
        <c:ser>
          <c:idx val="0"/>
          <c:order val="0"/>
          <c:tx>
            <c:strRef>
              <c:f>بيكاري!$AB$4</c:f>
              <c:strCache>
                <c:ptCount val="1"/>
                <c:pt idx="0">
                  <c:v>سال 84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بيكاري!$AA$19:$AA$30</c:f>
              <c:strCache>
                <c:ptCount val="12"/>
                <c:pt idx="0">
                  <c:v>10 - 14ساله </c:v>
                </c:pt>
                <c:pt idx="1">
                  <c:v>15 - 19ساله </c:v>
                </c:pt>
                <c:pt idx="2">
                  <c:v>20 - 24ساله </c:v>
                </c:pt>
                <c:pt idx="3">
                  <c:v>25 - 29ساله </c:v>
                </c:pt>
                <c:pt idx="4">
                  <c:v>30 - 34ساله </c:v>
                </c:pt>
                <c:pt idx="5">
                  <c:v>35 - 39ساله </c:v>
                </c:pt>
                <c:pt idx="6">
                  <c:v>40 - 44ساله </c:v>
                </c:pt>
                <c:pt idx="7">
                  <c:v>45 - 49ساله </c:v>
                </c:pt>
                <c:pt idx="8">
                  <c:v>50 - 54ساله </c:v>
                </c:pt>
                <c:pt idx="9">
                  <c:v>55 - 59ساله </c:v>
                </c:pt>
                <c:pt idx="10">
                  <c:v>60 - 64ساله </c:v>
                </c:pt>
                <c:pt idx="11">
                  <c:v>65ساله و بيشتر</c:v>
                </c:pt>
              </c:strCache>
            </c:strRef>
          </c:cat>
          <c:val>
            <c:numRef>
              <c:f>بيكاري!$AB$19:$AB$30</c:f>
              <c:numCache>
                <c:formatCode>0.0</c:formatCode>
                <c:ptCount val="12"/>
                <c:pt idx="0">
                  <c:v>5.1979238671370807</c:v>
                </c:pt>
                <c:pt idx="1">
                  <c:v>16.495230509567406</c:v>
                </c:pt>
                <c:pt idx="2">
                  <c:v>22.594777450338544</c:v>
                </c:pt>
                <c:pt idx="3">
                  <c:v>13.36655266435873</c:v>
                </c:pt>
                <c:pt idx="4">
                  <c:v>6.8820347902353456</c:v>
                </c:pt>
                <c:pt idx="5">
                  <c:v>4.8106427926187116</c:v>
                </c:pt>
                <c:pt idx="6">
                  <c:v>4.402969726258755</c:v>
                </c:pt>
                <c:pt idx="7">
                  <c:v>4.5809453016553885</c:v>
                </c:pt>
                <c:pt idx="8">
                  <c:v>6.3540075224543209</c:v>
                </c:pt>
                <c:pt idx="9">
                  <c:v>5.9441691718226579</c:v>
                </c:pt>
                <c:pt idx="10">
                  <c:v>3.9791891216235586</c:v>
                </c:pt>
                <c:pt idx="11">
                  <c:v>2.258821590703707</c:v>
                </c:pt>
              </c:numCache>
            </c:numRef>
          </c:val>
        </c:ser>
        <c:ser>
          <c:idx val="1"/>
          <c:order val="1"/>
          <c:tx>
            <c:strRef>
              <c:f>بيكاري!$AC$4</c:f>
              <c:strCache>
                <c:ptCount val="1"/>
                <c:pt idx="0">
                  <c:v>سال 85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بيكاري!$AA$19:$AA$30</c:f>
              <c:strCache>
                <c:ptCount val="12"/>
                <c:pt idx="0">
                  <c:v>10 - 14ساله </c:v>
                </c:pt>
                <c:pt idx="1">
                  <c:v>15 - 19ساله </c:v>
                </c:pt>
                <c:pt idx="2">
                  <c:v>20 - 24ساله </c:v>
                </c:pt>
                <c:pt idx="3">
                  <c:v>25 - 29ساله </c:v>
                </c:pt>
                <c:pt idx="4">
                  <c:v>30 - 34ساله </c:v>
                </c:pt>
                <c:pt idx="5">
                  <c:v>35 - 39ساله </c:v>
                </c:pt>
                <c:pt idx="6">
                  <c:v>40 - 44ساله </c:v>
                </c:pt>
                <c:pt idx="7">
                  <c:v>45 - 49ساله </c:v>
                </c:pt>
                <c:pt idx="8">
                  <c:v>50 - 54ساله </c:v>
                </c:pt>
                <c:pt idx="9">
                  <c:v>55 - 59ساله </c:v>
                </c:pt>
                <c:pt idx="10">
                  <c:v>60 - 64ساله </c:v>
                </c:pt>
                <c:pt idx="11">
                  <c:v>65ساله و بيشتر</c:v>
                </c:pt>
              </c:strCache>
            </c:strRef>
          </c:cat>
          <c:val>
            <c:numRef>
              <c:f>بيكاري!$AC$19:$AC$30</c:f>
              <c:numCache>
                <c:formatCode>0.0</c:formatCode>
                <c:ptCount val="12"/>
                <c:pt idx="0">
                  <c:v>6.3480548790668436</c:v>
                </c:pt>
                <c:pt idx="1">
                  <c:v>16.888044885627945</c:v>
                </c:pt>
                <c:pt idx="2">
                  <c:v>23.081304945194674</c:v>
                </c:pt>
                <c:pt idx="3">
                  <c:v>13.822397827863952</c:v>
                </c:pt>
                <c:pt idx="4">
                  <c:v>7.1802999487841292</c:v>
                </c:pt>
                <c:pt idx="5">
                  <c:v>5.2336639893599006</c:v>
                </c:pt>
                <c:pt idx="6">
                  <c:v>4.3982077560900263</c:v>
                </c:pt>
                <c:pt idx="7">
                  <c:v>4.5405065065427115</c:v>
                </c:pt>
                <c:pt idx="8">
                  <c:v>5.5689050551904655</c:v>
                </c:pt>
                <c:pt idx="9">
                  <c:v>4.0346298944080381</c:v>
                </c:pt>
                <c:pt idx="10">
                  <c:v>3.8631130063965902</c:v>
                </c:pt>
                <c:pt idx="11">
                  <c:v>1.4184475252866562</c:v>
                </c:pt>
              </c:numCache>
            </c:numRef>
          </c:val>
        </c:ser>
        <c:ser>
          <c:idx val="2"/>
          <c:order val="2"/>
          <c:tx>
            <c:strRef>
              <c:f>بيكاري!$AD$4</c:f>
              <c:strCache>
                <c:ptCount val="1"/>
                <c:pt idx="0">
                  <c:v>سال 86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بيكاري!$AA$19:$AA$30</c:f>
              <c:strCache>
                <c:ptCount val="12"/>
                <c:pt idx="0">
                  <c:v>10 - 14ساله </c:v>
                </c:pt>
                <c:pt idx="1">
                  <c:v>15 - 19ساله </c:v>
                </c:pt>
                <c:pt idx="2">
                  <c:v>20 - 24ساله </c:v>
                </c:pt>
                <c:pt idx="3">
                  <c:v>25 - 29ساله </c:v>
                </c:pt>
                <c:pt idx="4">
                  <c:v>30 - 34ساله </c:v>
                </c:pt>
                <c:pt idx="5">
                  <c:v>35 - 39ساله </c:v>
                </c:pt>
                <c:pt idx="6">
                  <c:v>40 - 44ساله </c:v>
                </c:pt>
                <c:pt idx="7">
                  <c:v>45 - 49ساله </c:v>
                </c:pt>
                <c:pt idx="8">
                  <c:v>50 - 54ساله </c:v>
                </c:pt>
                <c:pt idx="9">
                  <c:v>55 - 59ساله </c:v>
                </c:pt>
                <c:pt idx="10">
                  <c:v>60 - 64ساله </c:v>
                </c:pt>
                <c:pt idx="11">
                  <c:v>65ساله و بيشتر</c:v>
                </c:pt>
              </c:strCache>
            </c:strRef>
          </c:cat>
          <c:val>
            <c:numRef>
              <c:f>بيكاري!$AD$19:$AD$30</c:f>
              <c:numCache>
                <c:formatCode>0.0</c:formatCode>
                <c:ptCount val="12"/>
                <c:pt idx="0">
                  <c:v>5.3085109354487283</c:v>
                </c:pt>
                <c:pt idx="1">
                  <c:v>15.463939171020074</c:v>
                </c:pt>
                <c:pt idx="2">
                  <c:v>22.157276808433814</c:v>
                </c:pt>
                <c:pt idx="3">
                  <c:v>13.364781117033255</c:v>
                </c:pt>
                <c:pt idx="4">
                  <c:v>7.1480896983850561</c:v>
                </c:pt>
                <c:pt idx="5">
                  <c:v>4.927798483440843</c:v>
                </c:pt>
                <c:pt idx="6">
                  <c:v>3.9568210210933867</c:v>
                </c:pt>
                <c:pt idx="7">
                  <c:v>3.8768771389802481</c:v>
                </c:pt>
                <c:pt idx="8">
                  <c:v>4.1784205210344165</c:v>
                </c:pt>
                <c:pt idx="9">
                  <c:v>3.9541513757384785</c:v>
                </c:pt>
                <c:pt idx="10">
                  <c:v>3.1814518426858371</c:v>
                </c:pt>
                <c:pt idx="11">
                  <c:v>1.2110742129807812</c:v>
                </c:pt>
              </c:numCache>
            </c:numRef>
          </c:val>
        </c:ser>
        <c:ser>
          <c:idx val="3"/>
          <c:order val="3"/>
          <c:tx>
            <c:strRef>
              <c:f>بيكاري!$AE$4</c:f>
              <c:strCache>
                <c:ptCount val="1"/>
                <c:pt idx="0">
                  <c:v>سال 87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بيكاري!$AA$19:$AA$30</c:f>
              <c:strCache>
                <c:ptCount val="12"/>
                <c:pt idx="0">
                  <c:v>10 - 14ساله </c:v>
                </c:pt>
                <c:pt idx="1">
                  <c:v>15 - 19ساله </c:v>
                </c:pt>
                <c:pt idx="2">
                  <c:v>20 - 24ساله </c:v>
                </c:pt>
                <c:pt idx="3">
                  <c:v>25 - 29ساله </c:v>
                </c:pt>
                <c:pt idx="4">
                  <c:v>30 - 34ساله </c:v>
                </c:pt>
                <c:pt idx="5">
                  <c:v>35 - 39ساله </c:v>
                </c:pt>
                <c:pt idx="6">
                  <c:v>40 - 44ساله </c:v>
                </c:pt>
                <c:pt idx="7">
                  <c:v>45 - 49ساله </c:v>
                </c:pt>
                <c:pt idx="8">
                  <c:v>50 - 54ساله </c:v>
                </c:pt>
                <c:pt idx="9">
                  <c:v>55 - 59ساله </c:v>
                </c:pt>
                <c:pt idx="10">
                  <c:v>60 - 64ساله </c:v>
                </c:pt>
                <c:pt idx="11">
                  <c:v>65ساله و بيشتر</c:v>
                </c:pt>
              </c:strCache>
            </c:strRef>
          </c:cat>
          <c:val>
            <c:numRef>
              <c:f>بيكاري!$AE$19:$AE$30</c:f>
              <c:numCache>
                <c:formatCode>0.0</c:formatCode>
                <c:ptCount val="12"/>
                <c:pt idx="0">
                  <c:v>6.9454916029395921</c:v>
                </c:pt>
                <c:pt idx="1">
                  <c:v>16.53580878469435</c:v>
                </c:pt>
                <c:pt idx="2">
                  <c:v>21.804858511386133</c:v>
                </c:pt>
                <c:pt idx="3">
                  <c:v>13.814624435012929</c:v>
                </c:pt>
                <c:pt idx="4">
                  <c:v>6.7504120219571995</c:v>
                </c:pt>
                <c:pt idx="5">
                  <c:v>4.7608348998731875</c:v>
                </c:pt>
                <c:pt idx="6">
                  <c:v>4.016603014242194</c:v>
                </c:pt>
                <c:pt idx="7">
                  <c:v>3.8079655665877254</c:v>
                </c:pt>
                <c:pt idx="8">
                  <c:v>3.5650334912716382</c:v>
                </c:pt>
                <c:pt idx="9">
                  <c:v>3.5850239406433988</c:v>
                </c:pt>
                <c:pt idx="10">
                  <c:v>2.4369555788677539</c:v>
                </c:pt>
                <c:pt idx="11">
                  <c:v>1.0536188214634925</c:v>
                </c:pt>
              </c:numCache>
            </c:numRef>
          </c:val>
        </c:ser>
        <c:ser>
          <c:idx val="4"/>
          <c:order val="4"/>
          <c:tx>
            <c:strRef>
              <c:f>بيكاري!$AF$4</c:f>
              <c:strCache>
                <c:ptCount val="1"/>
                <c:pt idx="0">
                  <c:v>سال 88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strRef>
              <c:f>بيكاري!$AA$19:$AA$30</c:f>
              <c:strCache>
                <c:ptCount val="12"/>
                <c:pt idx="0">
                  <c:v>10 - 14ساله </c:v>
                </c:pt>
                <c:pt idx="1">
                  <c:v>15 - 19ساله </c:v>
                </c:pt>
                <c:pt idx="2">
                  <c:v>20 - 24ساله </c:v>
                </c:pt>
                <c:pt idx="3">
                  <c:v>25 - 29ساله </c:v>
                </c:pt>
                <c:pt idx="4">
                  <c:v>30 - 34ساله </c:v>
                </c:pt>
                <c:pt idx="5">
                  <c:v>35 - 39ساله </c:v>
                </c:pt>
                <c:pt idx="6">
                  <c:v>40 - 44ساله </c:v>
                </c:pt>
                <c:pt idx="7">
                  <c:v>45 - 49ساله </c:v>
                </c:pt>
                <c:pt idx="8">
                  <c:v>50 - 54ساله </c:v>
                </c:pt>
                <c:pt idx="9">
                  <c:v>55 - 59ساله </c:v>
                </c:pt>
                <c:pt idx="10">
                  <c:v>60 - 64ساله </c:v>
                </c:pt>
                <c:pt idx="11">
                  <c:v>65ساله و بيشتر</c:v>
                </c:pt>
              </c:strCache>
            </c:strRef>
          </c:cat>
          <c:val>
            <c:numRef>
              <c:f>بيكاري!$AF$19:$AF$30</c:f>
              <c:numCache>
                <c:formatCode>0.0</c:formatCode>
                <c:ptCount val="12"/>
                <c:pt idx="0">
                  <c:v>5.139550458646557</c:v>
                </c:pt>
                <c:pt idx="1">
                  <c:v>19.337695706897076</c:v>
                </c:pt>
                <c:pt idx="2">
                  <c:v>24.003361907575634</c:v>
                </c:pt>
                <c:pt idx="3">
                  <c:v>16.065692924381583</c:v>
                </c:pt>
                <c:pt idx="4">
                  <c:v>9.0420415365903253</c:v>
                </c:pt>
                <c:pt idx="5">
                  <c:v>6.2490318778361615</c:v>
                </c:pt>
                <c:pt idx="6">
                  <c:v>5.4344404182570916</c:v>
                </c:pt>
                <c:pt idx="7">
                  <c:v>4.6151379122773708</c:v>
                </c:pt>
                <c:pt idx="8">
                  <c:v>5.1151348784827171</c:v>
                </c:pt>
                <c:pt idx="9">
                  <c:v>5.5483727281784985</c:v>
                </c:pt>
                <c:pt idx="10">
                  <c:v>3.103184385935192</c:v>
                </c:pt>
                <c:pt idx="11">
                  <c:v>1.5235016464478848</c:v>
                </c:pt>
              </c:numCache>
            </c:numRef>
          </c:val>
        </c:ser>
        <c:ser>
          <c:idx val="5"/>
          <c:order val="5"/>
          <c:tx>
            <c:strRef>
              <c:f>بيكاري!$AG$4</c:f>
              <c:strCache>
                <c:ptCount val="1"/>
                <c:pt idx="0">
                  <c:v>سال 89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strRef>
              <c:f>بيكاري!$AA$19:$AA$30</c:f>
              <c:strCache>
                <c:ptCount val="12"/>
                <c:pt idx="0">
                  <c:v>10 - 14ساله </c:v>
                </c:pt>
                <c:pt idx="1">
                  <c:v>15 - 19ساله </c:v>
                </c:pt>
                <c:pt idx="2">
                  <c:v>20 - 24ساله </c:v>
                </c:pt>
                <c:pt idx="3">
                  <c:v>25 - 29ساله </c:v>
                </c:pt>
                <c:pt idx="4">
                  <c:v>30 - 34ساله </c:v>
                </c:pt>
                <c:pt idx="5">
                  <c:v>35 - 39ساله </c:v>
                </c:pt>
                <c:pt idx="6">
                  <c:v>40 - 44ساله </c:v>
                </c:pt>
                <c:pt idx="7">
                  <c:v>45 - 49ساله </c:v>
                </c:pt>
                <c:pt idx="8">
                  <c:v>50 - 54ساله </c:v>
                </c:pt>
                <c:pt idx="9">
                  <c:v>55 - 59ساله </c:v>
                </c:pt>
                <c:pt idx="10">
                  <c:v>60 - 64ساله </c:v>
                </c:pt>
                <c:pt idx="11">
                  <c:v>65ساله و بيشتر</c:v>
                </c:pt>
              </c:strCache>
            </c:strRef>
          </c:cat>
          <c:val>
            <c:numRef>
              <c:f>بيكاري!$AG$19:$AG$30</c:f>
              <c:numCache>
                <c:formatCode>0.0</c:formatCode>
                <c:ptCount val="12"/>
                <c:pt idx="0">
                  <c:v>8.3139398989847741</c:v>
                </c:pt>
                <c:pt idx="1">
                  <c:v>21.015810284997592</c:v>
                </c:pt>
                <c:pt idx="2">
                  <c:v>27.045454715637533</c:v>
                </c:pt>
                <c:pt idx="3">
                  <c:v>17.559806409027811</c:v>
                </c:pt>
                <c:pt idx="4">
                  <c:v>9.5310287246388778</c:v>
                </c:pt>
                <c:pt idx="5">
                  <c:v>6.974311649282801</c:v>
                </c:pt>
                <c:pt idx="6">
                  <c:v>5.6404191507045036</c:v>
                </c:pt>
                <c:pt idx="7">
                  <c:v>6.5244731233479545</c:v>
                </c:pt>
                <c:pt idx="8">
                  <c:v>4.4609021916468432</c:v>
                </c:pt>
                <c:pt idx="9">
                  <c:v>7.2108160022002865</c:v>
                </c:pt>
                <c:pt idx="10">
                  <c:v>4.3779200890450785</c:v>
                </c:pt>
                <c:pt idx="11">
                  <c:v>1.7693822787838103</c:v>
                </c:pt>
              </c:numCache>
            </c:numRef>
          </c:val>
        </c:ser>
        <c:ser>
          <c:idx val="6"/>
          <c:order val="6"/>
          <c:tx>
            <c:strRef>
              <c:f>بيكاري!$AH$4</c:f>
              <c:strCache>
                <c:ptCount val="1"/>
                <c:pt idx="0">
                  <c:v>سال 90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cat>
            <c:strRef>
              <c:f>بيكاري!$AA$19:$AA$30</c:f>
              <c:strCache>
                <c:ptCount val="12"/>
                <c:pt idx="0">
                  <c:v>10 - 14ساله </c:v>
                </c:pt>
                <c:pt idx="1">
                  <c:v>15 - 19ساله </c:v>
                </c:pt>
                <c:pt idx="2">
                  <c:v>20 - 24ساله </c:v>
                </c:pt>
                <c:pt idx="3">
                  <c:v>25 - 29ساله </c:v>
                </c:pt>
                <c:pt idx="4">
                  <c:v>30 - 34ساله </c:v>
                </c:pt>
                <c:pt idx="5">
                  <c:v>35 - 39ساله </c:v>
                </c:pt>
                <c:pt idx="6">
                  <c:v>40 - 44ساله </c:v>
                </c:pt>
                <c:pt idx="7">
                  <c:v>45 - 49ساله </c:v>
                </c:pt>
                <c:pt idx="8">
                  <c:v>50 - 54ساله </c:v>
                </c:pt>
                <c:pt idx="9">
                  <c:v>55 - 59ساله </c:v>
                </c:pt>
                <c:pt idx="10">
                  <c:v>60 - 64ساله </c:v>
                </c:pt>
                <c:pt idx="11">
                  <c:v>65ساله و بيشتر</c:v>
                </c:pt>
              </c:strCache>
            </c:strRef>
          </c:cat>
          <c:val>
            <c:numRef>
              <c:f>بيكاري!$AH$19:$AH$30</c:f>
              <c:numCache>
                <c:formatCode>0.0</c:formatCode>
                <c:ptCount val="12"/>
                <c:pt idx="0">
                  <c:v>8.3081911743972938</c:v>
                </c:pt>
                <c:pt idx="1">
                  <c:v>19.653892017469587</c:v>
                </c:pt>
                <c:pt idx="2">
                  <c:v>23.985161381787229</c:v>
                </c:pt>
                <c:pt idx="3">
                  <c:v>17.031825071052214</c:v>
                </c:pt>
                <c:pt idx="4">
                  <c:v>8.4386980214744138</c:v>
                </c:pt>
                <c:pt idx="5">
                  <c:v>6.2294078270665647</c:v>
                </c:pt>
                <c:pt idx="6">
                  <c:v>5.8146781975732127</c:v>
                </c:pt>
                <c:pt idx="7">
                  <c:v>4.7219716742630151</c:v>
                </c:pt>
                <c:pt idx="8">
                  <c:v>4.7319102867528189</c:v>
                </c:pt>
                <c:pt idx="9">
                  <c:v>4.2181537910408906</c:v>
                </c:pt>
                <c:pt idx="10">
                  <c:v>3.5469954219683677</c:v>
                </c:pt>
                <c:pt idx="11">
                  <c:v>1.7489342887889674</c:v>
                </c:pt>
              </c:numCache>
            </c:numRef>
          </c:val>
        </c:ser>
        <c:ser>
          <c:idx val="7"/>
          <c:order val="7"/>
          <c:tx>
            <c:strRef>
              <c:f>بيكاري!$AI$4</c:f>
              <c:strCache>
                <c:ptCount val="1"/>
                <c:pt idx="0">
                  <c:v>سال 91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cat>
            <c:strRef>
              <c:f>بيكاري!$AA$19:$AA$30</c:f>
              <c:strCache>
                <c:ptCount val="12"/>
                <c:pt idx="0">
                  <c:v>10 - 14ساله </c:v>
                </c:pt>
                <c:pt idx="1">
                  <c:v>15 - 19ساله </c:v>
                </c:pt>
                <c:pt idx="2">
                  <c:v>20 - 24ساله </c:v>
                </c:pt>
                <c:pt idx="3">
                  <c:v>25 - 29ساله </c:v>
                </c:pt>
                <c:pt idx="4">
                  <c:v>30 - 34ساله </c:v>
                </c:pt>
                <c:pt idx="5">
                  <c:v>35 - 39ساله </c:v>
                </c:pt>
                <c:pt idx="6">
                  <c:v>40 - 44ساله </c:v>
                </c:pt>
                <c:pt idx="7">
                  <c:v>45 - 49ساله </c:v>
                </c:pt>
                <c:pt idx="8">
                  <c:v>50 - 54ساله </c:v>
                </c:pt>
                <c:pt idx="9">
                  <c:v>55 - 59ساله </c:v>
                </c:pt>
                <c:pt idx="10">
                  <c:v>60 - 64ساله </c:v>
                </c:pt>
                <c:pt idx="11">
                  <c:v>65ساله و بيشتر</c:v>
                </c:pt>
              </c:strCache>
            </c:strRef>
          </c:cat>
          <c:val>
            <c:numRef>
              <c:f>بيكاري!$AI$19:$AI$30</c:f>
              <c:numCache>
                <c:formatCode>0.0</c:formatCode>
                <c:ptCount val="12"/>
                <c:pt idx="0">
                  <c:v>11.237145772823613</c:v>
                </c:pt>
                <c:pt idx="1">
                  <c:v>18.554243400225729</c:v>
                </c:pt>
                <c:pt idx="2">
                  <c:v>24.765082582033553</c:v>
                </c:pt>
                <c:pt idx="3">
                  <c:v>18.287925881339572</c:v>
                </c:pt>
                <c:pt idx="4">
                  <c:v>8.7132230397735189</c:v>
                </c:pt>
                <c:pt idx="5">
                  <c:v>6.0470692173344638</c:v>
                </c:pt>
                <c:pt idx="6">
                  <c:v>5.1758106015161749</c:v>
                </c:pt>
                <c:pt idx="7">
                  <c:v>4.2249572631889247</c:v>
                </c:pt>
                <c:pt idx="8">
                  <c:v>4.2448473499753279</c:v>
                </c:pt>
                <c:pt idx="9">
                  <c:v>4.1192350956130506</c:v>
                </c:pt>
                <c:pt idx="10">
                  <c:v>2.3848883598933193</c:v>
                </c:pt>
                <c:pt idx="11">
                  <c:v>0.66225793004130862</c:v>
                </c:pt>
              </c:numCache>
            </c:numRef>
          </c:val>
        </c:ser>
        <c:ser>
          <c:idx val="8"/>
          <c:order val="8"/>
          <c:tx>
            <c:strRef>
              <c:f>بيكاري!$AJ$4</c:f>
              <c:strCache>
                <c:ptCount val="1"/>
                <c:pt idx="0">
                  <c:v>سال 92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cat>
            <c:strRef>
              <c:f>بيكاري!$AA$19:$AA$30</c:f>
              <c:strCache>
                <c:ptCount val="12"/>
                <c:pt idx="0">
                  <c:v>10 - 14ساله </c:v>
                </c:pt>
                <c:pt idx="1">
                  <c:v>15 - 19ساله </c:v>
                </c:pt>
                <c:pt idx="2">
                  <c:v>20 - 24ساله </c:v>
                </c:pt>
                <c:pt idx="3">
                  <c:v>25 - 29ساله </c:v>
                </c:pt>
                <c:pt idx="4">
                  <c:v>30 - 34ساله </c:v>
                </c:pt>
                <c:pt idx="5">
                  <c:v>35 - 39ساله </c:v>
                </c:pt>
                <c:pt idx="6">
                  <c:v>40 - 44ساله </c:v>
                </c:pt>
                <c:pt idx="7">
                  <c:v>45 - 49ساله </c:v>
                </c:pt>
                <c:pt idx="8">
                  <c:v>50 - 54ساله </c:v>
                </c:pt>
                <c:pt idx="9">
                  <c:v>55 - 59ساله </c:v>
                </c:pt>
                <c:pt idx="10">
                  <c:v>60 - 64ساله </c:v>
                </c:pt>
                <c:pt idx="11">
                  <c:v>65ساله و بيشتر</c:v>
                </c:pt>
              </c:strCache>
            </c:strRef>
          </c:cat>
          <c:val>
            <c:numRef>
              <c:f>بيكاري!$AJ$19:$AJ$30</c:f>
              <c:numCache>
                <c:formatCode>0.0</c:formatCode>
                <c:ptCount val="12"/>
                <c:pt idx="0">
                  <c:v>7.621982537236768</c:v>
                </c:pt>
                <c:pt idx="1">
                  <c:v>17.362941217238014</c:v>
                </c:pt>
                <c:pt idx="2">
                  <c:v>20.729103132591188</c:v>
                </c:pt>
                <c:pt idx="3">
                  <c:v>14.639064469057855</c:v>
                </c:pt>
                <c:pt idx="4">
                  <c:v>7.665400756514452</c:v>
                </c:pt>
                <c:pt idx="5">
                  <c:v>5.0537054873312854</c:v>
                </c:pt>
                <c:pt idx="6">
                  <c:v>3.9640678913675451</c:v>
                </c:pt>
                <c:pt idx="7">
                  <c:v>3.6687607238404278</c:v>
                </c:pt>
                <c:pt idx="8">
                  <c:v>3.5694918146958345</c:v>
                </c:pt>
                <c:pt idx="9">
                  <c:v>3.5139536177318429</c:v>
                </c:pt>
                <c:pt idx="10">
                  <c:v>2.5619278976925095</c:v>
                </c:pt>
                <c:pt idx="11">
                  <c:v>1.3213873595953081</c:v>
                </c:pt>
              </c:numCache>
            </c:numRef>
          </c:val>
        </c:ser>
        <c:ser>
          <c:idx val="9"/>
          <c:order val="9"/>
          <c:tx>
            <c:strRef>
              <c:f>بيكاري!$AK$4</c:f>
              <c:strCache>
                <c:ptCount val="1"/>
                <c:pt idx="0">
                  <c:v>سال93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cat>
            <c:strRef>
              <c:f>بيكاري!$AA$19:$AA$30</c:f>
              <c:strCache>
                <c:ptCount val="12"/>
                <c:pt idx="0">
                  <c:v>10 - 14ساله </c:v>
                </c:pt>
                <c:pt idx="1">
                  <c:v>15 - 19ساله </c:v>
                </c:pt>
                <c:pt idx="2">
                  <c:v>20 - 24ساله </c:v>
                </c:pt>
                <c:pt idx="3">
                  <c:v>25 - 29ساله </c:v>
                </c:pt>
                <c:pt idx="4">
                  <c:v>30 - 34ساله </c:v>
                </c:pt>
                <c:pt idx="5">
                  <c:v>35 - 39ساله </c:v>
                </c:pt>
                <c:pt idx="6">
                  <c:v>40 - 44ساله </c:v>
                </c:pt>
                <c:pt idx="7">
                  <c:v>45 - 49ساله </c:v>
                </c:pt>
                <c:pt idx="8">
                  <c:v>50 - 54ساله </c:v>
                </c:pt>
                <c:pt idx="9">
                  <c:v>55 - 59ساله </c:v>
                </c:pt>
                <c:pt idx="10">
                  <c:v>60 - 64ساله </c:v>
                </c:pt>
                <c:pt idx="11">
                  <c:v>65ساله و بيشتر</c:v>
                </c:pt>
              </c:strCache>
            </c:strRef>
          </c:cat>
          <c:val>
            <c:numRef>
              <c:f>بيكاري!$AK$19:$AK$30</c:f>
              <c:numCache>
                <c:formatCode>0.0</c:formatCode>
                <c:ptCount val="12"/>
                <c:pt idx="0">
                  <c:v>5.4666940789473681</c:v>
                </c:pt>
                <c:pt idx="1">
                  <c:v>17.589442210537136</c:v>
                </c:pt>
                <c:pt idx="2">
                  <c:v>22.256249691283024</c:v>
                </c:pt>
                <c:pt idx="3">
                  <c:v>15.111139210618262</c:v>
                </c:pt>
                <c:pt idx="4">
                  <c:v>8.0504006732753268</c:v>
                </c:pt>
                <c:pt idx="5">
                  <c:v>5.3921809183469369</c:v>
                </c:pt>
                <c:pt idx="6">
                  <c:v>4.5785547185597775</c:v>
                </c:pt>
                <c:pt idx="7">
                  <c:v>3.8902767508051945</c:v>
                </c:pt>
                <c:pt idx="8">
                  <c:v>3.5453806317762551</c:v>
                </c:pt>
                <c:pt idx="9">
                  <c:v>3.2689007543694575</c:v>
                </c:pt>
                <c:pt idx="10">
                  <c:v>2.1685953433831382</c:v>
                </c:pt>
                <c:pt idx="11">
                  <c:v>1.1185875564692374</c:v>
                </c:pt>
              </c:numCache>
            </c:numRef>
          </c:val>
        </c:ser>
        <c:dLbls/>
        <c:marker val="1"/>
        <c:axId val="143607680"/>
        <c:axId val="143609216"/>
      </c:lineChart>
      <c:catAx>
        <c:axId val="14360768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609216"/>
        <c:crosses val="autoZero"/>
        <c:auto val="1"/>
        <c:lblAlgn val="ctr"/>
        <c:lblOffset val="100"/>
      </c:catAx>
      <c:valAx>
        <c:axId val="14360921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endParaRPr lang="en-US"/>
          </a:p>
        </c:txPr>
        <c:crossAx val="143607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>
        <c:manualLayout>
          <c:layoutTarget val="inner"/>
          <c:xMode val="edge"/>
          <c:yMode val="edge"/>
          <c:x val="6.0248627550977693E-2"/>
          <c:y val="9.4255055630443257E-2"/>
          <c:w val="0.9235002173024901"/>
          <c:h val="0.74160739669260511"/>
        </c:manualLayout>
      </c:layout>
      <c:lineChart>
        <c:grouping val="standard"/>
        <c:ser>
          <c:idx val="0"/>
          <c:order val="0"/>
          <c:tx>
            <c:strRef>
              <c:f>بيكاري!$AB$4</c:f>
              <c:strCache>
                <c:ptCount val="1"/>
                <c:pt idx="0">
                  <c:v>سال 84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بيكاري!$AA$32:$AA$43</c:f>
              <c:strCache>
                <c:ptCount val="12"/>
                <c:pt idx="0">
                  <c:v>10 - 14ساله </c:v>
                </c:pt>
                <c:pt idx="1">
                  <c:v>15 - 19ساله </c:v>
                </c:pt>
                <c:pt idx="2">
                  <c:v>20 - 24ساله </c:v>
                </c:pt>
                <c:pt idx="3">
                  <c:v>25 - 29ساله </c:v>
                </c:pt>
                <c:pt idx="4">
                  <c:v>30 - 34ساله </c:v>
                </c:pt>
                <c:pt idx="5">
                  <c:v>35 - 39ساله </c:v>
                </c:pt>
                <c:pt idx="6">
                  <c:v>40 - 44ساله </c:v>
                </c:pt>
                <c:pt idx="7">
                  <c:v>45 - 49ساله </c:v>
                </c:pt>
                <c:pt idx="8">
                  <c:v>50 - 54ساله </c:v>
                </c:pt>
                <c:pt idx="9">
                  <c:v>55 - 59ساله </c:v>
                </c:pt>
                <c:pt idx="10">
                  <c:v>60 - 64ساله </c:v>
                </c:pt>
                <c:pt idx="11">
                  <c:v>65ساله و بيشتر</c:v>
                </c:pt>
              </c:strCache>
            </c:strRef>
          </c:cat>
          <c:val>
            <c:numRef>
              <c:f>بيكاري!$AB$32:$AB$43</c:f>
              <c:numCache>
                <c:formatCode>0.0</c:formatCode>
                <c:ptCount val="12"/>
                <c:pt idx="0">
                  <c:v>3.2444576953382871</c:v>
                </c:pt>
                <c:pt idx="1">
                  <c:v>23.231096394219509</c:v>
                </c:pt>
                <c:pt idx="2">
                  <c:v>37.322438115401773</c:v>
                </c:pt>
                <c:pt idx="3">
                  <c:v>25.455239988428911</c:v>
                </c:pt>
                <c:pt idx="4">
                  <c:v>11.30914935644998</c:v>
                </c:pt>
                <c:pt idx="5">
                  <c:v>7.668527603296309</c:v>
                </c:pt>
                <c:pt idx="6">
                  <c:v>4.9624233597112379</c:v>
                </c:pt>
                <c:pt idx="7">
                  <c:v>2.8979656569443044</c:v>
                </c:pt>
                <c:pt idx="8">
                  <c:v>3.3301849169867559</c:v>
                </c:pt>
                <c:pt idx="9">
                  <c:v>1.8646240729621388</c:v>
                </c:pt>
                <c:pt idx="10">
                  <c:v>1.6584955876173133</c:v>
                </c:pt>
                <c:pt idx="11">
                  <c:v>0.38147431764453066</c:v>
                </c:pt>
              </c:numCache>
            </c:numRef>
          </c:val>
        </c:ser>
        <c:ser>
          <c:idx val="1"/>
          <c:order val="1"/>
          <c:tx>
            <c:strRef>
              <c:f>بيكاري!$AC$4</c:f>
              <c:strCache>
                <c:ptCount val="1"/>
                <c:pt idx="0">
                  <c:v>سال 85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بيكاري!$AA$32:$AA$43</c:f>
              <c:strCache>
                <c:ptCount val="12"/>
                <c:pt idx="0">
                  <c:v>10 - 14ساله </c:v>
                </c:pt>
                <c:pt idx="1">
                  <c:v>15 - 19ساله </c:v>
                </c:pt>
                <c:pt idx="2">
                  <c:v>20 - 24ساله </c:v>
                </c:pt>
                <c:pt idx="3">
                  <c:v>25 - 29ساله </c:v>
                </c:pt>
                <c:pt idx="4">
                  <c:v>30 - 34ساله </c:v>
                </c:pt>
                <c:pt idx="5">
                  <c:v>35 - 39ساله </c:v>
                </c:pt>
                <c:pt idx="6">
                  <c:v>40 - 44ساله </c:v>
                </c:pt>
                <c:pt idx="7">
                  <c:v>45 - 49ساله </c:v>
                </c:pt>
                <c:pt idx="8">
                  <c:v>50 - 54ساله </c:v>
                </c:pt>
                <c:pt idx="9">
                  <c:v>55 - 59ساله </c:v>
                </c:pt>
                <c:pt idx="10">
                  <c:v>60 - 64ساله </c:v>
                </c:pt>
                <c:pt idx="11">
                  <c:v>65ساله و بيشتر</c:v>
                </c:pt>
              </c:strCache>
            </c:strRef>
          </c:cat>
          <c:val>
            <c:numRef>
              <c:f>بيكاري!$AC$32:$AC$43</c:f>
              <c:numCache>
                <c:formatCode>0.0</c:formatCode>
                <c:ptCount val="12"/>
                <c:pt idx="0">
                  <c:v>2.203613288324183</c:v>
                </c:pt>
                <c:pt idx="1">
                  <c:v>22.080602245440954</c:v>
                </c:pt>
                <c:pt idx="2">
                  <c:v>36.040252228280188</c:v>
                </c:pt>
                <c:pt idx="3">
                  <c:v>25.855850359423055</c:v>
                </c:pt>
                <c:pt idx="4">
                  <c:v>11.013631410195842</c:v>
                </c:pt>
                <c:pt idx="5">
                  <c:v>6.5556750408568965</c:v>
                </c:pt>
                <c:pt idx="6">
                  <c:v>3.8293445676313245</c:v>
                </c:pt>
                <c:pt idx="7">
                  <c:v>2.1325072890318344</c:v>
                </c:pt>
                <c:pt idx="8">
                  <c:v>1.8459620107589838</c:v>
                </c:pt>
                <c:pt idx="9">
                  <c:v>1.1069538843011801</c:v>
                </c:pt>
                <c:pt idx="10">
                  <c:v>0.16972968460885657</c:v>
                </c:pt>
                <c:pt idx="11">
                  <c:v>9.9111956866476364E-2</c:v>
                </c:pt>
              </c:numCache>
            </c:numRef>
          </c:val>
        </c:ser>
        <c:ser>
          <c:idx val="2"/>
          <c:order val="2"/>
          <c:tx>
            <c:strRef>
              <c:f>بيكاري!$AD$4</c:f>
              <c:strCache>
                <c:ptCount val="1"/>
                <c:pt idx="0">
                  <c:v>سال 86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بيكاري!$AA$32:$AA$43</c:f>
              <c:strCache>
                <c:ptCount val="12"/>
                <c:pt idx="0">
                  <c:v>10 - 14ساله </c:v>
                </c:pt>
                <c:pt idx="1">
                  <c:v>15 - 19ساله </c:v>
                </c:pt>
                <c:pt idx="2">
                  <c:v>20 - 24ساله </c:v>
                </c:pt>
                <c:pt idx="3">
                  <c:v>25 - 29ساله </c:v>
                </c:pt>
                <c:pt idx="4">
                  <c:v>30 - 34ساله </c:v>
                </c:pt>
                <c:pt idx="5">
                  <c:v>35 - 39ساله </c:v>
                </c:pt>
                <c:pt idx="6">
                  <c:v>40 - 44ساله </c:v>
                </c:pt>
                <c:pt idx="7">
                  <c:v>45 - 49ساله </c:v>
                </c:pt>
                <c:pt idx="8">
                  <c:v>50 - 54ساله </c:v>
                </c:pt>
                <c:pt idx="9">
                  <c:v>55 - 59ساله </c:v>
                </c:pt>
                <c:pt idx="10">
                  <c:v>60 - 64ساله </c:v>
                </c:pt>
                <c:pt idx="11">
                  <c:v>65ساله و بيشتر</c:v>
                </c:pt>
              </c:strCache>
            </c:strRef>
          </c:cat>
          <c:val>
            <c:numRef>
              <c:f>بيكاري!$AD$32:$AD$43</c:f>
              <c:numCache>
                <c:formatCode>0.0</c:formatCode>
                <c:ptCount val="12"/>
                <c:pt idx="0">
                  <c:v>1.6959737058340179</c:v>
                </c:pt>
                <c:pt idx="1">
                  <c:v>19.605860941710617</c:v>
                </c:pt>
                <c:pt idx="2">
                  <c:v>34.506549007552586</c:v>
                </c:pt>
                <c:pt idx="3">
                  <c:v>28.590411648015792</c:v>
                </c:pt>
                <c:pt idx="4">
                  <c:v>12.038130219948407</c:v>
                </c:pt>
                <c:pt idx="5">
                  <c:v>4.7989812692117706</c:v>
                </c:pt>
                <c:pt idx="6">
                  <c:v>2.7603697355257317</c:v>
                </c:pt>
                <c:pt idx="7">
                  <c:v>1.9356159806869502</c:v>
                </c:pt>
                <c:pt idx="8">
                  <c:v>1.4752770673486786</c:v>
                </c:pt>
                <c:pt idx="9">
                  <c:v>1.4307901947281279</c:v>
                </c:pt>
                <c:pt idx="10">
                  <c:v>0.45366960169760251</c:v>
                </c:pt>
                <c:pt idx="11">
                  <c:v>0</c:v>
                </c:pt>
              </c:numCache>
            </c:numRef>
          </c:val>
        </c:ser>
        <c:ser>
          <c:idx val="3"/>
          <c:order val="3"/>
          <c:tx>
            <c:strRef>
              <c:f>بيكاري!$AE$4</c:f>
              <c:strCache>
                <c:ptCount val="1"/>
                <c:pt idx="0">
                  <c:v>سال 87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بيكاري!$AA$32:$AA$43</c:f>
              <c:strCache>
                <c:ptCount val="12"/>
                <c:pt idx="0">
                  <c:v>10 - 14ساله </c:v>
                </c:pt>
                <c:pt idx="1">
                  <c:v>15 - 19ساله </c:v>
                </c:pt>
                <c:pt idx="2">
                  <c:v>20 - 24ساله </c:v>
                </c:pt>
                <c:pt idx="3">
                  <c:v>25 - 29ساله </c:v>
                </c:pt>
                <c:pt idx="4">
                  <c:v>30 - 34ساله </c:v>
                </c:pt>
                <c:pt idx="5">
                  <c:v>35 - 39ساله </c:v>
                </c:pt>
                <c:pt idx="6">
                  <c:v>40 - 44ساله </c:v>
                </c:pt>
                <c:pt idx="7">
                  <c:v>45 - 49ساله </c:v>
                </c:pt>
                <c:pt idx="8">
                  <c:v>50 - 54ساله </c:v>
                </c:pt>
                <c:pt idx="9">
                  <c:v>55 - 59ساله </c:v>
                </c:pt>
                <c:pt idx="10">
                  <c:v>60 - 64ساله </c:v>
                </c:pt>
                <c:pt idx="11">
                  <c:v>65ساله و بيشتر</c:v>
                </c:pt>
              </c:strCache>
            </c:strRef>
          </c:cat>
          <c:val>
            <c:numRef>
              <c:f>بيكاري!$AE$32:$AE$43</c:f>
              <c:numCache>
                <c:formatCode>0.0</c:formatCode>
                <c:ptCount val="12"/>
                <c:pt idx="0">
                  <c:v>2.5338637870607181</c:v>
                </c:pt>
                <c:pt idx="1">
                  <c:v>21.696202900450874</c:v>
                </c:pt>
                <c:pt idx="2">
                  <c:v>38.760053962670149</c:v>
                </c:pt>
                <c:pt idx="3">
                  <c:v>29.120944283836053</c:v>
                </c:pt>
                <c:pt idx="4">
                  <c:v>12.077147800235064</c:v>
                </c:pt>
                <c:pt idx="5">
                  <c:v>5.3873690637535834</c:v>
                </c:pt>
                <c:pt idx="6">
                  <c:v>2.4765095605297307</c:v>
                </c:pt>
                <c:pt idx="7">
                  <c:v>1.9031055746028591</c:v>
                </c:pt>
                <c:pt idx="8">
                  <c:v>0.88308566221731077</c:v>
                </c:pt>
                <c:pt idx="9">
                  <c:v>1.372564282192988</c:v>
                </c:pt>
                <c:pt idx="10">
                  <c:v>0.22929455643113189</c:v>
                </c:pt>
                <c:pt idx="11">
                  <c:v>0</c:v>
                </c:pt>
              </c:numCache>
            </c:numRef>
          </c:val>
        </c:ser>
        <c:ser>
          <c:idx val="4"/>
          <c:order val="4"/>
          <c:tx>
            <c:strRef>
              <c:f>بيكاري!$AF$4</c:f>
              <c:strCache>
                <c:ptCount val="1"/>
                <c:pt idx="0">
                  <c:v>سال 88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strRef>
              <c:f>بيكاري!$AA$32:$AA$43</c:f>
              <c:strCache>
                <c:ptCount val="12"/>
                <c:pt idx="0">
                  <c:v>10 - 14ساله </c:v>
                </c:pt>
                <c:pt idx="1">
                  <c:v>15 - 19ساله </c:v>
                </c:pt>
                <c:pt idx="2">
                  <c:v>20 - 24ساله </c:v>
                </c:pt>
                <c:pt idx="3">
                  <c:v>25 - 29ساله </c:v>
                </c:pt>
                <c:pt idx="4">
                  <c:v>30 - 34ساله </c:v>
                </c:pt>
                <c:pt idx="5">
                  <c:v>35 - 39ساله </c:v>
                </c:pt>
                <c:pt idx="6">
                  <c:v>40 - 44ساله </c:v>
                </c:pt>
                <c:pt idx="7">
                  <c:v>45 - 49ساله </c:v>
                </c:pt>
                <c:pt idx="8">
                  <c:v>50 - 54ساله </c:v>
                </c:pt>
                <c:pt idx="9">
                  <c:v>55 - 59ساله </c:v>
                </c:pt>
                <c:pt idx="10">
                  <c:v>60 - 64ساله </c:v>
                </c:pt>
                <c:pt idx="11">
                  <c:v>65ساله و بيشتر</c:v>
                </c:pt>
              </c:strCache>
            </c:strRef>
          </c:cat>
          <c:val>
            <c:numRef>
              <c:f>بيكاري!$AF$32:$AF$43</c:f>
              <c:numCache>
                <c:formatCode>0.0</c:formatCode>
                <c:ptCount val="12"/>
                <c:pt idx="0">
                  <c:v>2.7916888652104421</c:v>
                </c:pt>
                <c:pt idx="1">
                  <c:v>19.384505502192408</c:v>
                </c:pt>
                <c:pt idx="2">
                  <c:v>37.442524201818941</c:v>
                </c:pt>
                <c:pt idx="3">
                  <c:v>29.335063716528342</c:v>
                </c:pt>
                <c:pt idx="4">
                  <c:v>13.761652860435467</c:v>
                </c:pt>
                <c:pt idx="5">
                  <c:v>5.5072755243176106</c:v>
                </c:pt>
                <c:pt idx="6">
                  <c:v>6.9481615444711968</c:v>
                </c:pt>
                <c:pt idx="7">
                  <c:v>3.5989541818768283</c:v>
                </c:pt>
                <c:pt idx="8">
                  <c:v>1.6272445357044298</c:v>
                </c:pt>
                <c:pt idx="9">
                  <c:v>1.020776060210014</c:v>
                </c:pt>
                <c:pt idx="10">
                  <c:v>0.14287198669991688</c:v>
                </c:pt>
                <c:pt idx="11">
                  <c:v>0</c:v>
                </c:pt>
              </c:numCache>
            </c:numRef>
          </c:val>
        </c:ser>
        <c:ser>
          <c:idx val="5"/>
          <c:order val="5"/>
          <c:tx>
            <c:strRef>
              <c:f>بيكاري!$AG$4</c:f>
              <c:strCache>
                <c:ptCount val="1"/>
                <c:pt idx="0">
                  <c:v>سال 89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strRef>
              <c:f>بيكاري!$AA$32:$AA$43</c:f>
              <c:strCache>
                <c:ptCount val="12"/>
                <c:pt idx="0">
                  <c:v>10 - 14ساله </c:v>
                </c:pt>
                <c:pt idx="1">
                  <c:v>15 - 19ساله </c:v>
                </c:pt>
                <c:pt idx="2">
                  <c:v>20 - 24ساله </c:v>
                </c:pt>
                <c:pt idx="3">
                  <c:v>25 - 29ساله </c:v>
                </c:pt>
                <c:pt idx="4">
                  <c:v>30 - 34ساله </c:v>
                </c:pt>
                <c:pt idx="5">
                  <c:v>35 - 39ساله </c:v>
                </c:pt>
                <c:pt idx="6">
                  <c:v>40 - 44ساله </c:v>
                </c:pt>
                <c:pt idx="7">
                  <c:v>45 - 49ساله </c:v>
                </c:pt>
                <c:pt idx="8">
                  <c:v>50 - 54ساله </c:v>
                </c:pt>
                <c:pt idx="9">
                  <c:v>55 - 59ساله </c:v>
                </c:pt>
                <c:pt idx="10">
                  <c:v>60 - 64ساله </c:v>
                </c:pt>
                <c:pt idx="11">
                  <c:v>65ساله و بيشتر</c:v>
                </c:pt>
              </c:strCache>
            </c:strRef>
          </c:cat>
          <c:val>
            <c:numRef>
              <c:f>بيكاري!$AG$32:$AG$43</c:f>
              <c:numCache>
                <c:formatCode>0.0</c:formatCode>
                <c:ptCount val="12"/>
                <c:pt idx="0">
                  <c:v>4.1974454628554447</c:v>
                </c:pt>
                <c:pt idx="1">
                  <c:v>28.529282448118188</c:v>
                </c:pt>
                <c:pt idx="2">
                  <c:v>45.4547426352038</c:v>
                </c:pt>
                <c:pt idx="3">
                  <c:v>38.066462505265292</c:v>
                </c:pt>
                <c:pt idx="4">
                  <c:v>15.536444194481231</c:v>
                </c:pt>
                <c:pt idx="5">
                  <c:v>6.599387642308141</c:v>
                </c:pt>
                <c:pt idx="6">
                  <c:v>3.7816508403897005</c:v>
                </c:pt>
                <c:pt idx="7">
                  <c:v>4.1331942064729539</c:v>
                </c:pt>
                <c:pt idx="8">
                  <c:v>1.5211301406214666</c:v>
                </c:pt>
                <c:pt idx="9">
                  <c:v>1.0417571598181457</c:v>
                </c:pt>
                <c:pt idx="10">
                  <c:v>0.29199261190786652</c:v>
                </c:pt>
                <c:pt idx="11">
                  <c:v>0</c:v>
                </c:pt>
              </c:numCache>
            </c:numRef>
          </c:val>
        </c:ser>
        <c:ser>
          <c:idx val="6"/>
          <c:order val="6"/>
          <c:tx>
            <c:strRef>
              <c:f>بيكاري!$AH$4</c:f>
              <c:strCache>
                <c:ptCount val="1"/>
                <c:pt idx="0">
                  <c:v>سال 90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cat>
            <c:strRef>
              <c:f>بيكاري!$AA$32:$AA$43</c:f>
              <c:strCache>
                <c:ptCount val="12"/>
                <c:pt idx="0">
                  <c:v>10 - 14ساله </c:v>
                </c:pt>
                <c:pt idx="1">
                  <c:v>15 - 19ساله </c:v>
                </c:pt>
                <c:pt idx="2">
                  <c:v>20 - 24ساله </c:v>
                </c:pt>
                <c:pt idx="3">
                  <c:v>25 - 29ساله </c:v>
                </c:pt>
                <c:pt idx="4">
                  <c:v>30 - 34ساله </c:v>
                </c:pt>
                <c:pt idx="5">
                  <c:v>35 - 39ساله </c:v>
                </c:pt>
                <c:pt idx="6">
                  <c:v>40 - 44ساله </c:v>
                </c:pt>
                <c:pt idx="7">
                  <c:v>45 - 49ساله </c:v>
                </c:pt>
                <c:pt idx="8">
                  <c:v>50 - 54ساله </c:v>
                </c:pt>
                <c:pt idx="9">
                  <c:v>55 - 59ساله </c:v>
                </c:pt>
                <c:pt idx="10">
                  <c:v>60 - 64ساله </c:v>
                </c:pt>
                <c:pt idx="11">
                  <c:v>65ساله و بيشتر</c:v>
                </c:pt>
              </c:strCache>
            </c:strRef>
          </c:cat>
          <c:val>
            <c:numRef>
              <c:f>بيكاري!$AH$32:$AH$43</c:f>
              <c:numCache>
                <c:formatCode>0.0</c:formatCode>
                <c:ptCount val="12"/>
                <c:pt idx="0">
                  <c:v>6.0713337463492376</c:v>
                </c:pt>
                <c:pt idx="1">
                  <c:v>28.929475757291577</c:v>
                </c:pt>
                <c:pt idx="2">
                  <c:v>46.841722922092877</c:v>
                </c:pt>
                <c:pt idx="3">
                  <c:v>38.132279143199057</c:v>
                </c:pt>
                <c:pt idx="4">
                  <c:v>18.312697424546357</c:v>
                </c:pt>
                <c:pt idx="5">
                  <c:v>9.9727131098638644</c:v>
                </c:pt>
                <c:pt idx="6">
                  <c:v>3.9220495144665746</c:v>
                </c:pt>
                <c:pt idx="7">
                  <c:v>2.9936642669520395</c:v>
                </c:pt>
                <c:pt idx="8">
                  <c:v>3.5391042569437352</c:v>
                </c:pt>
                <c:pt idx="9">
                  <c:v>2.3592283628779982</c:v>
                </c:pt>
                <c:pt idx="10">
                  <c:v>0.82129752517760957</c:v>
                </c:pt>
                <c:pt idx="11">
                  <c:v>1.3543531238543003</c:v>
                </c:pt>
              </c:numCache>
            </c:numRef>
          </c:val>
        </c:ser>
        <c:ser>
          <c:idx val="7"/>
          <c:order val="7"/>
          <c:tx>
            <c:strRef>
              <c:f>بيكاري!$AI$4</c:f>
              <c:strCache>
                <c:ptCount val="1"/>
                <c:pt idx="0">
                  <c:v>سال 91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cat>
            <c:strRef>
              <c:f>بيكاري!$AA$32:$AA$43</c:f>
              <c:strCache>
                <c:ptCount val="12"/>
                <c:pt idx="0">
                  <c:v>10 - 14ساله </c:v>
                </c:pt>
                <c:pt idx="1">
                  <c:v>15 - 19ساله </c:v>
                </c:pt>
                <c:pt idx="2">
                  <c:v>20 - 24ساله </c:v>
                </c:pt>
                <c:pt idx="3">
                  <c:v>25 - 29ساله </c:v>
                </c:pt>
                <c:pt idx="4">
                  <c:v>30 - 34ساله </c:v>
                </c:pt>
                <c:pt idx="5">
                  <c:v>35 - 39ساله </c:v>
                </c:pt>
                <c:pt idx="6">
                  <c:v>40 - 44ساله </c:v>
                </c:pt>
                <c:pt idx="7">
                  <c:v>45 - 49ساله </c:v>
                </c:pt>
                <c:pt idx="8">
                  <c:v>50 - 54ساله </c:v>
                </c:pt>
                <c:pt idx="9">
                  <c:v>55 - 59ساله </c:v>
                </c:pt>
                <c:pt idx="10">
                  <c:v>60 - 64ساله </c:v>
                </c:pt>
                <c:pt idx="11">
                  <c:v>65ساله و بيشتر</c:v>
                </c:pt>
              </c:strCache>
            </c:strRef>
          </c:cat>
          <c:val>
            <c:numRef>
              <c:f>بيكاري!$AI$32:$AI$43</c:f>
              <c:numCache>
                <c:formatCode>0.0</c:formatCode>
                <c:ptCount val="12"/>
                <c:pt idx="0">
                  <c:v>5.6128204130849095</c:v>
                </c:pt>
                <c:pt idx="1">
                  <c:v>21.188410425648939</c:v>
                </c:pt>
                <c:pt idx="2">
                  <c:v>46.944037744777006</c:v>
                </c:pt>
                <c:pt idx="3">
                  <c:v>35.387563605753819</c:v>
                </c:pt>
                <c:pt idx="4">
                  <c:v>18.966342044359116</c:v>
                </c:pt>
                <c:pt idx="5">
                  <c:v>7.5361051050555403</c:v>
                </c:pt>
                <c:pt idx="6">
                  <c:v>5.449761648986172</c:v>
                </c:pt>
                <c:pt idx="7">
                  <c:v>4.0606624346567894</c:v>
                </c:pt>
                <c:pt idx="8">
                  <c:v>0.80655491927334144</c:v>
                </c:pt>
                <c:pt idx="9">
                  <c:v>2.1856562715500742</c:v>
                </c:pt>
                <c:pt idx="10">
                  <c:v>0.65187413814717377</c:v>
                </c:pt>
                <c:pt idx="11">
                  <c:v>0.12241224122412248</c:v>
                </c:pt>
              </c:numCache>
            </c:numRef>
          </c:val>
        </c:ser>
        <c:ser>
          <c:idx val="8"/>
          <c:order val="8"/>
          <c:tx>
            <c:strRef>
              <c:f>بيكاري!$AJ$4</c:f>
              <c:strCache>
                <c:ptCount val="1"/>
                <c:pt idx="0">
                  <c:v>سال 92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cat>
            <c:strRef>
              <c:f>بيكاري!$AA$32:$AA$43</c:f>
              <c:strCache>
                <c:ptCount val="12"/>
                <c:pt idx="0">
                  <c:v>10 - 14ساله </c:v>
                </c:pt>
                <c:pt idx="1">
                  <c:v>15 - 19ساله </c:v>
                </c:pt>
                <c:pt idx="2">
                  <c:v>20 - 24ساله </c:v>
                </c:pt>
                <c:pt idx="3">
                  <c:v>25 - 29ساله </c:v>
                </c:pt>
                <c:pt idx="4">
                  <c:v>30 - 34ساله </c:v>
                </c:pt>
                <c:pt idx="5">
                  <c:v>35 - 39ساله </c:v>
                </c:pt>
                <c:pt idx="6">
                  <c:v>40 - 44ساله </c:v>
                </c:pt>
                <c:pt idx="7">
                  <c:v>45 - 49ساله </c:v>
                </c:pt>
                <c:pt idx="8">
                  <c:v>50 - 54ساله </c:v>
                </c:pt>
                <c:pt idx="9">
                  <c:v>55 - 59ساله </c:v>
                </c:pt>
                <c:pt idx="10">
                  <c:v>60 - 64ساله </c:v>
                </c:pt>
                <c:pt idx="11">
                  <c:v>65ساله و بيشتر</c:v>
                </c:pt>
              </c:strCache>
            </c:strRef>
          </c:cat>
          <c:val>
            <c:numRef>
              <c:f>بيكاري!$AJ$32:$AJ$43</c:f>
              <c:numCache>
                <c:formatCode>0.0</c:formatCode>
                <c:ptCount val="12"/>
                <c:pt idx="0">
                  <c:v>4.467931779966368</c:v>
                </c:pt>
                <c:pt idx="1">
                  <c:v>24.374488754711891</c:v>
                </c:pt>
                <c:pt idx="2">
                  <c:v>45.987856216966776</c:v>
                </c:pt>
                <c:pt idx="3">
                  <c:v>37.043027477895627</c:v>
                </c:pt>
                <c:pt idx="4">
                  <c:v>18.968409859143264</c:v>
                </c:pt>
                <c:pt idx="5">
                  <c:v>7.7319041747668313</c:v>
                </c:pt>
                <c:pt idx="6">
                  <c:v>4.3240323394759379</c:v>
                </c:pt>
                <c:pt idx="7">
                  <c:v>1.8652947953595671</c:v>
                </c:pt>
                <c:pt idx="8">
                  <c:v>2.1476753038635787</c:v>
                </c:pt>
                <c:pt idx="9">
                  <c:v>1.6075392890675038</c:v>
                </c:pt>
                <c:pt idx="10">
                  <c:v>1.1113341746013541</c:v>
                </c:pt>
                <c:pt idx="11">
                  <c:v>0.18771900550642442</c:v>
                </c:pt>
              </c:numCache>
            </c:numRef>
          </c:val>
        </c:ser>
        <c:ser>
          <c:idx val="9"/>
          <c:order val="9"/>
          <c:tx>
            <c:strRef>
              <c:f>بيكاري!$AK$4</c:f>
              <c:strCache>
                <c:ptCount val="1"/>
                <c:pt idx="0">
                  <c:v>سال93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cat>
            <c:strRef>
              <c:f>بيكاري!$AA$32:$AA$43</c:f>
              <c:strCache>
                <c:ptCount val="12"/>
                <c:pt idx="0">
                  <c:v>10 - 14ساله </c:v>
                </c:pt>
                <c:pt idx="1">
                  <c:v>15 - 19ساله </c:v>
                </c:pt>
                <c:pt idx="2">
                  <c:v>20 - 24ساله </c:v>
                </c:pt>
                <c:pt idx="3">
                  <c:v>25 - 29ساله </c:v>
                </c:pt>
                <c:pt idx="4">
                  <c:v>30 - 34ساله </c:v>
                </c:pt>
                <c:pt idx="5">
                  <c:v>35 - 39ساله </c:v>
                </c:pt>
                <c:pt idx="6">
                  <c:v>40 - 44ساله </c:v>
                </c:pt>
                <c:pt idx="7">
                  <c:v>45 - 49ساله </c:v>
                </c:pt>
                <c:pt idx="8">
                  <c:v>50 - 54ساله </c:v>
                </c:pt>
                <c:pt idx="9">
                  <c:v>55 - 59ساله </c:v>
                </c:pt>
                <c:pt idx="10">
                  <c:v>60 - 64ساله </c:v>
                </c:pt>
                <c:pt idx="11">
                  <c:v>65ساله و بيشتر</c:v>
                </c:pt>
              </c:strCache>
            </c:strRef>
          </c:cat>
          <c:val>
            <c:numRef>
              <c:f>بيكاري!$AK$32:$AK$43</c:f>
              <c:numCache>
                <c:formatCode>0.0</c:formatCode>
                <c:ptCount val="12"/>
                <c:pt idx="0">
                  <c:v>5.4285088039745775</c:v>
                </c:pt>
                <c:pt idx="1">
                  <c:v>27.521436202755876</c:v>
                </c:pt>
                <c:pt idx="2">
                  <c:v>48.108597197491676</c:v>
                </c:pt>
                <c:pt idx="3">
                  <c:v>37.722506210435093</c:v>
                </c:pt>
                <c:pt idx="4">
                  <c:v>20.309738481384649</c:v>
                </c:pt>
                <c:pt idx="5">
                  <c:v>7.4893384592760679</c:v>
                </c:pt>
                <c:pt idx="6">
                  <c:v>4.8194293182313244</c:v>
                </c:pt>
                <c:pt idx="7">
                  <c:v>3.2381013109498951</c:v>
                </c:pt>
                <c:pt idx="8">
                  <c:v>2.9807341059932542</c:v>
                </c:pt>
                <c:pt idx="9">
                  <c:v>2.0179827231737124</c:v>
                </c:pt>
                <c:pt idx="10">
                  <c:v>1.1205472988912486</c:v>
                </c:pt>
                <c:pt idx="11">
                  <c:v>0</c:v>
                </c:pt>
              </c:numCache>
            </c:numRef>
          </c:val>
        </c:ser>
        <c:dLbls/>
        <c:marker val="1"/>
        <c:axId val="144255616"/>
        <c:axId val="144269696"/>
      </c:lineChart>
      <c:catAx>
        <c:axId val="14425561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85000"/>
                <a:lumOff val="1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pPr>
            <a:endParaRPr lang="en-US"/>
          </a:p>
        </c:txPr>
        <c:crossAx val="144269696"/>
        <c:crosses val="autoZero"/>
        <c:auto val="1"/>
        <c:lblAlgn val="ctr"/>
        <c:lblOffset val="100"/>
      </c:catAx>
      <c:valAx>
        <c:axId val="14426969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tickLblPos val="nextTo"/>
        <c:spPr>
          <a:noFill/>
          <a:ln>
            <a:solidFill>
              <a:schemeClr val="tx1">
                <a:lumMod val="85000"/>
                <a:lumOff val="1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4255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B Mitra" panose="00000400000000000000" pitchFamily="2" charset="-78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/>
      <c:lineChart>
        <c:grouping val="standard"/>
        <c:ser>
          <c:idx val="0"/>
          <c:order val="0"/>
          <c:tx>
            <c:strRef>
              <c:f>'Unemployment Rate by Sex and Ag'!$A$5</c:f>
              <c:strCache>
                <c:ptCount val="1"/>
                <c:pt idx="0">
                  <c:v>15-19 ساله</c:v>
                </c:pt>
              </c:strCache>
            </c:strRef>
          </c:tx>
          <c:spPr>
            <a:ln w="28575" cap="rnd">
              <a:solidFill>
                <a:srgbClr val="990033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6.7333976416990571E-3"/>
                  <c:y val="-6.1259140635551539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2.693359056679623E-3"/>
                  <c:y val="-9.0430159985814204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2120115755058341E-2"/>
                  <c:y val="-8.1678854180735463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2.1546872453436984E-2"/>
                  <c:y val="-7.2927548375656556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1.4813474811737923E-2"/>
                  <c:y val="-6.4176242570577788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4.0400385850192372E-3"/>
                  <c:y val="7.0010446440630356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1.346679528340009E-3"/>
                  <c:y val="4.6673630960420154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'Unemployment Rate by Sex and Ag'!$B$2:$K$2</c:f>
              <c:numCache>
                <c:formatCode>General</c:formatCode>
                <c:ptCount val="10"/>
                <c:pt idx="0">
                  <c:v>84</c:v>
                </c:pt>
                <c:pt idx="1">
                  <c:v>85</c:v>
                </c:pt>
                <c:pt idx="2">
                  <c:v>86</c:v>
                </c:pt>
                <c:pt idx="3">
                  <c:v>87</c:v>
                </c:pt>
                <c:pt idx="4">
                  <c:v>88</c:v>
                </c:pt>
                <c:pt idx="5">
                  <c:v>89</c:v>
                </c:pt>
                <c:pt idx="6">
                  <c:v>90</c:v>
                </c:pt>
                <c:pt idx="7">
                  <c:v>91</c:v>
                </c:pt>
                <c:pt idx="8">
                  <c:v>92</c:v>
                </c:pt>
                <c:pt idx="9">
                  <c:v>93</c:v>
                </c:pt>
              </c:numCache>
            </c:numRef>
          </c:cat>
          <c:val>
            <c:numRef>
              <c:f>'Unemployment Rate by Sex and Ag'!$B$5:$K$5</c:f>
              <c:numCache>
                <c:formatCode>0.0</c:formatCode>
                <c:ptCount val="10"/>
                <c:pt idx="0">
                  <c:v>18.036331336484608</c:v>
                </c:pt>
                <c:pt idx="1">
                  <c:v>17.979163825783402</c:v>
                </c:pt>
                <c:pt idx="2">
                  <c:v>16.318617059028647</c:v>
                </c:pt>
                <c:pt idx="3">
                  <c:v>17.525736465301861</c:v>
                </c:pt>
                <c:pt idx="4">
                  <c:v>19.347270123286233</c:v>
                </c:pt>
                <c:pt idx="5">
                  <c:v>22.46674828541202</c:v>
                </c:pt>
                <c:pt idx="6">
                  <c:v>21.267622580559618</c:v>
                </c:pt>
                <c:pt idx="7">
                  <c:v>19.05165454661169</c:v>
                </c:pt>
                <c:pt idx="8">
                  <c:v>18.583447328405612</c:v>
                </c:pt>
                <c:pt idx="9">
                  <c:v>19.307011213456796</c:v>
                </c:pt>
              </c:numCache>
            </c:numRef>
          </c:val>
        </c:ser>
        <c:ser>
          <c:idx val="2"/>
          <c:order val="1"/>
          <c:tx>
            <c:strRef>
              <c:f>'Unemployment Rate by Sex and Ag'!$A$6</c:f>
              <c:strCache>
                <c:ptCount val="1"/>
                <c:pt idx="0">
                  <c:v>20-24 ساله</c:v>
                </c:pt>
              </c:strCache>
            </c:strRef>
          </c:tx>
          <c:spPr>
            <a:ln w="28575" cap="rnd">
              <a:solidFill>
                <a:srgbClr val="0066FF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'Unemployment Rate by Sex and Ag'!$B$2:$K$2</c:f>
              <c:numCache>
                <c:formatCode>General</c:formatCode>
                <c:ptCount val="10"/>
                <c:pt idx="0">
                  <c:v>84</c:v>
                </c:pt>
                <c:pt idx="1">
                  <c:v>85</c:v>
                </c:pt>
                <c:pt idx="2">
                  <c:v>86</c:v>
                </c:pt>
                <c:pt idx="3">
                  <c:v>87</c:v>
                </c:pt>
                <c:pt idx="4">
                  <c:v>88</c:v>
                </c:pt>
                <c:pt idx="5">
                  <c:v>89</c:v>
                </c:pt>
                <c:pt idx="6">
                  <c:v>90</c:v>
                </c:pt>
                <c:pt idx="7">
                  <c:v>91</c:v>
                </c:pt>
                <c:pt idx="8">
                  <c:v>92</c:v>
                </c:pt>
                <c:pt idx="9">
                  <c:v>93</c:v>
                </c:pt>
              </c:numCache>
            </c:numRef>
          </c:cat>
          <c:val>
            <c:numRef>
              <c:f>'Unemployment Rate by Sex and Ag'!$B$6:$K$6</c:f>
              <c:numCache>
                <c:formatCode>0.0</c:formatCode>
                <c:ptCount val="10"/>
                <c:pt idx="0">
                  <c:v>26.155842637393651</c:v>
                </c:pt>
                <c:pt idx="1">
                  <c:v>26.183974282017431</c:v>
                </c:pt>
                <c:pt idx="2">
                  <c:v>24.968991288466512</c:v>
                </c:pt>
                <c:pt idx="3">
                  <c:v>25.315085911898233</c:v>
                </c:pt>
                <c:pt idx="4">
                  <c:v>26.797501435880644</c:v>
                </c:pt>
                <c:pt idx="5">
                  <c:v>30.831705075702825</c:v>
                </c:pt>
                <c:pt idx="6">
                  <c:v>28.198941133890905</c:v>
                </c:pt>
                <c:pt idx="7">
                  <c:v>29.111546243366888</c:v>
                </c:pt>
                <c:pt idx="8">
                  <c:v>25.419338492549929</c:v>
                </c:pt>
                <c:pt idx="9">
                  <c:v>26.713654425155664</c:v>
                </c:pt>
              </c:numCache>
            </c:numRef>
          </c:val>
        </c:ser>
        <c:ser>
          <c:idx val="3"/>
          <c:order val="2"/>
          <c:tx>
            <c:strRef>
              <c:f>'Unemployment Rate by Sex and Ag'!$A$7</c:f>
              <c:strCache>
                <c:ptCount val="1"/>
                <c:pt idx="0">
                  <c:v>25-29 ساله</c:v>
                </c:pt>
              </c:strCache>
            </c:strRef>
          </c:tx>
          <c:spPr>
            <a:ln w="28575" cap="rnd">
              <a:solidFill>
                <a:srgbClr val="FF0066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2.693359056679623E-3"/>
                  <c:y val="4.6673630960420237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8.0800771700388612E-3"/>
                  <c:y val="9.3347261920840308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5.3867181133591957E-3"/>
                  <c:y val="7.2927548375656459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6.7333976416989565E-3"/>
                  <c:y val="7.2927548375656626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1.2120115755058301E-2"/>
                  <c:y val="0.11376697546602435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9.4267566983784815E-3"/>
                  <c:y val="-6.1259140635551476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2.6933590566798195E-3"/>
                  <c:y val="-7.0010446440630411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2">
                        <a:lumMod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'Unemployment Rate by Sex and Ag'!$B$2:$K$2</c:f>
              <c:numCache>
                <c:formatCode>General</c:formatCode>
                <c:ptCount val="10"/>
                <c:pt idx="0">
                  <c:v>84</c:v>
                </c:pt>
                <c:pt idx="1">
                  <c:v>85</c:v>
                </c:pt>
                <c:pt idx="2">
                  <c:v>86</c:v>
                </c:pt>
                <c:pt idx="3">
                  <c:v>87</c:v>
                </c:pt>
                <c:pt idx="4">
                  <c:v>88</c:v>
                </c:pt>
                <c:pt idx="5">
                  <c:v>89</c:v>
                </c:pt>
                <c:pt idx="6">
                  <c:v>90</c:v>
                </c:pt>
                <c:pt idx="7">
                  <c:v>91</c:v>
                </c:pt>
                <c:pt idx="8">
                  <c:v>92</c:v>
                </c:pt>
                <c:pt idx="9">
                  <c:v>93</c:v>
                </c:pt>
              </c:numCache>
            </c:numRef>
          </c:cat>
          <c:val>
            <c:numRef>
              <c:f>'Unemployment Rate by Sex and Ag'!$B$7:$K$7</c:f>
              <c:numCache>
                <c:formatCode>0.0</c:formatCode>
                <c:ptCount val="10"/>
                <c:pt idx="0">
                  <c:v>16.172113422899486</c:v>
                </c:pt>
                <c:pt idx="1">
                  <c:v>16.592497290247529</c:v>
                </c:pt>
                <c:pt idx="2">
                  <c:v>16.784494387172376</c:v>
                </c:pt>
                <c:pt idx="3">
                  <c:v>17.020732142513694</c:v>
                </c:pt>
                <c:pt idx="4">
                  <c:v>18.896304335144421</c:v>
                </c:pt>
                <c:pt idx="5">
                  <c:v>21.985067612402563</c:v>
                </c:pt>
                <c:pt idx="6">
                  <c:v>21.313822658071839</c:v>
                </c:pt>
                <c:pt idx="7">
                  <c:v>22.057530083092715</c:v>
                </c:pt>
                <c:pt idx="8">
                  <c:v>18.987495527546656</c:v>
                </c:pt>
                <c:pt idx="9">
                  <c:v>19.429288704146025</c:v>
                </c:pt>
              </c:numCache>
            </c:numRef>
          </c:val>
        </c:ser>
        <c:ser>
          <c:idx val="12"/>
          <c:order val="3"/>
          <c:tx>
            <c:strRef>
              <c:f>'Unemployment Rate by Sex and Ag'!$A$15</c:f>
              <c:strCache>
                <c:ptCount val="1"/>
                <c:pt idx="0">
                  <c:v>65 ساله و بيش‌تر</c:v>
                </c:pt>
              </c:strCache>
            </c:strRef>
          </c:tx>
          <c:spPr>
            <a:ln w="28575" cap="rnd">
              <a:solidFill>
                <a:srgbClr val="00990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'Unemployment Rate by Sex and Ag'!$B$2:$K$2</c:f>
              <c:numCache>
                <c:formatCode>General</c:formatCode>
                <c:ptCount val="10"/>
                <c:pt idx="0">
                  <c:v>84</c:v>
                </c:pt>
                <c:pt idx="1">
                  <c:v>85</c:v>
                </c:pt>
                <c:pt idx="2">
                  <c:v>86</c:v>
                </c:pt>
                <c:pt idx="3">
                  <c:v>87</c:v>
                </c:pt>
                <c:pt idx="4">
                  <c:v>88</c:v>
                </c:pt>
                <c:pt idx="5">
                  <c:v>89</c:v>
                </c:pt>
                <c:pt idx="6">
                  <c:v>90</c:v>
                </c:pt>
                <c:pt idx="7">
                  <c:v>91</c:v>
                </c:pt>
                <c:pt idx="8">
                  <c:v>92</c:v>
                </c:pt>
                <c:pt idx="9">
                  <c:v>93</c:v>
                </c:pt>
              </c:numCache>
            </c:numRef>
          </c:cat>
          <c:val>
            <c:numRef>
              <c:f>'Unemployment Rate by Sex and Ag'!$B$15:$K$15</c:f>
              <c:numCache>
                <c:formatCode>0.0</c:formatCode>
                <c:ptCount val="10"/>
                <c:pt idx="0">
                  <c:v>2.0898031248488347</c:v>
                </c:pt>
                <c:pt idx="1">
                  <c:v>1.2941232196768557</c:v>
                </c:pt>
                <c:pt idx="2">
                  <c:v>1.1009950727825826</c:v>
                </c:pt>
                <c:pt idx="3">
                  <c:v>0.96553132414635956</c:v>
                </c:pt>
                <c:pt idx="4">
                  <c:v>1.3193712287724182</c:v>
                </c:pt>
                <c:pt idx="5">
                  <c:v>1.5884506544652235</c:v>
                </c:pt>
                <c:pt idx="6">
                  <c:v>1.7143280936823724</c:v>
                </c:pt>
                <c:pt idx="7">
                  <c:v>0.61084432984565151</c:v>
                </c:pt>
                <c:pt idx="8">
                  <c:v>1.2249736096647272</c:v>
                </c:pt>
                <c:pt idx="9">
                  <c:v>1.0247178564010253</c:v>
                </c:pt>
              </c:numCache>
            </c:numRef>
          </c:val>
        </c:ser>
        <c:dLbls/>
        <c:marker val="1"/>
        <c:axId val="144926592"/>
        <c:axId val="144928128"/>
      </c:lineChart>
      <c:catAx>
        <c:axId val="14492659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85000"/>
                <a:lumOff val="1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4928128"/>
        <c:crosses val="autoZero"/>
        <c:auto val="1"/>
        <c:lblAlgn val="ctr"/>
        <c:lblOffset val="100"/>
      </c:catAx>
      <c:valAx>
        <c:axId val="14492812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tickLblPos val="nextTo"/>
        <c:spPr>
          <a:noFill/>
          <a:ln>
            <a:solidFill>
              <a:schemeClr val="tx1">
                <a:lumMod val="85000"/>
                <a:lumOff val="1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4926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B Mitra" panose="00000400000000000000" pitchFamily="2" charset="-78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>
        <c:manualLayout>
          <c:layoutTarget val="inner"/>
          <c:xMode val="edge"/>
          <c:yMode val="edge"/>
          <c:x val="4.4608713817214034E-2"/>
          <c:y val="2.741344778809009E-2"/>
          <c:w val="0.94347497536343261"/>
          <c:h val="0.82197243172970214"/>
        </c:manualLayout>
      </c:layout>
      <c:lineChart>
        <c:grouping val="standard"/>
        <c:ser>
          <c:idx val="0"/>
          <c:order val="0"/>
          <c:tx>
            <c:strRef>
              <c:f>'Unemployment Rate by Sex and Ag'!$A$18</c:f>
              <c:strCache>
                <c:ptCount val="1"/>
                <c:pt idx="0">
                  <c:v>15 - 19 ساله</c:v>
                </c:pt>
              </c:strCache>
            </c:strRef>
          </c:tx>
          <c:spPr>
            <a:ln w="28575" cap="rnd">
              <a:solidFill>
                <a:srgbClr val="990033"/>
              </a:solidFill>
              <a:round/>
            </a:ln>
            <a:effectLst/>
          </c:spPr>
          <c:marker>
            <c:symbol val="none"/>
          </c:marker>
          <c:dLbls>
            <c:dLbl>
              <c:idx val="7"/>
              <c:layout>
                <c:manualLayout>
                  <c:x val="-6.3593004769476524E-3"/>
                  <c:y val="-3.8095238095238099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'Unemployment Rate by Sex and Ag'!$B$2:$K$2</c:f>
              <c:numCache>
                <c:formatCode>General</c:formatCode>
                <c:ptCount val="10"/>
                <c:pt idx="0">
                  <c:v>84</c:v>
                </c:pt>
                <c:pt idx="1">
                  <c:v>85</c:v>
                </c:pt>
                <c:pt idx="2">
                  <c:v>86</c:v>
                </c:pt>
                <c:pt idx="3">
                  <c:v>87</c:v>
                </c:pt>
                <c:pt idx="4">
                  <c:v>88</c:v>
                </c:pt>
                <c:pt idx="5">
                  <c:v>89</c:v>
                </c:pt>
                <c:pt idx="6">
                  <c:v>90</c:v>
                </c:pt>
                <c:pt idx="7">
                  <c:v>91</c:v>
                </c:pt>
                <c:pt idx="8">
                  <c:v>92</c:v>
                </c:pt>
                <c:pt idx="9">
                  <c:v>93</c:v>
                </c:pt>
              </c:numCache>
            </c:numRef>
          </c:cat>
          <c:val>
            <c:numRef>
              <c:f>'Unemployment Rate by Sex and Ag'!$B$18:$K$18</c:f>
              <c:numCache>
                <c:formatCode>0.0</c:formatCode>
                <c:ptCount val="10"/>
                <c:pt idx="0">
                  <c:v>16.495230509567406</c:v>
                </c:pt>
                <c:pt idx="1">
                  <c:v>16.888044885627945</c:v>
                </c:pt>
                <c:pt idx="2">
                  <c:v>15.463939171020074</c:v>
                </c:pt>
                <c:pt idx="3">
                  <c:v>16.53580878469435</c:v>
                </c:pt>
                <c:pt idx="4">
                  <c:v>19.337695706897076</c:v>
                </c:pt>
                <c:pt idx="5">
                  <c:v>21.015810284997592</c:v>
                </c:pt>
                <c:pt idx="6">
                  <c:v>19.653892017469587</c:v>
                </c:pt>
                <c:pt idx="7">
                  <c:v>18.554243400225729</c:v>
                </c:pt>
                <c:pt idx="8">
                  <c:v>17.362941217238014</c:v>
                </c:pt>
                <c:pt idx="9">
                  <c:v>17.589442210537136</c:v>
                </c:pt>
              </c:numCache>
            </c:numRef>
          </c:val>
        </c:ser>
        <c:ser>
          <c:idx val="1"/>
          <c:order val="1"/>
          <c:tx>
            <c:strRef>
              <c:f>'Unemployment Rate by Sex and Ag'!$A$19</c:f>
              <c:strCache>
                <c:ptCount val="1"/>
                <c:pt idx="0">
                  <c:v>20 - 24 ساله</c:v>
                </c:pt>
              </c:strCache>
            </c:strRef>
          </c:tx>
          <c:spPr>
            <a:ln w="28575" cap="rnd">
              <a:solidFill>
                <a:srgbClr val="0066FF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'Unemployment Rate by Sex and Ag'!$B$2:$K$2</c:f>
              <c:numCache>
                <c:formatCode>General</c:formatCode>
                <c:ptCount val="10"/>
                <c:pt idx="0">
                  <c:v>84</c:v>
                </c:pt>
                <c:pt idx="1">
                  <c:v>85</c:v>
                </c:pt>
                <c:pt idx="2">
                  <c:v>86</c:v>
                </c:pt>
                <c:pt idx="3">
                  <c:v>87</c:v>
                </c:pt>
                <c:pt idx="4">
                  <c:v>88</c:v>
                </c:pt>
                <c:pt idx="5">
                  <c:v>89</c:v>
                </c:pt>
                <c:pt idx="6">
                  <c:v>90</c:v>
                </c:pt>
                <c:pt idx="7">
                  <c:v>91</c:v>
                </c:pt>
                <c:pt idx="8">
                  <c:v>92</c:v>
                </c:pt>
                <c:pt idx="9">
                  <c:v>93</c:v>
                </c:pt>
              </c:numCache>
            </c:numRef>
          </c:cat>
          <c:val>
            <c:numRef>
              <c:f>'Unemployment Rate by Sex and Ag'!$B$19:$K$19</c:f>
              <c:numCache>
                <c:formatCode>0.0</c:formatCode>
                <c:ptCount val="10"/>
                <c:pt idx="0">
                  <c:v>22.594777450338544</c:v>
                </c:pt>
                <c:pt idx="1">
                  <c:v>23.081304945194674</c:v>
                </c:pt>
                <c:pt idx="2">
                  <c:v>22.157276808433814</c:v>
                </c:pt>
                <c:pt idx="3">
                  <c:v>21.804858511386133</c:v>
                </c:pt>
                <c:pt idx="4">
                  <c:v>24.003361907575634</c:v>
                </c:pt>
                <c:pt idx="5">
                  <c:v>27.045454715637533</c:v>
                </c:pt>
                <c:pt idx="6">
                  <c:v>23.985161381787229</c:v>
                </c:pt>
                <c:pt idx="7">
                  <c:v>24.765082582033553</c:v>
                </c:pt>
                <c:pt idx="8">
                  <c:v>20.729103132591188</c:v>
                </c:pt>
                <c:pt idx="9">
                  <c:v>22.256249691283024</c:v>
                </c:pt>
              </c:numCache>
            </c:numRef>
          </c:val>
        </c:ser>
        <c:ser>
          <c:idx val="2"/>
          <c:order val="2"/>
          <c:tx>
            <c:strRef>
              <c:f>'Unemployment Rate by Sex and Ag'!$A$20</c:f>
              <c:strCache>
                <c:ptCount val="1"/>
                <c:pt idx="0">
                  <c:v>25 - 29 ساله</c:v>
                </c:pt>
              </c:strCache>
            </c:strRef>
          </c:tx>
          <c:spPr>
            <a:ln w="28575" cap="rnd">
              <a:solidFill>
                <a:srgbClr val="FF0066"/>
              </a:solidFill>
              <a:round/>
            </a:ln>
            <a:effectLst/>
          </c:spPr>
          <c:marker>
            <c:symbol val="none"/>
          </c:marker>
          <c:dLbls>
            <c:dLbl>
              <c:idx val="7"/>
              <c:layout>
                <c:manualLayout>
                  <c:x val="-1.4308426073132078E-2"/>
                  <c:y val="9.8412698412698424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'Unemployment Rate by Sex and Ag'!$B$2:$K$2</c:f>
              <c:numCache>
                <c:formatCode>General</c:formatCode>
                <c:ptCount val="10"/>
                <c:pt idx="0">
                  <c:v>84</c:v>
                </c:pt>
                <c:pt idx="1">
                  <c:v>85</c:v>
                </c:pt>
                <c:pt idx="2">
                  <c:v>86</c:v>
                </c:pt>
                <c:pt idx="3">
                  <c:v>87</c:v>
                </c:pt>
                <c:pt idx="4">
                  <c:v>88</c:v>
                </c:pt>
                <c:pt idx="5">
                  <c:v>89</c:v>
                </c:pt>
                <c:pt idx="6">
                  <c:v>90</c:v>
                </c:pt>
                <c:pt idx="7">
                  <c:v>91</c:v>
                </c:pt>
                <c:pt idx="8">
                  <c:v>92</c:v>
                </c:pt>
                <c:pt idx="9">
                  <c:v>93</c:v>
                </c:pt>
              </c:numCache>
            </c:numRef>
          </c:cat>
          <c:val>
            <c:numRef>
              <c:f>'Unemployment Rate by Sex and Ag'!$B$20:$K$20</c:f>
              <c:numCache>
                <c:formatCode>0.0</c:formatCode>
                <c:ptCount val="10"/>
                <c:pt idx="0">
                  <c:v>13.36655266435873</c:v>
                </c:pt>
                <c:pt idx="1">
                  <c:v>13.822397827863952</c:v>
                </c:pt>
                <c:pt idx="2">
                  <c:v>13.364781117033255</c:v>
                </c:pt>
                <c:pt idx="3">
                  <c:v>13.814624435012929</c:v>
                </c:pt>
                <c:pt idx="4">
                  <c:v>16.065692924381583</c:v>
                </c:pt>
                <c:pt idx="5">
                  <c:v>17.559806409027811</c:v>
                </c:pt>
                <c:pt idx="6">
                  <c:v>17.031825071052214</c:v>
                </c:pt>
                <c:pt idx="7">
                  <c:v>18.287925881339572</c:v>
                </c:pt>
                <c:pt idx="8">
                  <c:v>14.639064469057855</c:v>
                </c:pt>
                <c:pt idx="9">
                  <c:v>15.111139210618262</c:v>
                </c:pt>
              </c:numCache>
            </c:numRef>
          </c:val>
        </c:ser>
        <c:ser>
          <c:idx val="3"/>
          <c:order val="3"/>
          <c:tx>
            <c:strRef>
              <c:f>'Unemployment Rate by Sex and Ag'!$A$28</c:f>
              <c:strCache>
                <c:ptCount val="1"/>
                <c:pt idx="0">
                  <c:v>65 ساله و بيش‌تر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'Unemployment Rate by Sex and Ag'!$B$2:$K$2</c:f>
              <c:numCache>
                <c:formatCode>General</c:formatCode>
                <c:ptCount val="10"/>
                <c:pt idx="0">
                  <c:v>84</c:v>
                </c:pt>
                <c:pt idx="1">
                  <c:v>85</c:v>
                </c:pt>
                <c:pt idx="2">
                  <c:v>86</c:v>
                </c:pt>
                <c:pt idx="3">
                  <c:v>87</c:v>
                </c:pt>
                <c:pt idx="4">
                  <c:v>88</c:v>
                </c:pt>
                <c:pt idx="5">
                  <c:v>89</c:v>
                </c:pt>
                <c:pt idx="6">
                  <c:v>90</c:v>
                </c:pt>
                <c:pt idx="7">
                  <c:v>91</c:v>
                </c:pt>
                <c:pt idx="8">
                  <c:v>92</c:v>
                </c:pt>
                <c:pt idx="9">
                  <c:v>93</c:v>
                </c:pt>
              </c:numCache>
            </c:numRef>
          </c:cat>
          <c:val>
            <c:numRef>
              <c:f>'Unemployment Rate by Sex and Ag'!$B$28</c:f>
              <c:numCache>
                <c:formatCode>0.0</c:formatCode>
                <c:ptCount val="1"/>
                <c:pt idx="0">
                  <c:v>2.258821590703707</c:v>
                </c:pt>
              </c:numCache>
            </c:numRef>
          </c:val>
        </c:ser>
        <c:ser>
          <c:idx val="4"/>
          <c:order val="4"/>
          <c:tx>
            <c:strRef>
              <c:f>'Unemployment Rate by Sex and Ag'!$A$28</c:f>
              <c:strCache>
                <c:ptCount val="1"/>
                <c:pt idx="0">
                  <c:v>65 ساله و بيش‌تر</c:v>
                </c:pt>
              </c:strCache>
            </c:strRef>
          </c:tx>
          <c:spPr>
            <a:ln w="28575" cap="rnd">
              <a:solidFill>
                <a:srgbClr val="00990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'Unemployment Rate by Sex and Ag'!$B$2:$K$2</c:f>
              <c:numCache>
                <c:formatCode>General</c:formatCode>
                <c:ptCount val="10"/>
                <c:pt idx="0">
                  <c:v>84</c:v>
                </c:pt>
                <c:pt idx="1">
                  <c:v>85</c:v>
                </c:pt>
                <c:pt idx="2">
                  <c:v>86</c:v>
                </c:pt>
                <c:pt idx="3">
                  <c:v>87</c:v>
                </c:pt>
                <c:pt idx="4">
                  <c:v>88</c:v>
                </c:pt>
                <c:pt idx="5">
                  <c:v>89</c:v>
                </c:pt>
                <c:pt idx="6">
                  <c:v>90</c:v>
                </c:pt>
                <c:pt idx="7">
                  <c:v>91</c:v>
                </c:pt>
                <c:pt idx="8">
                  <c:v>92</c:v>
                </c:pt>
                <c:pt idx="9">
                  <c:v>93</c:v>
                </c:pt>
              </c:numCache>
            </c:numRef>
          </c:cat>
          <c:val>
            <c:numRef>
              <c:f>'Unemployment Rate by Sex and Ag'!$B$28:$K$28</c:f>
              <c:numCache>
                <c:formatCode>0.0</c:formatCode>
                <c:ptCount val="10"/>
                <c:pt idx="0">
                  <c:v>2.258821590703707</c:v>
                </c:pt>
                <c:pt idx="1">
                  <c:v>1.4184475252866562</c:v>
                </c:pt>
                <c:pt idx="2">
                  <c:v>1.2110742129807812</c:v>
                </c:pt>
                <c:pt idx="3">
                  <c:v>1.0536188214634925</c:v>
                </c:pt>
                <c:pt idx="4">
                  <c:v>1.5235016464478848</c:v>
                </c:pt>
                <c:pt idx="5">
                  <c:v>1.7693822787838103</c:v>
                </c:pt>
                <c:pt idx="6">
                  <c:v>1.7489342887889674</c:v>
                </c:pt>
                <c:pt idx="7">
                  <c:v>0.66225793004130862</c:v>
                </c:pt>
                <c:pt idx="8">
                  <c:v>1.3213873595953081</c:v>
                </c:pt>
                <c:pt idx="9">
                  <c:v>1.1185875564692374</c:v>
                </c:pt>
              </c:numCache>
            </c:numRef>
          </c:val>
        </c:ser>
        <c:dLbls/>
        <c:marker val="1"/>
        <c:axId val="147263872"/>
        <c:axId val="147265408"/>
      </c:lineChart>
      <c:catAx>
        <c:axId val="14726387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85000"/>
                <a:lumOff val="1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7265408"/>
        <c:crosses val="autoZero"/>
        <c:auto val="1"/>
        <c:lblAlgn val="ctr"/>
        <c:lblOffset val="100"/>
      </c:catAx>
      <c:valAx>
        <c:axId val="14726540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tickLblPos val="nextTo"/>
        <c:spPr>
          <a:noFill/>
          <a:ln>
            <a:solidFill>
              <a:schemeClr val="tx1">
                <a:lumMod val="85000"/>
                <a:lumOff val="1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72638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B Mitra" panose="00000400000000000000" pitchFamily="2" charset="-78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>
        <c:manualLayout>
          <c:layoutTarget val="inner"/>
          <c:xMode val="edge"/>
          <c:yMode val="edge"/>
          <c:x val="0.10554657840546026"/>
          <c:y val="2.9937552542029258E-2"/>
          <c:w val="0.88260607110140332"/>
          <c:h val="0.8353442475107532"/>
        </c:manualLayout>
      </c:layout>
      <c:barChart>
        <c:barDir val="col"/>
        <c:grouping val="clustered"/>
        <c:ser>
          <c:idx val="1"/>
          <c:order val="1"/>
          <c:tx>
            <c:strRef>
              <c:f>'Population by Age Groups '!$D$3</c:f>
              <c:strCache>
                <c:ptCount val="1"/>
                <c:pt idx="0">
                  <c:v>مرد</c:v>
                </c:pt>
              </c:strCache>
            </c:strRef>
          </c:tx>
          <c:spPr>
            <a:solidFill>
              <a:srgbClr val="0066FF"/>
            </a:solidFill>
            <a:ln>
              <a:noFill/>
            </a:ln>
            <a:effectLst/>
          </c:spPr>
          <c:cat>
            <c:strRef>
              <c:f>'Population by Age Groups '!$A$4:$A$15</c:f>
              <c:strCache>
                <c:ptCount val="12"/>
                <c:pt idx="0">
                  <c:v>14-10  ساله</c:v>
                </c:pt>
                <c:pt idx="1">
                  <c:v>15-19  ساله</c:v>
                </c:pt>
                <c:pt idx="2">
                  <c:v>20-24 ساله</c:v>
                </c:pt>
                <c:pt idx="3">
                  <c:v>25-29  ساله</c:v>
                </c:pt>
                <c:pt idx="4">
                  <c:v>30-34  ساله</c:v>
                </c:pt>
                <c:pt idx="5">
                  <c:v>35-39  ساله</c:v>
                </c:pt>
                <c:pt idx="6">
                  <c:v>40-44 ساله</c:v>
                </c:pt>
                <c:pt idx="7">
                  <c:v>45-49  ساله</c:v>
                </c:pt>
                <c:pt idx="8">
                  <c:v>50-54  ساله</c:v>
                </c:pt>
                <c:pt idx="9">
                  <c:v>55-59  ساله</c:v>
                </c:pt>
                <c:pt idx="10">
                  <c:v>60-64 ساله</c:v>
                </c:pt>
                <c:pt idx="11">
                  <c:v>65 ساله و بیش‌تر</c:v>
                </c:pt>
              </c:strCache>
            </c:strRef>
          </c:cat>
          <c:val>
            <c:numRef>
              <c:f>'Population by Age Groups '!$D$4:$D$15</c:f>
              <c:numCache>
                <c:formatCode>_(* #,##0_);_(* \(#,##0\);_(* "-"??_);_(@_)</c:formatCode>
                <c:ptCount val="12"/>
                <c:pt idx="0">
                  <c:v>2888388</c:v>
                </c:pt>
                <c:pt idx="1">
                  <c:v>3347436</c:v>
                </c:pt>
                <c:pt idx="2">
                  <c:v>4201575</c:v>
                </c:pt>
                <c:pt idx="3">
                  <c:v>4354634</c:v>
                </c:pt>
                <c:pt idx="4">
                  <c:v>3515828</c:v>
                </c:pt>
                <c:pt idx="5">
                  <c:v>2850233</c:v>
                </c:pt>
                <c:pt idx="6">
                  <c:v>2486379</c:v>
                </c:pt>
                <c:pt idx="7">
                  <c:v>2027338</c:v>
                </c:pt>
                <c:pt idx="8">
                  <c:v>1765113</c:v>
                </c:pt>
                <c:pt idx="9">
                  <c:v>1326634</c:v>
                </c:pt>
                <c:pt idx="10">
                  <c:v>880962</c:v>
                </c:pt>
                <c:pt idx="11">
                  <c:v>2141760</c:v>
                </c:pt>
              </c:numCache>
            </c:numRef>
          </c:val>
        </c:ser>
        <c:ser>
          <c:idx val="2"/>
          <c:order val="2"/>
          <c:tx>
            <c:strRef>
              <c:f>'Population by Age Groups '!$E$3</c:f>
              <c:strCache>
                <c:ptCount val="1"/>
                <c:pt idx="0">
                  <c:v>زن</c:v>
                </c:pt>
              </c:strCache>
            </c:strRef>
          </c:tx>
          <c:spPr>
            <a:solidFill>
              <a:srgbClr val="C53B70"/>
            </a:solidFill>
            <a:ln>
              <a:noFill/>
            </a:ln>
            <a:effectLst/>
          </c:spPr>
          <c:cat>
            <c:strRef>
              <c:f>'Population by Age Groups '!$A$4:$A$15</c:f>
              <c:strCache>
                <c:ptCount val="12"/>
                <c:pt idx="0">
                  <c:v>14-10  ساله</c:v>
                </c:pt>
                <c:pt idx="1">
                  <c:v>15-19  ساله</c:v>
                </c:pt>
                <c:pt idx="2">
                  <c:v>20-24 ساله</c:v>
                </c:pt>
                <c:pt idx="3">
                  <c:v>25-29  ساله</c:v>
                </c:pt>
                <c:pt idx="4">
                  <c:v>30-34  ساله</c:v>
                </c:pt>
                <c:pt idx="5">
                  <c:v>35-39  ساله</c:v>
                </c:pt>
                <c:pt idx="6">
                  <c:v>40-44 ساله</c:v>
                </c:pt>
                <c:pt idx="7">
                  <c:v>45-49  ساله</c:v>
                </c:pt>
                <c:pt idx="8">
                  <c:v>50-54  ساله</c:v>
                </c:pt>
                <c:pt idx="9">
                  <c:v>55-59  ساله</c:v>
                </c:pt>
                <c:pt idx="10">
                  <c:v>60-64 ساله</c:v>
                </c:pt>
                <c:pt idx="11">
                  <c:v>65 ساله و بیش‌تر</c:v>
                </c:pt>
              </c:strCache>
            </c:strRef>
          </c:cat>
          <c:val>
            <c:numRef>
              <c:f>'Population by Age Groups '!$E$4:$E$15</c:f>
              <c:numCache>
                <c:formatCode>_(* #,##0_);_(* \(#,##0\);_(* "-"??_);_(@_)</c:formatCode>
                <c:ptCount val="12"/>
                <c:pt idx="0">
                  <c:v>2783047</c:v>
                </c:pt>
                <c:pt idx="1">
                  <c:v>3259607</c:v>
                </c:pt>
                <c:pt idx="2">
                  <c:v>4212922</c:v>
                </c:pt>
                <c:pt idx="3">
                  <c:v>4318020</c:v>
                </c:pt>
                <c:pt idx="4">
                  <c:v>3456096</c:v>
                </c:pt>
                <c:pt idx="5">
                  <c:v>2720785</c:v>
                </c:pt>
                <c:pt idx="6">
                  <c:v>2420370</c:v>
                </c:pt>
                <c:pt idx="7">
                  <c:v>2003143</c:v>
                </c:pt>
                <c:pt idx="8">
                  <c:v>1762295</c:v>
                </c:pt>
                <c:pt idx="9">
                  <c:v>1353485</c:v>
                </c:pt>
                <c:pt idx="10">
                  <c:v>981945</c:v>
                </c:pt>
                <c:pt idx="11">
                  <c:v>2155009</c:v>
                </c:pt>
              </c:numCache>
            </c:numRef>
          </c:val>
        </c:ser>
        <c:dLbls/>
        <c:gapWidth val="219"/>
        <c:overlap val="-27"/>
        <c:axId val="87490944"/>
        <c:axId val="87492096"/>
      </c:barChart>
      <c:lineChart>
        <c:grouping val="standard"/>
        <c:ser>
          <c:idx val="0"/>
          <c:order val="0"/>
          <c:tx>
            <c:strRef>
              <c:f>'Population by Age Groups '!$C$3</c:f>
              <c:strCache>
                <c:ptCount val="1"/>
                <c:pt idx="0">
                  <c:v>مرد و زن</c:v>
                </c:pt>
              </c:strCache>
            </c:strRef>
          </c:tx>
          <c:spPr>
            <a:ln w="28575" cap="rnd">
              <a:solidFill>
                <a:srgbClr val="0099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9900"/>
              </a:solidFill>
              <a:ln w="9525">
                <a:solidFill>
                  <a:srgbClr val="009900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'Population by Age Groups '!$A$4:$A$15</c:f>
              <c:strCache>
                <c:ptCount val="12"/>
                <c:pt idx="0">
                  <c:v>14-10  ساله</c:v>
                </c:pt>
                <c:pt idx="1">
                  <c:v>15-19  ساله</c:v>
                </c:pt>
                <c:pt idx="2">
                  <c:v>20-24 ساله</c:v>
                </c:pt>
                <c:pt idx="3">
                  <c:v>25-29  ساله</c:v>
                </c:pt>
                <c:pt idx="4">
                  <c:v>30-34  ساله</c:v>
                </c:pt>
                <c:pt idx="5">
                  <c:v>35-39  ساله</c:v>
                </c:pt>
                <c:pt idx="6">
                  <c:v>40-44 ساله</c:v>
                </c:pt>
                <c:pt idx="7">
                  <c:v>45-49  ساله</c:v>
                </c:pt>
                <c:pt idx="8">
                  <c:v>50-54  ساله</c:v>
                </c:pt>
                <c:pt idx="9">
                  <c:v>55-59  ساله</c:v>
                </c:pt>
                <c:pt idx="10">
                  <c:v>60-64 ساله</c:v>
                </c:pt>
                <c:pt idx="11">
                  <c:v>65 ساله و بیش‌تر</c:v>
                </c:pt>
              </c:strCache>
            </c:strRef>
          </c:cat>
          <c:val>
            <c:numRef>
              <c:f>'Population by Age Groups '!$C$4:$C$15</c:f>
              <c:numCache>
                <c:formatCode>_(* #,##0_);_(* \(#,##0\);_(* "-"??_);_(@_)</c:formatCode>
                <c:ptCount val="12"/>
                <c:pt idx="0">
                  <c:v>5671435</c:v>
                </c:pt>
                <c:pt idx="1">
                  <c:v>6607043</c:v>
                </c:pt>
                <c:pt idx="2">
                  <c:v>8414497</c:v>
                </c:pt>
                <c:pt idx="3">
                  <c:v>8672654</c:v>
                </c:pt>
                <c:pt idx="4">
                  <c:v>6971924</c:v>
                </c:pt>
                <c:pt idx="5">
                  <c:v>5571018</c:v>
                </c:pt>
                <c:pt idx="6">
                  <c:v>4906749</c:v>
                </c:pt>
                <c:pt idx="7">
                  <c:v>4030481</c:v>
                </c:pt>
                <c:pt idx="8">
                  <c:v>3527408</c:v>
                </c:pt>
                <c:pt idx="9">
                  <c:v>2680119</c:v>
                </c:pt>
                <c:pt idx="10">
                  <c:v>1862907</c:v>
                </c:pt>
                <c:pt idx="11">
                  <c:v>4296769</c:v>
                </c:pt>
              </c:numCache>
            </c:numRef>
          </c:val>
        </c:ser>
        <c:dLbls/>
        <c:marker val="1"/>
        <c:axId val="87490944"/>
        <c:axId val="87492096"/>
      </c:lineChart>
      <c:catAx>
        <c:axId val="8749094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B Mitra" panose="00000400000000000000" pitchFamily="2" charset="-78"/>
              </a:defRPr>
            </a:pPr>
            <a:endParaRPr lang="en-US"/>
          </a:p>
        </c:txPr>
        <c:crossAx val="87492096"/>
        <c:crosses val="autoZero"/>
        <c:auto val="1"/>
        <c:lblAlgn val="ctr"/>
        <c:lblOffset val="100"/>
      </c:catAx>
      <c:valAx>
        <c:axId val="8749209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tickLblPos val="nextTo"/>
        <c:spPr>
          <a:noFill/>
          <a:ln>
            <a:solidFill>
              <a:schemeClr val="tx1">
                <a:lumMod val="75000"/>
                <a:lumOff val="2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B Mitra" panose="00000400000000000000" pitchFamily="2" charset="-78"/>
              </a:defRPr>
            </a:pPr>
            <a:endParaRPr lang="en-US"/>
          </a:p>
        </c:txPr>
        <c:crossAx val="874909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r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B Mitra" panose="00000400000000000000" pitchFamily="2" charset="-78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/>
      <c:lineChart>
        <c:grouping val="standard"/>
        <c:ser>
          <c:idx val="0"/>
          <c:order val="0"/>
          <c:tx>
            <c:strRef>
              <c:f>'Unemployment Rate by Sex and Ag'!$A$31</c:f>
              <c:strCache>
                <c:ptCount val="1"/>
                <c:pt idx="0">
                  <c:v>15 - 19 ساله</c:v>
                </c:pt>
              </c:strCache>
            </c:strRef>
          </c:tx>
          <c:spPr>
            <a:ln w="28575" cap="rnd">
              <a:solidFill>
                <a:srgbClr val="99003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'Unemployment Rate by Sex and Ag'!$B$2:$K$2</c:f>
              <c:numCache>
                <c:formatCode>General</c:formatCode>
                <c:ptCount val="10"/>
                <c:pt idx="0">
                  <c:v>84</c:v>
                </c:pt>
                <c:pt idx="1">
                  <c:v>85</c:v>
                </c:pt>
                <c:pt idx="2">
                  <c:v>86</c:v>
                </c:pt>
                <c:pt idx="3">
                  <c:v>87</c:v>
                </c:pt>
                <c:pt idx="4">
                  <c:v>88</c:v>
                </c:pt>
                <c:pt idx="5">
                  <c:v>89</c:v>
                </c:pt>
                <c:pt idx="6">
                  <c:v>90</c:v>
                </c:pt>
                <c:pt idx="7">
                  <c:v>91</c:v>
                </c:pt>
                <c:pt idx="8">
                  <c:v>92</c:v>
                </c:pt>
                <c:pt idx="9">
                  <c:v>93</c:v>
                </c:pt>
              </c:numCache>
            </c:numRef>
          </c:cat>
          <c:val>
            <c:numRef>
              <c:f>'Unemployment Rate by Sex and Ag'!$B$31:$K$31</c:f>
              <c:numCache>
                <c:formatCode>0.0</c:formatCode>
                <c:ptCount val="10"/>
                <c:pt idx="0">
                  <c:v>23.231096394219509</c:v>
                </c:pt>
                <c:pt idx="1">
                  <c:v>22.080602245440954</c:v>
                </c:pt>
                <c:pt idx="2">
                  <c:v>19.605860941710617</c:v>
                </c:pt>
                <c:pt idx="3">
                  <c:v>21.696202900450874</c:v>
                </c:pt>
                <c:pt idx="4">
                  <c:v>19.384505502192408</c:v>
                </c:pt>
                <c:pt idx="5">
                  <c:v>28.529282448118188</c:v>
                </c:pt>
                <c:pt idx="6">
                  <c:v>28.929475757291577</c:v>
                </c:pt>
                <c:pt idx="7">
                  <c:v>21.188410425648939</c:v>
                </c:pt>
                <c:pt idx="8">
                  <c:v>24.374488754711891</c:v>
                </c:pt>
                <c:pt idx="9">
                  <c:v>27.521436202755876</c:v>
                </c:pt>
              </c:numCache>
            </c:numRef>
          </c:val>
        </c:ser>
        <c:ser>
          <c:idx val="1"/>
          <c:order val="1"/>
          <c:tx>
            <c:strRef>
              <c:f>'Unemployment Rate by Sex and Ag'!$A$32</c:f>
              <c:strCache>
                <c:ptCount val="1"/>
                <c:pt idx="0">
                  <c:v>20 - 24 ساله</c:v>
                </c:pt>
              </c:strCache>
            </c:strRef>
          </c:tx>
          <c:spPr>
            <a:ln w="28575" cap="rnd">
              <a:solidFill>
                <a:srgbClr val="0066FF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'Unemployment Rate by Sex and Ag'!$B$2:$K$2</c:f>
              <c:numCache>
                <c:formatCode>General</c:formatCode>
                <c:ptCount val="10"/>
                <c:pt idx="0">
                  <c:v>84</c:v>
                </c:pt>
                <c:pt idx="1">
                  <c:v>85</c:v>
                </c:pt>
                <c:pt idx="2">
                  <c:v>86</c:v>
                </c:pt>
                <c:pt idx="3">
                  <c:v>87</c:v>
                </c:pt>
                <c:pt idx="4">
                  <c:v>88</c:v>
                </c:pt>
                <c:pt idx="5">
                  <c:v>89</c:v>
                </c:pt>
                <c:pt idx="6">
                  <c:v>90</c:v>
                </c:pt>
                <c:pt idx="7">
                  <c:v>91</c:v>
                </c:pt>
                <c:pt idx="8">
                  <c:v>92</c:v>
                </c:pt>
                <c:pt idx="9">
                  <c:v>93</c:v>
                </c:pt>
              </c:numCache>
            </c:numRef>
          </c:cat>
          <c:val>
            <c:numRef>
              <c:f>'Unemployment Rate by Sex and Ag'!$B$32:$K$32</c:f>
              <c:numCache>
                <c:formatCode>0.0</c:formatCode>
                <c:ptCount val="10"/>
                <c:pt idx="0">
                  <c:v>37.322438115401773</c:v>
                </c:pt>
                <c:pt idx="1">
                  <c:v>36.040252228280188</c:v>
                </c:pt>
                <c:pt idx="2">
                  <c:v>34.506549007552586</c:v>
                </c:pt>
                <c:pt idx="3">
                  <c:v>38.760053962670149</c:v>
                </c:pt>
                <c:pt idx="4">
                  <c:v>37.442524201818941</c:v>
                </c:pt>
                <c:pt idx="5">
                  <c:v>45.4547426352038</c:v>
                </c:pt>
                <c:pt idx="6">
                  <c:v>46.841722922092877</c:v>
                </c:pt>
                <c:pt idx="7">
                  <c:v>46.944037744777006</c:v>
                </c:pt>
                <c:pt idx="8">
                  <c:v>45.987856216966776</c:v>
                </c:pt>
                <c:pt idx="9">
                  <c:v>48.108597197491676</c:v>
                </c:pt>
              </c:numCache>
            </c:numRef>
          </c:val>
        </c:ser>
        <c:ser>
          <c:idx val="2"/>
          <c:order val="2"/>
          <c:tx>
            <c:strRef>
              <c:f>'Unemployment Rate by Sex and Ag'!$A$33</c:f>
              <c:strCache>
                <c:ptCount val="1"/>
                <c:pt idx="0">
                  <c:v>25 - 29 ساله</c:v>
                </c:pt>
              </c:strCache>
            </c:strRef>
          </c:tx>
          <c:spPr>
            <a:ln w="28575" cap="rnd">
              <a:solidFill>
                <a:srgbClr val="FF006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'Unemployment Rate by Sex and Ag'!$B$2:$K$2</c:f>
              <c:numCache>
                <c:formatCode>General</c:formatCode>
                <c:ptCount val="10"/>
                <c:pt idx="0">
                  <c:v>84</c:v>
                </c:pt>
                <c:pt idx="1">
                  <c:v>85</c:v>
                </c:pt>
                <c:pt idx="2">
                  <c:v>86</c:v>
                </c:pt>
                <c:pt idx="3">
                  <c:v>87</c:v>
                </c:pt>
                <c:pt idx="4">
                  <c:v>88</c:v>
                </c:pt>
                <c:pt idx="5">
                  <c:v>89</c:v>
                </c:pt>
                <c:pt idx="6">
                  <c:v>90</c:v>
                </c:pt>
                <c:pt idx="7">
                  <c:v>91</c:v>
                </c:pt>
                <c:pt idx="8">
                  <c:v>92</c:v>
                </c:pt>
                <c:pt idx="9">
                  <c:v>93</c:v>
                </c:pt>
              </c:numCache>
            </c:numRef>
          </c:cat>
          <c:val>
            <c:numRef>
              <c:f>'Unemployment Rate by Sex and Ag'!$B$33:$K$33</c:f>
              <c:numCache>
                <c:formatCode>0.0</c:formatCode>
                <c:ptCount val="10"/>
                <c:pt idx="0">
                  <c:v>25.455239988428911</c:v>
                </c:pt>
                <c:pt idx="1">
                  <c:v>25.855850359423055</c:v>
                </c:pt>
                <c:pt idx="2">
                  <c:v>28.590411648015792</c:v>
                </c:pt>
                <c:pt idx="3">
                  <c:v>29.120944283836053</c:v>
                </c:pt>
                <c:pt idx="4">
                  <c:v>29.335063716528342</c:v>
                </c:pt>
                <c:pt idx="5">
                  <c:v>38.066462505265292</c:v>
                </c:pt>
                <c:pt idx="6">
                  <c:v>38.132279143199057</c:v>
                </c:pt>
                <c:pt idx="7">
                  <c:v>35.387563605753819</c:v>
                </c:pt>
                <c:pt idx="8">
                  <c:v>37.043027477895627</c:v>
                </c:pt>
                <c:pt idx="9">
                  <c:v>37.722506210435093</c:v>
                </c:pt>
              </c:numCache>
            </c:numRef>
          </c:val>
        </c:ser>
        <c:ser>
          <c:idx val="3"/>
          <c:order val="3"/>
          <c:tx>
            <c:strRef>
              <c:f>'Unemployment Rate by Sex and Ag'!$A$41</c:f>
              <c:strCache>
                <c:ptCount val="1"/>
                <c:pt idx="0">
                  <c:v>65 ساله و بيش‌تر</c:v>
                </c:pt>
              </c:strCache>
            </c:strRef>
          </c:tx>
          <c:spPr>
            <a:ln w="28575" cap="rnd">
              <a:solidFill>
                <a:srgbClr val="009900"/>
              </a:solidFill>
              <a:round/>
            </a:ln>
            <a:effectLst/>
          </c:spPr>
          <c:marker>
            <c:symbol val="none"/>
          </c:marker>
          <c:cat>
            <c:numRef>
              <c:f>'Unemployment Rate by Sex and Ag'!$B$2:$K$2</c:f>
              <c:numCache>
                <c:formatCode>General</c:formatCode>
                <c:ptCount val="10"/>
                <c:pt idx="0">
                  <c:v>84</c:v>
                </c:pt>
                <c:pt idx="1">
                  <c:v>85</c:v>
                </c:pt>
                <c:pt idx="2">
                  <c:v>86</c:v>
                </c:pt>
                <c:pt idx="3">
                  <c:v>87</c:v>
                </c:pt>
                <c:pt idx="4">
                  <c:v>88</c:v>
                </c:pt>
                <c:pt idx="5">
                  <c:v>89</c:v>
                </c:pt>
                <c:pt idx="6">
                  <c:v>90</c:v>
                </c:pt>
                <c:pt idx="7">
                  <c:v>91</c:v>
                </c:pt>
                <c:pt idx="8">
                  <c:v>92</c:v>
                </c:pt>
                <c:pt idx="9">
                  <c:v>93</c:v>
                </c:pt>
              </c:numCache>
            </c:numRef>
          </c:cat>
          <c:val>
            <c:numRef>
              <c:f>'Unemployment Rate by Sex and Ag'!$B$41:$K$41</c:f>
              <c:numCache>
                <c:formatCode>0.0</c:formatCode>
                <c:ptCount val="10"/>
                <c:pt idx="0">
                  <c:v>0.38147431764453066</c:v>
                </c:pt>
                <c:pt idx="1">
                  <c:v>9.9111956866476364E-2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1.3543531238543003</c:v>
                </c:pt>
                <c:pt idx="7">
                  <c:v>0.12241224122412248</c:v>
                </c:pt>
                <c:pt idx="8">
                  <c:v>0.18771900550642442</c:v>
                </c:pt>
                <c:pt idx="9">
                  <c:v>0</c:v>
                </c:pt>
              </c:numCache>
            </c:numRef>
          </c:val>
        </c:ser>
        <c:dLbls/>
        <c:marker val="1"/>
        <c:axId val="147604992"/>
        <c:axId val="147606528"/>
      </c:lineChart>
      <c:catAx>
        <c:axId val="14760499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85000"/>
                <a:lumOff val="1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7606528"/>
        <c:crosses val="autoZero"/>
        <c:auto val="1"/>
        <c:lblAlgn val="ctr"/>
        <c:lblOffset val="100"/>
      </c:catAx>
      <c:valAx>
        <c:axId val="14760652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tickLblPos val="nextTo"/>
        <c:spPr>
          <a:noFill/>
          <a:ln>
            <a:solidFill>
              <a:schemeClr val="tx1">
                <a:lumMod val="85000"/>
                <a:lumOff val="1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76049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B Mitra" panose="00000400000000000000" pitchFamily="2" charset="-78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pPr>
            <a:r>
              <a:rPr lang="fa-IR" sz="1800" b="1" dirty="0">
                <a:solidFill>
                  <a:schemeClr val="tx1"/>
                </a:solidFill>
                <a:cs typeface="B Mitra" panose="00000400000000000000" pitchFamily="2" charset="-78"/>
              </a:rPr>
              <a:t>نرخ بيكاري برحسب وضع سواد</a:t>
            </a:r>
            <a:r>
              <a:rPr lang="en-US" sz="1800" b="1" dirty="0">
                <a:solidFill>
                  <a:schemeClr val="tx1"/>
                </a:solidFill>
                <a:cs typeface="B Mitra" panose="00000400000000000000" pitchFamily="2" charset="-78"/>
              </a:rPr>
              <a:t>  </a:t>
            </a:r>
            <a:r>
              <a:rPr lang="fa-IR" sz="1800" b="1" baseline="0" dirty="0">
                <a:solidFill>
                  <a:schemeClr val="tx1"/>
                </a:solidFill>
                <a:cs typeface="B Mitra" panose="00000400000000000000" pitchFamily="2" charset="-78"/>
              </a:rPr>
              <a:t> </a:t>
            </a:r>
            <a:r>
              <a:rPr lang="fa-IR" sz="1800" b="1" baseline="0" dirty="0" smtClean="0">
                <a:solidFill>
                  <a:schemeClr val="tx1"/>
                </a:solidFill>
                <a:cs typeface="B Mitra" panose="00000400000000000000" pitchFamily="2" charset="-78"/>
              </a:rPr>
              <a:t>93-1387</a:t>
            </a:r>
            <a:endParaRPr lang="en-US" sz="1800" b="1" dirty="0">
              <a:solidFill>
                <a:schemeClr val="tx1"/>
              </a:solidFill>
              <a:cs typeface="B Mitra" panose="00000400000000000000" pitchFamily="2" charset="-78"/>
            </a:endParaRPr>
          </a:p>
        </c:rich>
      </c:tx>
      <c:layout/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5.1014967794960085E-2"/>
          <c:y val="7.6614553752284625E-2"/>
          <c:w val="0.91069704999329781"/>
          <c:h val="0.78084585089611513"/>
        </c:manualLayout>
      </c:layout>
      <c:lineChart>
        <c:grouping val="standard"/>
        <c:ser>
          <c:idx val="0"/>
          <c:order val="0"/>
          <c:tx>
            <c:strRef>
              <c:f>'نرخ بيكاري وضع تحصيلي'!$I$5</c:f>
              <c:strCache>
                <c:ptCount val="1"/>
                <c:pt idx="0">
                  <c:v> با سوادان 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numRef>
              <c:f>'نرخ بيكاري وضع تحصيلي'!$J$3:$P$3</c:f>
              <c:numCache>
                <c:formatCode>General</c:formatCode>
                <c:ptCount val="7"/>
                <c:pt idx="0">
                  <c:v>1387</c:v>
                </c:pt>
                <c:pt idx="1">
                  <c:v>1388</c:v>
                </c:pt>
                <c:pt idx="2">
                  <c:v>1389</c:v>
                </c:pt>
                <c:pt idx="3">
                  <c:v>1390</c:v>
                </c:pt>
                <c:pt idx="4">
                  <c:v>1391</c:v>
                </c:pt>
                <c:pt idx="5">
                  <c:v>1392</c:v>
                </c:pt>
                <c:pt idx="6">
                  <c:v>1393</c:v>
                </c:pt>
              </c:numCache>
            </c:numRef>
          </c:cat>
          <c:val>
            <c:numRef>
              <c:f>'نرخ بيكاري وضع تحصيلي'!$J$5:$P$5</c:f>
              <c:numCache>
                <c:formatCode>General</c:formatCode>
                <c:ptCount val="7"/>
                <c:pt idx="0">
                  <c:v>11.5</c:v>
                </c:pt>
                <c:pt idx="1">
                  <c:v>12.9</c:v>
                </c:pt>
                <c:pt idx="2">
                  <c:v>14.5</c:v>
                </c:pt>
                <c:pt idx="3">
                  <c:v>13.2</c:v>
                </c:pt>
                <c:pt idx="4">
                  <c:v>13.1</c:v>
                </c:pt>
                <c:pt idx="5">
                  <c:v>11.2</c:v>
                </c:pt>
                <c:pt idx="6">
                  <c:v>11.2</c:v>
                </c:pt>
              </c:numCache>
            </c:numRef>
          </c:val>
        </c:ser>
        <c:ser>
          <c:idx val="1"/>
          <c:order val="1"/>
          <c:tx>
            <c:strRef>
              <c:f>'نرخ بيكاري وضع تحصيلي'!$I$16</c:f>
              <c:strCache>
                <c:ptCount val="1"/>
                <c:pt idx="0">
                  <c:v>بي سواد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cat>
            <c:numRef>
              <c:f>'نرخ بيكاري وضع تحصيلي'!$J$3:$P$3</c:f>
              <c:numCache>
                <c:formatCode>General</c:formatCode>
                <c:ptCount val="7"/>
                <c:pt idx="0">
                  <c:v>1387</c:v>
                </c:pt>
                <c:pt idx="1">
                  <c:v>1388</c:v>
                </c:pt>
                <c:pt idx="2">
                  <c:v>1389</c:v>
                </c:pt>
                <c:pt idx="3">
                  <c:v>1390</c:v>
                </c:pt>
                <c:pt idx="4">
                  <c:v>1391</c:v>
                </c:pt>
                <c:pt idx="5">
                  <c:v>1392</c:v>
                </c:pt>
                <c:pt idx="6">
                  <c:v>1393</c:v>
                </c:pt>
              </c:numCache>
            </c:numRef>
          </c:cat>
          <c:val>
            <c:numRef>
              <c:f>'نرخ بيكاري وضع تحصيلي'!$J$16:$P$16</c:f>
              <c:numCache>
                <c:formatCode>General</c:formatCode>
                <c:ptCount val="7"/>
                <c:pt idx="0">
                  <c:v>2.8</c:v>
                </c:pt>
                <c:pt idx="1">
                  <c:v>3.9</c:v>
                </c:pt>
                <c:pt idx="2">
                  <c:v>4.5</c:v>
                </c:pt>
                <c:pt idx="3">
                  <c:v>4.4000000000000004</c:v>
                </c:pt>
                <c:pt idx="4">
                  <c:v>3.5</c:v>
                </c:pt>
                <c:pt idx="5">
                  <c:v>3</c:v>
                </c:pt>
                <c:pt idx="6">
                  <c:v>3.4</c:v>
                </c:pt>
              </c:numCache>
            </c:numRef>
          </c:val>
        </c:ser>
        <c:dLbls/>
        <c:marker val="1"/>
        <c:axId val="147344000"/>
        <c:axId val="147349888"/>
      </c:lineChart>
      <c:catAx>
        <c:axId val="147344000"/>
        <c:scaling>
          <c:orientation val="minMax"/>
        </c:scaling>
        <c:axPos val="b"/>
        <c:numFmt formatCode="General" sourceLinked="1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pPr>
            <a:endParaRPr lang="en-US"/>
          </a:p>
        </c:txPr>
        <c:crossAx val="147349888"/>
        <c:crosses val="autoZero"/>
        <c:auto val="1"/>
        <c:lblAlgn val="ctr"/>
        <c:lblOffset val="100"/>
      </c:catAx>
      <c:valAx>
        <c:axId val="14734988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AlMutanabi 1" panose="05000000000000000000" pitchFamily="2" charset="2"/>
                <a:ea typeface="+mn-ea"/>
                <a:cs typeface="+mn-cs"/>
              </a:defRPr>
            </a:pPr>
            <a:endParaRPr lang="en-US"/>
          </a:p>
        </c:txPr>
        <c:crossAx val="147344000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72945401012695099"/>
          <c:y val="0.41409491905069157"/>
          <c:w val="0.21260428315203569"/>
          <c:h val="4.4774859411307662E-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B Mitra" panose="00000400000000000000" pitchFamily="2" charset="-78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pPr>
            <a:r>
              <a:rPr lang="fa-IR" sz="1600" b="1" dirty="0">
                <a:solidFill>
                  <a:schemeClr val="tx1"/>
                </a:solidFill>
                <a:cs typeface="B Mitra" panose="00000400000000000000" pitchFamily="2" charset="-78"/>
              </a:rPr>
              <a:t>نرخ بيكاري جوانان 24-15 ساله </a:t>
            </a:r>
            <a:r>
              <a:rPr lang="fa-IR" sz="1600" b="1" dirty="0" smtClean="0">
                <a:solidFill>
                  <a:schemeClr val="tx1"/>
                </a:solidFill>
                <a:cs typeface="B Mitra" panose="00000400000000000000" pitchFamily="2" charset="-78"/>
              </a:rPr>
              <a:t>بر حسب </a:t>
            </a:r>
            <a:r>
              <a:rPr lang="fa-IR" sz="1600" b="1" baseline="0" dirty="0" smtClean="0">
                <a:solidFill>
                  <a:schemeClr val="tx1"/>
                </a:solidFill>
                <a:cs typeface="B Mitra" panose="00000400000000000000" pitchFamily="2" charset="-78"/>
              </a:rPr>
              <a:t>جنس </a:t>
            </a:r>
            <a:r>
              <a:rPr lang="fa-IR" sz="1600" b="1" baseline="0" dirty="0">
                <a:solidFill>
                  <a:schemeClr val="tx1"/>
                </a:solidFill>
                <a:cs typeface="B Mitra" panose="00000400000000000000" pitchFamily="2" charset="-78"/>
              </a:rPr>
              <a:t>و </a:t>
            </a:r>
            <a:r>
              <a:rPr lang="fa-IR" sz="1600" b="1" baseline="0" dirty="0" smtClean="0">
                <a:solidFill>
                  <a:schemeClr val="tx1"/>
                </a:solidFill>
                <a:cs typeface="B Mitra" panose="00000400000000000000" pitchFamily="2" charset="-78"/>
              </a:rPr>
              <a:t>به </a:t>
            </a:r>
            <a:r>
              <a:rPr lang="fa-IR" sz="1600" b="1" baseline="0" dirty="0" err="1" smtClean="0">
                <a:solidFill>
                  <a:schemeClr val="tx1"/>
                </a:solidFill>
                <a:cs typeface="B Mitra" panose="00000400000000000000" pitchFamily="2" charset="-78"/>
              </a:rPr>
              <a:t>تفكيك</a:t>
            </a:r>
            <a:r>
              <a:rPr lang="fa-IR" sz="1600" b="1" baseline="0" dirty="0" smtClean="0">
                <a:solidFill>
                  <a:schemeClr val="tx1"/>
                </a:solidFill>
                <a:cs typeface="B Mitra" panose="00000400000000000000" pitchFamily="2" charset="-78"/>
              </a:rPr>
              <a:t> مناطق </a:t>
            </a:r>
            <a:r>
              <a:rPr lang="fa-IR" sz="1600" b="1" baseline="0" dirty="0" err="1" smtClean="0">
                <a:solidFill>
                  <a:schemeClr val="tx1"/>
                </a:solidFill>
                <a:cs typeface="B Mitra" panose="00000400000000000000" pitchFamily="2" charset="-78"/>
              </a:rPr>
              <a:t>شهري</a:t>
            </a:r>
            <a:r>
              <a:rPr lang="fa-IR" sz="1600" b="1" baseline="0" dirty="0" smtClean="0">
                <a:solidFill>
                  <a:schemeClr val="tx1"/>
                </a:solidFill>
                <a:cs typeface="B Mitra" panose="00000400000000000000" pitchFamily="2" charset="-78"/>
              </a:rPr>
              <a:t> و </a:t>
            </a:r>
            <a:r>
              <a:rPr lang="fa-IR" sz="1600" b="1" baseline="0" dirty="0" err="1" smtClean="0">
                <a:solidFill>
                  <a:schemeClr val="tx1"/>
                </a:solidFill>
                <a:cs typeface="B Mitra" panose="00000400000000000000" pitchFamily="2" charset="-78"/>
              </a:rPr>
              <a:t>روستايي</a:t>
            </a:r>
            <a:r>
              <a:rPr lang="fa-IR" sz="1600" b="1" baseline="0" dirty="0" smtClean="0">
                <a:solidFill>
                  <a:schemeClr val="tx1"/>
                </a:solidFill>
                <a:cs typeface="B Mitra" panose="00000400000000000000" pitchFamily="2" charset="-78"/>
              </a:rPr>
              <a:t> 93-1384</a:t>
            </a:r>
            <a:endParaRPr lang="en-US" sz="1600" b="1" dirty="0">
              <a:solidFill>
                <a:schemeClr val="tx1"/>
              </a:solidFill>
              <a:cs typeface="B Mitra" panose="00000400000000000000" pitchFamily="2" charset="-78"/>
            </a:endParaRPr>
          </a:p>
        </c:rich>
      </c:tx>
      <c:layout/>
      <c:spPr>
        <a:noFill/>
        <a:ln>
          <a:noFill/>
        </a:ln>
        <a:effectLst/>
      </c:spPr>
    </c:title>
    <c:plotArea>
      <c:layout/>
      <c:lineChart>
        <c:grouping val="standard"/>
        <c:ser>
          <c:idx val="1"/>
          <c:order val="0"/>
          <c:tx>
            <c:strRef>
              <c:f>'بيكاري 24-15 ساله'!$D$5</c:f>
              <c:strCache>
                <c:ptCount val="1"/>
                <c:pt idx="0">
                  <c:v>كل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5129550590702024E-2"/>
                  <c:y val="-4.8206582286168698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elete val="1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fa-IR" sz="1600" b="0" i="0" u="none" strike="noStrike" kern="1200" baseline="0">
                    <a:solidFill>
                      <a:schemeClr val="tx1"/>
                    </a:solidFill>
                    <a:latin typeface="Zar-s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'بيكاري 24-15 ساله'!$C$6:$C$15</c:f>
              <c:numCache>
                <c:formatCode>0</c:formatCode>
                <c:ptCount val="10"/>
                <c:pt idx="0">
                  <c:v>1384</c:v>
                </c:pt>
                <c:pt idx="1">
                  <c:v>1385</c:v>
                </c:pt>
                <c:pt idx="2">
                  <c:v>1386</c:v>
                </c:pt>
                <c:pt idx="3">
                  <c:v>1387</c:v>
                </c:pt>
                <c:pt idx="4">
                  <c:v>1388</c:v>
                </c:pt>
                <c:pt idx="5">
                  <c:v>1389</c:v>
                </c:pt>
                <c:pt idx="6">
                  <c:v>1390</c:v>
                </c:pt>
                <c:pt idx="7">
                  <c:v>1391</c:v>
                </c:pt>
                <c:pt idx="8" formatCode="General">
                  <c:v>1392</c:v>
                </c:pt>
                <c:pt idx="9" formatCode="General">
                  <c:v>1393</c:v>
                </c:pt>
              </c:numCache>
            </c:numRef>
          </c:cat>
          <c:val>
            <c:numRef>
              <c:f>'بيكاري 24-15 ساله'!$D$6:$D$15</c:f>
              <c:numCache>
                <c:formatCode>0.0</c:formatCode>
                <c:ptCount val="10"/>
                <c:pt idx="0" formatCode="General">
                  <c:v>23.3</c:v>
                </c:pt>
                <c:pt idx="1">
                  <c:v>23.5</c:v>
                </c:pt>
                <c:pt idx="2">
                  <c:v>22.3</c:v>
                </c:pt>
                <c:pt idx="3">
                  <c:v>23</c:v>
                </c:pt>
                <c:pt idx="4">
                  <c:v>24.7</c:v>
                </c:pt>
                <c:pt idx="5">
                  <c:v>28.7</c:v>
                </c:pt>
                <c:pt idx="6">
                  <c:v>26.5</c:v>
                </c:pt>
                <c:pt idx="7">
                  <c:v>26.8</c:v>
                </c:pt>
                <c:pt idx="8" formatCode="General">
                  <c:v>24</c:v>
                </c:pt>
                <c:pt idx="9" formatCode="General">
                  <c:v>25.2</c:v>
                </c:pt>
              </c:numCache>
            </c:numRef>
          </c:val>
        </c:ser>
        <c:ser>
          <c:idx val="2"/>
          <c:order val="1"/>
          <c:tx>
            <c:strRef>
              <c:f>'بيكاري 24-15 ساله'!$E$5</c:f>
              <c:strCache>
                <c:ptCount val="1"/>
                <c:pt idx="0">
                  <c:v>مرد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'بيكاري 24-15 ساله'!$C$6:$C$15</c:f>
              <c:numCache>
                <c:formatCode>0</c:formatCode>
                <c:ptCount val="10"/>
                <c:pt idx="0">
                  <c:v>1384</c:v>
                </c:pt>
                <c:pt idx="1">
                  <c:v>1385</c:v>
                </c:pt>
                <c:pt idx="2">
                  <c:v>1386</c:v>
                </c:pt>
                <c:pt idx="3">
                  <c:v>1387</c:v>
                </c:pt>
                <c:pt idx="4">
                  <c:v>1388</c:v>
                </c:pt>
                <c:pt idx="5">
                  <c:v>1389</c:v>
                </c:pt>
                <c:pt idx="6">
                  <c:v>1390</c:v>
                </c:pt>
                <c:pt idx="7">
                  <c:v>1391</c:v>
                </c:pt>
                <c:pt idx="8" formatCode="General">
                  <c:v>1392</c:v>
                </c:pt>
                <c:pt idx="9" formatCode="General">
                  <c:v>1393</c:v>
                </c:pt>
              </c:numCache>
            </c:numRef>
          </c:cat>
          <c:val>
            <c:numRef>
              <c:f>'بيكاري 24-15 ساله'!$E$6:$E$15</c:f>
              <c:numCache>
                <c:formatCode>General</c:formatCode>
                <c:ptCount val="10"/>
                <c:pt idx="0">
                  <c:v>20.399999999999999</c:v>
                </c:pt>
                <c:pt idx="1">
                  <c:v>21</c:v>
                </c:pt>
                <c:pt idx="2">
                  <c:v>20.100000000000001</c:v>
                </c:pt>
                <c:pt idx="3">
                  <c:v>20.2</c:v>
                </c:pt>
                <c:pt idx="4">
                  <c:v>22.7</c:v>
                </c:pt>
                <c:pt idx="5">
                  <c:v>25.5</c:v>
                </c:pt>
                <c:pt idx="6">
                  <c:v>22.9</c:v>
                </c:pt>
                <c:pt idx="7">
                  <c:v>23.3</c:v>
                </c:pt>
                <c:pt idx="8">
                  <c:v>20</c:v>
                </c:pt>
                <c:pt idx="9">
                  <c:v>21.3</c:v>
                </c:pt>
              </c:numCache>
            </c:numRef>
          </c:val>
        </c:ser>
        <c:ser>
          <c:idx val="3"/>
          <c:order val="2"/>
          <c:tx>
            <c:strRef>
              <c:f>'بيكاري 24-15 ساله'!$F$5</c:f>
              <c:strCache>
                <c:ptCount val="1"/>
                <c:pt idx="0">
                  <c:v>زن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rgbClr val="FF0000"/>
                </a:solidFill>
              </a:ln>
              <a:effectLst/>
            </c:spPr>
          </c:marker>
          <c:cat>
            <c:numRef>
              <c:f>'بيكاري 24-15 ساله'!$C$6:$C$15</c:f>
              <c:numCache>
                <c:formatCode>0</c:formatCode>
                <c:ptCount val="10"/>
                <c:pt idx="0">
                  <c:v>1384</c:v>
                </c:pt>
                <c:pt idx="1">
                  <c:v>1385</c:v>
                </c:pt>
                <c:pt idx="2">
                  <c:v>1386</c:v>
                </c:pt>
                <c:pt idx="3">
                  <c:v>1387</c:v>
                </c:pt>
                <c:pt idx="4">
                  <c:v>1388</c:v>
                </c:pt>
                <c:pt idx="5">
                  <c:v>1389</c:v>
                </c:pt>
                <c:pt idx="6">
                  <c:v>1390</c:v>
                </c:pt>
                <c:pt idx="7">
                  <c:v>1391</c:v>
                </c:pt>
                <c:pt idx="8" formatCode="General">
                  <c:v>1392</c:v>
                </c:pt>
                <c:pt idx="9" formatCode="General">
                  <c:v>1393</c:v>
                </c:pt>
              </c:numCache>
            </c:numRef>
          </c:cat>
          <c:val>
            <c:numRef>
              <c:f>'بيكاري 24-15 ساله'!$F$6:$F$15</c:f>
              <c:numCache>
                <c:formatCode>General</c:formatCode>
                <c:ptCount val="10"/>
                <c:pt idx="0">
                  <c:v>32.6</c:v>
                </c:pt>
                <c:pt idx="1">
                  <c:v>31.8</c:v>
                </c:pt>
                <c:pt idx="2">
                  <c:v>30.2</c:v>
                </c:pt>
                <c:pt idx="3">
                  <c:v>34</c:v>
                </c:pt>
                <c:pt idx="4">
                  <c:v>32.4</c:v>
                </c:pt>
                <c:pt idx="5">
                  <c:v>41.3</c:v>
                </c:pt>
                <c:pt idx="6">
                  <c:v>42.7</c:v>
                </c:pt>
                <c:pt idx="7">
                  <c:v>41.2</c:v>
                </c:pt>
                <c:pt idx="8">
                  <c:v>41.8</c:v>
                </c:pt>
                <c:pt idx="9">
                  <c:v>43.8</c:v>
                </c:pt>
              </c:numCache>
            </c:numRef>
          </c:val>
        </c:ser>
        <c:ser>
          <c:idx val="4"/>
          <c:order val="3"/>
          <c:tx>
            <c:strRef>
              <c:f>'بيكاري 24-15 ساله'!$G$5</c:f>
              <c:strCache>
                <c:ptCount val="1"/>
                <c:pt idx="0">
                  <c:v>شهري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rgbClr val="00B050"/>
                </a:solidFill>
              </a:ln>
              <a:effectLst/>
            </c:spPr>
          </c:marker>
          <c:cat>
            <c:numRef>
              <c:f>'بيكاري 24-15 ساله'!$C$6:$C$15</c:f>
              <c:numCache>
                <c:formatCode>0</c:formatCode>
                <c:ptCount val="10"/>
                <c:pt idx="0">
                  <c:v>1384</c:v>
                </c:pt>
                <c:pt idx="1">
                  <c:v>1385</c:v>
                </c:pt>
                <c:pt idx="2">
                  <c:v>1386</c:v>
                </c:pt>
                <c:pt idx="3">
                  <c:v>1387</c:v>
                </c:pt>
                <c:pt idx="4">
                  <c:v>1388</c:v>
                </c:pt>
                <c:pt idx="5">
                  <c:v>1389</c:v>
                </c:pt>
                <c:pt idx="6">
                  <c:v>1390</c:v>
                </c:pt>
                <c:pt idx="7">
                  <c:v>1391</c:v>
                </c:pt>
                <c:pt idx="8" formatCode="General">
                  <c:v>1392</c:v>
                </c:pt>
                <c:pt idx="9" formatCode="General">
                  <c:v>1393</c:v>
                </c:pt>
              </c:numCache>
            </c:numRef>
          </c:cat>
          <c:val>
            <c:numRef>
              <c:f>'بيكاري 24-15 ساله'!$G$6:$G$15</c:f>
              <c:numCache>
                <c:formatCode>General</c:formatCode>
                <c:ptCount val="10"/>
                <c:pt idx="0">
                  <c:v>29.4</c:v>
                </c:pt>
                <c:pt idx="1">
                  <c:v>29.2</c:v>
                </c:pt>
                <c:pt idx="2">
                  <c:v>27.6</c:v>
                </c:pt>
                <c:pt idx="3">
                  <c:v>27.4</c:v>
                </c:pt>
                <c:pt idx="4">
                  <c:v>29.4</c:v>
                </c:pt>
                <c:pt idx="5">
                  <c:v>34</c:v>
                </c:pt>
                <c:pt idx="6">
                  <c:v>30</c:v>
                </c:pt>
                <c:pt idx="7">
                  <c:v>31.4</c:v>
                </c:pt>
                <c:pt idx="8">
                  <c:v>28.2</c:v>
                </c:pt>
                <c:pt idx="9">
                  <c:v>28.5</c:v>
                </c:pt>
              </c:numCache>
            </c:numRef>
          </c:val>
        </c:ser>
        <c:ser>
          <c:idx val="5"/>
          <c:order val="4"/>
          <c:tx>
            <c:strRef>
              <c:f>'بيكاري 24-15 ساله'!$H$5</c:f>
              <c:strCache>
                <c:ptCount val="1"/>
                <c:pt idx="0">
                  <c:v>روستايي</c:v>
                </c:pt>
              </c:strCache>
            </c:strRef>
          </c:tx>
          <c:spPr>
            <a:ln w="28575" cap="rnd">
              <a:solidFill>
                <a:srgbClr val="7030A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rgbClr val="7030A0"/>
                </a:solidFill>
              </a:ln>
              <a:effectLst/>
            </c:spPr>
          </c:marker>
          <c:cat>
            <c:numRef>
              <c:f>'بيكاري 24-15 ساله'!$C$6:$C$15</c:f>
              <c:numCache>
                <c:formatCode>0</c:formatCode>
                <c:ptCount val="10"/>
                <c:pt idx="0">
                  <c:v>1384</c:v>
                </c:pt>
                <c:pt idx="1">
                  <c:v>1385</c:v>
                </c:pt>
                <c:pt idx="2">
                  <c:v>1386</c:v>
                </c:pt>
                <c:pt idx="3">
                  <c:v>1387</c:v>
                </c:pt>
                <c:pt idx="4">
                  <c:v>1388</c:v>
                </c:pt>
                <c:pt idx="5">
                  <c:v>1389</c:v>
                </c:pt>
                <c:pt idx="6">
                  <c:v>1390</c:v>
                </c:pt>
                <c:pt idx="7">
                  <c:v>1391</c:v>
                </c:pt>
                <c:pt idx="8" formatCode="General">
                  <c:v>1392</c:v>
                </c:pt>
                <c:pt idx="9" formatCode="General">
                  <c:v>1393</c:v>
                </c:pt>
              </c:numCache>
            </c:numRef>
          </c:cat>
          <c:val>
            <c:numRef>
              <c:f>'بيكاري 24-15 ساله'!$H$6:$H$15</c:f>
              <c:numCache>
                <c:formatCode>General</c:formatCode>
                <c:ptCount val="10"/>
                <c:pt idx="0">
                  <c:v>13.6</c:v>
                </c:pt>
                <c:pt idx="1">
                  <c:v>14</c:v>
                </c:pt>
                <c:pt idx="2">
                  <c:v>13.3</c:v>
                </c:pt>
                <c:pt idx="3">
                  <c:v>15.3</c:v>
                </c:pt>
                <c:pt idx="4">
                  <c:v>16.3</c:v>
                </c:pt>
                <c:pt idx="5">
                  <c:v>18.399999999999999</c:v>
                </c:pt>
                <c:pt idx="6">
                  <c:v>19.8</c:v>
                </c:pt>
                <c:pt idx="7">
                  <c:v>18.399999999999999</c:v>
                </c:pt>
                <c:pt idx="8">
                  <c:v>16.100000000000001</c:v>
                </c:pt>
                <c:pt idx="9">
                  <c:v>18.8</c:v>
                </c:pt>
              </c:numCache>
            </c:numRef>
          </c:val>
        </c:ser>
        <c:dLbls/>
        <c:marker val="1"/>
        <c:axId val="148534784"/>
        <c:axId val="148536320"/>
      </c:lineChart>
      <c:catAx>
        <c:axId val="148534784"/>
        <c:scaling>
          <c:orientation val="minMax"/>
        </c:scaling>
        <c:axPos val="b"/>
        <c:numFmt formatCode="0" sourceLinked="1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pPr>
            <a:endParaRPr lang="en-US"/>
          </a:p>
        </c:txPr>
        <c:crossAx val="148536320"/>
        <c:crosses val="autoZero"/>
        <c:auto val="1"/>
        <c:lblAlgn val="ctr"/>
        <c:lblOffset val="100"/>
      </c:catAx>
      <c:valAx>
        <c:axId val="148536320"/>
        <c:scaling>
          <c:orientation val="minMax"/>
          <c:min val="5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AlMutanabi" pitchFamily="2" charset="2"/>
                <a:ea typeface="+mn-ea"/>
                <a:cs typeface="B Mitra" panose="00000400000000000000" pitchFamily="2" charset="-78"/>
              </a:defRPr>
            </a:pPr>
            <a:endParaRPr lang="en-US"/>
          </a:p>
        </c:txPr>
        <c:crossAx val="148534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0316759604293597"/>
          <c:y val="0.80477990520522391"/>
          <c:w val="0.34772605844527377"/>
          <c:h val="4.8409139650535074E-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B Mitra" panose="00000400000000000000" pitchFamily="2" charset="-78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pPr>
            <a:r>
              <a:rPr lang="fa-IR" sz="1800" b="1" dirty="0">
                <a:solidFill>
                  <a:schemeClr val="tx1"/>
                </a:solidFill>
                <a:cs typeface="B Mitra" panose="00000400000000000000" pitchFamily="2" charset="-78"/>
              </a:rPr>
              <a:t>نرخ </a:t>
            </a:r>
            <a:r>
              <a:rPr lang="fa-IR" sz="1800" b="1" dirty="0" smtClean="0">
                <a:solidFill>
                  <a:schemeClr val="tx1"/>
                </a:solidFill>
                <a:cs typeface="B Mitra" panose="00000400000000000000" pitchFamily="2" charset="-78"/>
              </a:rPr>
              <a:t>بيكاري </a:t>
            </a:r>
            <a:r>
              <a:rPr lang="fa-IR" sz="1800" b="1" dirty="0" err="1">
                <a:solidFill>
                  <a:schemeClr val="tx1"/>
                </a:solidFill>
                <a:cs typeface="B Mitra" panose="00000400000000000000" pitchFamily="2" charset="-78"/>
              </a:rPr>
              <a:t>باسوادان</a:t>
            </a:r>
            <a:r>
              <a:rPr lang="fa-IR" sz="1800" b="1" dirty="0">
                <a:solidFill>
                  <a:schemeClr val="tx1"/>
                </a:solidFill>
                <a:cs typeface="B Mitra" panose="00000400000000000000" pitchFamily="2" charset="-78"/>
              </a:rPr>
              <a:t> </a:t>
            </a:r>
            <a:r>
              <a:rPr lang="fa-IR" sz="1800" b="1" dirty="0" smtClean="0">
                <a:solidFill>
                  <a:schemeClr val="tx1"/>
                </a:solidFill>
                <a:cs typeface="B Mitra" panose="00000400000000000000" pitchFamily="2" charset="-78"/>
              </a:rPr>
              <a:t>(</a:t>
            </a:r>
            <a:r>
              <a:rPr lang="fa-IR" sz="1800" b="1" dirty="0" err="1" smtClean="0">
                <a:solidFill>
                  <a:schemeClr val="tx1"/>
                </a:solidFill>
                <a:cs typeface="B Mitra" panose="00000400000000000000" pitchFamily="2" charset="-78"/>
              </a:rPr>
              <a:t>مردو</a:t>
            </a:r>
            <a:r>
              <a:rPr lang="fa-IR" sz="1800" b="1" dirty="0" smtClean="0">
                <a:solidFill>
                  <a:schemeClr val="tx1"/>
                </a:solidFill>
                <a:cs typeface="B Mitra" panose="00000400000000000000" pitchFamily="2" charset="-78"/>
              </a:rPr>
              <a:t> زن) برحسب </a:t>
            </a:r>
            <a:r>
              <a:rPr lang="fa-IR" sz="1800" b="1" dirty="0">
                <a:solidFill>
                  <a:schemeClr val="tx1"/>
                </a:solidFill>
                <a:cs typeface="B Mitra" panose="00000400000000000000" pitchFamily="2" charset="-78"/>
              </a:rPr>
              <a:t>وضع </a:t>
            </a:r>
            <a:r>
              <a:rPr lang="fa-IR" sz="1800" b="1" dirty="0" smtClean="0">
                <a:solidFill>
                  <a:schemeClr val="tx1"/>
                </a:solidFill>
                <a:cs typeface="B Mitra" panose="00000400000000000000" pitchFamily="2" charset="-78"/>
              </a:rPr>
              <a:t>تحصيلي</a:t>
            </a:r>
            <a:r>
              <a:rPr lang="fa-IR" sz="1800" b="1" baseline="0" dirty="0" smtClean="0">
                <a:solidFill>
                  <a:schemeClr val="tx1"/>
                </a:solidFill>
                <a:cs typeface="B Mitra" panose="00000400000000000000" pitchFamily="2" charset="-78"/>
              </a:rPr>
              <a:t> 93-1387</a:t>
            </a:r>
            <a:endParaRPr lang="en-US" sz="1800" b="1" dirty="0">
              <a:solidFill>
                <a:schemeClr val="tx1"/>
              </a:solidFill>
              <a:cs typeface="B Mitra" panose="00000400000000000000" pitchFamily="2" charset="-78"/>
            </a:endParaRPr>
          </a:p>
        </c:rich>
      </c:tx>
      <c:layout/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6.0713564819685893E-2"/>
          <c:y val="7.3603216461670035E-2"/>
          <c:w val="0.9241177890433292"/>
          <c:h val="0.8334584834128258"/>
        </c:manualLayout>
      </c:layout>
      <c:barChart>
        <c:barDir val="col"/>
        <c:grouping val="clustered"/>
        <c:ser>
          <c:idx val="0"/>
          <c:order val="0"/>
          <c:tx>
            <c:strRef>
              <c:f>'نرخ بيكاري وضع تحصيلي'!$J$3</c:f>
              <c:strCache>
                <c:ptCount val="1"/>
                <c:pt idx="0">
                  <c:v>1387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'نرخ بيكاري وضع تحصيلي'!$I$6:$I$14</c:f>
              <c:strCache>
                <c:ptCount val="9"/>
                <c:pt idx="0">
                  <c:v>سوادآموزئ و غيررسمي</c:v>
                </c:pt>
                <c:pt idx="1">
                  <c:v>ابتدايي </c:v>
                </c:pt>
                <c:pt idx="2">
                  <c:v>راهنمايي</c:v>
                </c:pt>
                <c:pt idx="3">
                  <c:v>متوسطه </c:v>
                </c:pt>
                <c:pt idx="4">
                  <c:v>ديپلم و پيش دانشگاهي</c:v>
                </c:pt>
                <c:pt idx="5">
                  <c:v>فوق ديپلم</c:v>
                </c:pt>
                <c:pt idx="6">
                  <c:v>ليسانس</c:v>
                </c:pt>
                <c:pt idx="7">
                  <c:v>فوق ليسانس و دكتري حرفه اي </c:v>
                </c:pt>
                <c:pt idx="8">
                  <c:v>دكتري تخصصي </c:v>
                </c:pt>
              </c:strCache>
            </c:strRef>
          </c:cat>
          <c:val>
            <c:numRef>
              <c:f>'نرخ بيكاري وضع تحصيلي'!$J$6:$J$14</c:f>
              <c:numCache>
                <c:formatCode>General</c:formatCode>
                <c:ptCount val="9"/>
                <c:pt idx="0">
                  <c:v>2.8</c:v>
                </c:pt>
                <c:pt idx="1">
                  <c:v>6.8</c:v>
                </c:pt>
                <c:pt idx="2">
                  <c:v>11.1</c:v>
                </c:pt>
                <c:pt idx="3">
                  <c:v>10.5</c:v>
                </c:pt>
                <c:pt idx="4">
                  <c:v>14.9</c:v>
                </c:pt>
                <c:pt idx="5">
                  <c:v>17.2</c:v>
                </c:pt>
                <c:pt idx="6">
                  <c:v>17.3</c:v>
                </c:pt>
                <c:pt idx="7">
                  <c:v>8.4</c:v>
                </c:pt>
                <c:pt idx="8">
                  <c:v>2.5</c:v>
                </c:pt>
              </c:numCache>
            </c:numRef>
          </c:val>
        </c:ser>
        <c:ser>
          <c:idx val="1"/>
          <c:order val="1"/>
          <c:tx>
            <c:strRef>
              <c:f>'نرخ بيكاري وضع تحصيلي'!$K$3</c:f>
              <c:strCache>
                <c:ptCount val="1"/>
                <c:pt idx="0">
                  <c:v>1388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'نرخ بيكاري وضع تحصيلي'!$I$6:$I$14</c:f>
              <c:strCache>
                <c:ptCount val="9"/>
                <c:pt idx="0">
                  <c:v>سوادآموزئ و غيررسمي</c:v>
                </c:pt>
                <c:pt idx="1">
                  <c:v>ابتدايي </c:v>
                </c:pt>
                <c:pt idx="2">
                  <c:v>راهنمايي</c:v>
                </c:pt>
                <c:pt idx="3">
                  <c:v>متوسطه </c:v>
                </c:pt>
                <c:pt idx="4">
                  <c:v>ديپلم و پيش دانشگاهي</c:v>
                </c:pt>
                <c:pt idx="5">
                  <c:v>فوق ديپلم</c:v>
                </c:pt>
                <c:pt idx="6">
                  <c:v>ليسانس</c:v>
                </c:pt>
                <c:pt idx="7">
                  <c:v>فوق ليسانس و دكتري حرفه اي </c:v>
                </c:pt>
                <c:pt idx="8">
                  <c:v>دكتري تخصصي </c:v>
                </c:pt>
              </c:strCache>
            </c:strRef>
          </c:cat>
          <c:val>
            <c:numRef>
              <c:f>'نرخ بيكاري وضع تحصيلي'!$K$6:$K$14</c:f>
              <c:numCache>
                <c:formatCode>General</c:formatCode>
                <c:ptCount val="9"/>
                <c:pt idx="0">
                  <c:v>5.2</c:v>
                </c:pt>
                <c:pt idx="1">
                  <c:v>8.6</c:v>
                </c:pt>
                <c:pt idx="2">
                  <c:v>13.1</c:v>
                </c:pt>
                <c:pt idx="3">
                  <c:v>13.2</c:v>
                </c:pt>
                <c:pt idx="4">
                  <c:v>15.8</c:v>
                </c:pt>
                <c:pt idx="5">
                  <c:v>18.7</c:v>
                </c:pt>
                <c:pt idx="6">
                  <c:v>17.399999999999999</c:v>
                </c:pt>
                <c:pt idx="7">
                  <c:v>6.5</c:v>
                </c:pt>
                <c:pt idx="8">
                  <c:v>0.30000000000000016</c:v>
                </c:pt>
              </c:numCache>
            </c:numRef>
          </c:val>
        </c:ser>
        <c:ser>
          <c:idx val="2"/>
          <c:order val="2"/>
          <c:tx>
            <c:strRef>
              <c:f>'نرخ بيكاري وضع تحصيلي'!$L$3</c:f>
              <c:strCache>
                <c:ptCount val="1"/>
                <c:pt idx="0">
                  <c:v>1389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'نرخ بيكاري وضع تحصيلي'!$I$6:$I$14</c:f>
              <c:strCache>
                <c:ptCount val="9"/>
                <c:pt idx="0">
                  <c:v>سوادآموزئ و غيررسمي</c:v>
                </c:pt>
                <c:pt idx="1">
                  <c:v>ابتدايي </c:v>
                </c:pt>
                <c:pt idx="2">
                  <c:v>راهنمايي</c:v>
                </c:pt>
                <c:pt idx="3">
                  <c:v>متوسطه </c:v>
                </c:pt>
                <c:pt idx="4">
                  <c:v>ديپلم و پيش دانشگاهي</c:v>
                </c:pt>
                <c:pt idx="5">
                  <c:v>فوق ديپلم</c:v>
                </c:pt>
                <c:pt idx="6">
                  <c:v>ليسانس</c:v>
                </c:pt>
                <c:pt idx="7">
                  <c:v>فوق ليسانس و دكتري حرفه اي </c:v>
                </c:pt>
                <c:pt idx="8">
                  <c:v>دكتري تخصصي </c:v>
                </c:pt>
              </c:strCache>
            </c:strRef>
          </c:cat>
          <c:val>
            <c:numRef>
              <c:f>'نرخ بيكاري وضع تحصيلي'!$L$6:$L$14</c:f>
              <c:numCache>
                <c:formatCode>General</c:formatCode>
                <c:ptCount val="9"/>
                <c:pt idx="0">
                  <c:v>4.3</c:v>
                </c:pt>
                <c:pt idx="1">
                  <c:v>8.8000000000000007</c:v>
                </c:pt>
                <c:pt idx="2">
                  <c:v>13.8</c:v>
                </c:pt>
                <c:pt idx="3">
                  <c:v>8.9</c:v>
                </c:pt>
                <c:pt idx="4">
                  <c:v>17.7</c:v>
                </c:pt>
                <c:pt idx="5">
                  <c:v>22.8</c:v>
                </c:pt>
                <c:pt idx="6">
                  <c:v>21.6</c:v>
                </c:pt>
                <c:pt idx="7" formatCode="0.0">
                  <c:v>8</c:v>
                </c:pt>
                <c:pt idx="8">
                  <c:v>1.6</c:v>
                </c:pt>
              </c:numCache>
            </c:numRef>
          </c:val>
        </c:ser>
        <c:ser>
          <c:idx val="3"/>
          <c:order val="3"/>
          <c:tx>
            <c:strRef>
              <c:f>'نرخ بيكاري وضع تحصيلي'!$M$3</c:f>
              <c:strCache>
                <c:ptCount val="1"/>
                <c:pt idx="0">
                  <c:v>1390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'نرخ بيكاري وضع تحصيلي'!$I$6:$I$14</c:f>
              <c:strCache>
                <c:ptCount val="9"/>
                <c:pt idx="0">
                  <c:v>سوادآموزئ و غيررسمي</c:v>
                </c:pt>
                <c:pt idx="1">
                  <c:v>ابتدايي </c:v>
                </c:pt>
                <c:pt idx="2">
                  <c:v>راهنمايي</c:v>
                </c:pt>
                <c:pt idx="3">
                  <c:v>متوسطه </c:v>
                </c:pt>
                <c:pt idx="4">
                  <c:v>ديپلم و پيش دانشگاهي</c:v>
                </c:pt>
                <c:pt idx="5">
                  <c:v>فوق ديپلم</c:v>
                </c:pt>
                <c:pt idx="6">
                  <c:v>ليسانس</c:v>
                </c:pt>
                <c:pt idx="7">
                  <c:v>فوق ليسانس و دكتري حرفه اي </c:v>
                </c:pt>
                <c:pt idx="8">
                  <c:v>دكتري تخصصي </c:v>
                </c:pt>
              </c:strCache>
            </c:strRef>
          </c:cat>
          <c:val>
            <c:numRef>
              <c:f>'نرخ بيكاري وضع تحصيلي'!$M$6:$M$14</c:f>
              <c:numCache>
                <c:formatCode>General</c:formatCode>
                <c:ptCount val="9"/>
                <c:pt idx="0">
                  <c:v>3.8</c:v>
                </c:pt>
                <c:pt idx="1">
                  <c:v>7.8</c:v>
                </c:pt>
                <c:pt idx="2">
                  <c:v>12.2</c:v>
                </c:pt>
                <c:pt idx="3">
                  <c:v>9.9</c:v>
                </c:pt>
                <c:pt idx="4">
                  <c:v>15.2</c:v>
                </c:pt>
                <c:pt idx="5">
                  <c:v>17.600000000000001</c:v>
                </c:pt>
                <c:pt idx="6">
                  <c:v>21.9</c:v>
                </c:pt>
                <c:pt idx="7">
                  <c:v>11.5</c:v>
                </c:pt>
                <c:pt idx="8">
                  <c:v>0.1</c:v>
                </c:pt>
              </c:numCache>
            </c:numRef>
          </c:val>
        </c:ser>
        <c:ser>
          <c:idx val="4"/>
          <c:order val="4"/>
          <c:tx>
            <c:strRef>
              <c:f>'نرخ بيكاري وضع تحصيلي'!$N$3</c:f>
              <c:strCache>
                <c:ptCount val="1"/>
                <c:pt idx="0">
                  <c:v>1391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cat>
            <c:strRef>
              <c:f>'نرخ بيكاري وضع تحصيلي'!$I$6:$I$14</c:f>
              <c:strCache>
                <c:ptCount val="9"/>
                <c:pt idx="0">
                  <c:v>سوادآموزئ و غيررسمي</c:v>
                </c:pt>
                <c:pt idx="1">
                  <c:v>ابتدايي </c:v>
                </c:pt>
                <c:pt idx="2">
                  <c:v>راهنمايي</c:v>
                </c:pt>
                <c:pt idx="3">
                  <c:v>متوسطه </c:v>
                </c:pt>
                <c:pt idx="4">
                  <c:v>ديپلم و پيش دانشگاهي</c:v>
                </c:pt>
                <c:pt idx="5">
                  <c:v>فوق ديپلم</c:v>
                </c:pt>
                <c:pt idx="6">
                  <c:v>ليسانس</c:v>
                </c:pt>
                <c:pt idx="7">
                  <c:v>فوق ليسانس و دكتري حرفه اي </c:v>
                </c:pt>
                <c:pt idx="8">
                  <c:v>دكتري تخصصي </c:v>
                </c:pt>
              </c:strCache>
            </c:strRef>
          </c:cat>
          <c:val>
            <c:numRef>
              <c:f>'نرخ بيكاري وضع تحصيلي'!$N$6:$N$14</c:f>
              <c:numCache>
                <c:formatCode>General</c:formatCode>
                <c:ptCount val="9"/>
                <c:pt idx="0">
                  <c:v>2.8</c:v>
                </c:pt>
                <c:pt idx="1">
                  <c:v>6.7</c:v>
                </c:pt>
                <c:pt idx="2">
                  <c:v>10.7</c:v>
                </c:pt>
                <c:pt idx="3">
                  <c:v>12.6</c:v>
                </c:pt>
                <c:pt idx="4">
                  <c:v>15.5</c:v>
                </c:pt>
                <c:pt idx="5">
                  <c:v>18.399999999999999</c:v>
                </c:pt>
                <c:pt idx="6">
                  <c:v>23.7</c:v>
                </c:pt>
                <c:pt idx="7">
                  <c:v>13.7</c:v>
                </c:pt>
                <c:pt idx="8">
                  <c:v>2.6</c:v>
                </c:pt>
              </c:numCache>
            </c:numRef>
          </c:val>
        </c:ser>
        <c:ser>
          <c:idx val="5"/>
          <c:order val="5"/>
          <c:tx>
            <c:strRef>
              <c:f>'نرخ بيكاري وضع تحصيلي'!$O$3</c:f>
              <c:strCache>
                <c:ptCount val="1"/>
                <c:pt idx="0">
                  <c:v>1392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cat>
            <c:strRef>
              <c:f>'نرخ بيكاري وضع تحصيلي'!$I$6:$I$14</c:f>
              <c:strCache>
                <c:ptCount val="9"/>
                <c:pt idx="0">
                  <c:v>سوادآموزئ و غيررسمي</c:v>
                </c:pt>
                <c:pt idx="1">
                  <c:v>ابتدايي </c:v>
                </c:pt>
                <c:pt idx="2">
                  <c:v>راهنمايي</c:v>
                </c:pt>
                <c:pt idx="3">
                  <c:v>متوسطه </c:v>
                </c:pt>
                <c:pt idx="4">
                  <c:v>ديپلم و پيش دانشگاهي</c:v>
                </c:pt>
                <c:pt idx="5">
                  <c:v>فوق ديپلم</c:v>
                </c:pt>
                <c:pt idx="6">
                  <c:v>ليسانس</c:v>
                </c:pt>
                <c:pt idx="7">
                  <c:v>فوق ليسانس و دكتري حرفه اي </c:v>
                </c:pt>
                <c:pt idx="8">
                  <c:v>دكتري تخصصي </c:v>
                </c:pt>
              </c:strCache>
            </c:strRef>
          </c:cat>
          <c:val>
            <c:numRef>
              <c:f>'نرخ بيكاري وضع تحصيلي'!$O$6:$O$14</c:f>
              <c:numCache>
                <c:formatCode>General</c:formatCode>
                <c:ptCount val="9"/>
                <c:pt idx="0">
                  <c:v>2.8</c:v>
                </c:pt>
                <c:pt idx="1">
                  <c:v>5.6</c:v>
                </c:pt>
                <c:pt idx="2">
                  <c:v>8.8000000000000007</c:v>
                </c:pt>
                <c:pt idx="3">
                  <c:v>10.6</c:v>
                </c:pt>
                <c:pt idx="4">
                  <c:v>11.7</c:v>
                </c:pt>
                <c:pt idx="5">
                  <c:v>14.9</c:v>
                </c:pt>
                <c:pt idx="6">
                  <c:v>21.7</c:v>
                </c:pt>
                <c:pt idx="7" formatCode="0.0">
                  <c:v>15</c:v>
                </c:pt>
                <c:pt idx="8">
                  <c:v>1.7</c:v>
                </c:pt>
              </c:numCache>
            </c:numRef>
          </c:val>
        </c:ser>
        <c:ser>
          <c:idx val="6"/>
          <c:order val="6"/>
          <c:tx>
            <c:strRef>
              <c:f>'نرخ بيكاري وضع تحصيلي'!$P$3</c:f>
              <c:strCache>
                <c:ptCount val="1"/>
                <c:pt idx="0">
                  <c:v>1393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cat>
            <c:strRef>
              <c:f>'نرخ بيكاري وضع تحصيلي'!$I$6:$I$14</c:f>
              <c:strCache>
                <c:ptCount val="9"/>
                <c:pt idx="0">
                  <c:v>سوادآموزئ و غيررسمي</c:v>
                </c:pt>
                <c:pt idx="1">
                  <c:v>ابتدايي </c:v>
                </c:pt>
                <c:pt idx="2">
                  <c:v>راهنمايي</c:v>
                </c:pt>
                <c:pt idx="3">
                  <c:v>متوسطه </c:v>
                </c:pt>
                <c:pt idx="4">
                  <c:v>ديپلم و پيش دانشگاهي</c:v>
                </c:pt>
                <c:pt idx="5">
                  <c:v>فوق ديپلم</c:v>
                </c:pt>
                <c:pt idx="6">
                  <c:v>ليسانس</c:v>
                </c:pt>
                <c:pt idx="7">
                  <c:v>فوق ليسانس و دكتري حرفه اي </c:v>
                </c:pt>
                <c:pt idx="8">
                  <c:v>دكتري تخصصي </c:v>
                </c:pt>
              </c:strCache>
            </c:strRef>
          </c:cat>
          <c:val>
            <c:numRef>
              <c:f>'نرخ بيكاري وضع تحصيلي'!$P$6:$P$14</c:f>
              <c:numCache>
                <c:formatCode>General</c:formatCode>
                <c:ptCount val="9"/>
                <c:pt idx="0">
                  <c:v>3.6</c:v>
                </c:pt>
                <c:pt idx="1">
                  <c:v>6.1</c:v>
                </c:pt>
                <c:pt idx="2">
                  <c:v>9</c:v>
                </c:pt>
                <c:pt idx="3">
                  <c:v>13</c:v>
                </c:pt>
                <c:pt idx="4">
                  <c:v>11.1</c:v>
                </c:pt>
                <c:pt idx="5">
                  <c:v>14.8</c:v>
                </c:pt>
                <c:pt idx="6">
                  <c:v>21.1</c:v>
                </c:pt>
                <c:pt idx="7">
                  <c:v>15.2</c:v>
                </c:pt>
                <c:pt idx="8">
                  <c:v>2.7</c:v>
                </c:pt>
              </c:numCache>
            </c:numRef>
          </c:val>
        </c:ser>
        <c:dLbls/>
        <c:gapWidth val="219"/>
        <c:overlap val="-27"/>
        <c:axId val="148634240"/>
        <c:axId val="149098880"/>
      </c:barChart>
      <c:catAx>
        <c:axId val="148634240"/>
        <c:scaling>
          <c:orientation val="minMax"/>
        </c:scaling>
        <c:axPos val="b"/>
        <c:numFmt formatCode="General" sourceLinked="1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pPr>
            <a:endParaRPr lang="en-US"/>
          </a:p>
        </c:txPr>
        <c:crossAx val="149098880"/>
        <c:crosses val="autoZero"/>
        <c:auto val="1"/>
        <c:lblAlgn val="ctr"/>
        <c:lblOffset val="100"/>
      </c:catAx>
      <c:valAx>
        <c:axId val="149098880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AlMutanabi 1" panose="05000000000000000000" pitchFamily="2" charset="2"/>
                <a:ea typeface="+mn-ea"/>
                <a:cs typeface="+mn-cs"/>
              </a:defRPr>
            </a:pPr>
            <a:endParaRPr lang="en-US"/>
          </a:p>
        </c:txPr>
        <c:crossAx val="1486342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9386606878096174E-2"/>
          <c:y val="0.11669411920178879"/>
          <c:w val="0.55148224383473765"/>
          <c:h val="5.4563020187713911E-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B Mitra" panose="00000400000000000000" pitchFamily="2" charset="-78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 rot="0" spcFirstLastPara="1" vertOverflow="ellipsis" vert="horz" wrap="square" anchor="ctr" anchorCtr="1"/>
          <a:lstStyle/>
          <a:p>
            <a:pPr algn="ctr" rtl="1">
              <a:defRPr lang="fa-IR" sz="18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pPr>
            <a:r>
              <a:rPr lang="fa-IR" sz="1800" b="1" i="0" u="none" strike="noStrike" kern="1200" spc="0" baseline="0" dirty="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rPr>
              <a:t>نرخ </a:t>
            </a:r>
            <a:r>
              <a:rPr lang="fa-IR" sz="1800" b="1" i="0" u="none" strike="noStrike" kern="1200" spc="0" baseline="0" dirty="0" err="1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rPr>
              <a:t>بيكاري</a:t>
            </a:r>
            <a:r>
              <a:rPr lang="fa-IR" sz="1800" b="1" i="0" u="none" strike="noStrike" kern="1200" spc="0" baseline="0" dirty="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rPr>
              <a:t> مردان با سواد بر حسب وضع </a:t>
            </a:r>
            <a:r>
              <a:rPr lang="fa-IR" sz="1800" b="1" i="0" u="none" strike="noStrike" kern="1200" spc="0" baseline="0" dirty="0" err="1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rPr>
              <a:t>تحصيلي</a:t>
            </a:r>
            <a:r>
              <a:rPr lang="fa-IR" sz="1800" b="1" i="0" u="none" strike="noStrike" kern="1200" spc="0" baseline="0" dirty="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rPr>
              <a:t> </a:t>
            </a:r>
            <a:r>
              <a:rPr lang="fa-IR" sz="1800" b="1" i="0" u="none" strike="noStrike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rPr>
              <a:t>93-1387</a:t>
            </a:r>
            <a:endParaRPr lang="fa-IR" sz="1800" b="1" i="0" u="none" strike="noStrike" kern="1200" spc="0" baseline="0" dirty="0">
              <a:solidFill>
                <a:schemeClr val="tx1"/>
              </a:solidFill>
              <a:latin typeface="+mn-lt"/>
              <a:ea typeface="+mn-ea"/>
              <a:cs typeface="B Mitra" panose="00000400000000000000" pitchFamily="2" charset="-78"/>
            </a:endParaRPr>
          </a:p>
        </c:rich>
      </c:tx>
      <c:layout/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6.652376042191116E-2"/>
          <c:y val="7.8011467260574327E-2"/>
          <c:w val="0.91870246217215012"/>
          <c:h val="0.82614589193299581"/>
        </c:manualLayout>
      </c:layout>
      <c:barChart>
        <c:barDir val="col"/>
        <c:grouping val="clustered"/>
        <c:ser>
          <c:idx val="0"/>
          <c:order val="0"/>
          <c:tx>
            <c:strRef>
              <c:f>'نرخ بيكاري وضع تحصيلي'!$J$3</c:f>
              <c:strCache>
                <c:ptCount val="1"/>
                <c:pt idx="0">
                  <c:v>1387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'نرخ بيكاري وضع تحصيلي'!$I$19:$I$27</c:f>
              <c:strCache>
                <c:ptCount val="9"/>
                <c:pt idx="0">
                  <c:v>سوادآموزئ و غيررسمي</c:v>
                </c:pt>
                <c:pt idx="1">
                  <c:v>ابتدايي</c:v>
                </c:pt>
                <c:pt idx="2">
                  <c:v>راهنمايي</c:v>
                </c:pt>
                <c:pt idx="3">
                  <c:v>متوسطه </c:v>
                </c:pt>
                <c:pt idx="4">
                  <c:v>ديپلم و پيش دانشگاهي</c:v>
                </c:pt>
                <c:pt idx="5">
                  <c:v>فوق ديپلم</c:v>
                </c:pt>
                <c:pt idx="6">
                  <c:v>ليسانس </c:v>
                </c:pt>
                <c:pt idx="7">
                  <c:v>فوق ليسانس و دكتري حرفه اي </c:v>
                </c:pt>
                <c:pt idx="8">
                  <c:v>دكتري تخصصي </c:v>
                </c:pt>
              </c:strCache>
            </c:strRef>
          </c:cat>
          <c:val>
            <c:numRef>
              <c:f>'نرخ بيكاري وضع تحصيلي'!$J$19:$J$27</c:f>
              <c:numCache>
                <c:formatCode>General</c:formatCode>
                <c:ptCount val="9"/>
                <c:pt idx="0">
                  <c:v>2.9</c:v>
                </c:pt>
                <c:pt idx="1">
                  <c:v>7.1</c:v>
                </c:pt>
                <c:pt idx="2">
                  <c:v>10.8</c:v>
                </c:pt>
                <c:pt idx="3">
                  <c:v>9.7000000000000011</c:v>
                </c:pt>
                <c:pt idx="4">
                  <c:v>12.3</c:v>
                </c:pt>
                <c:pt idx="5">
                  <c:v>12.8</c:v>
                </c:pt>
                <c:pt idx="6">
                  <c:v>9.9</c:v>
                </c:pt>
                <c:pt idx="7">
                  <c:v>6.8</c:v>
                </c:pt>
                <c:pt idx="8">
                  <c:v>2.9</c:v>
                </c:pt>
              </c:numCache>
            </c:numRef>
          </c:val>
        </c:ser>
        <c:ser>
          <c:idx val="1"/>
          <c:order val="1"/>
          <c:tx>
            <c:strRef>
              <c:f>'نرخ بيكاري وضع تحصيلي'!$K$3</c:f>
              <c:strCache>
                <c:ptCount val="1"/>
                <c:pt idx="0">
                  <c:v>1388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'نرخ بيكاري وضع تحصيلي'!$I$19:$I$27</c:f>
              <c:strCache>
                <c:ptCount val="9"/>
                <c:pt idx="0">
                  <c:v>سوادآموزئ و غيررسمي</c:v>
                </c:pt>
                <c:pt idx="1">
                  <c:v>ابتدايي</c:v>
                </c:pt>
                <c:pt idx="2">
                  <c:v>راهنمايي</c:v>
                </c:pt>
                <c:pt idx="3">
                  <c:v>متوسطه </c:v>
                </c:pt>
                <c:pt idx="4">
                  <c:v>ديپلم و پيش دانشگاهي</c:v>
                </c:pt>
                <c:pt idx="5">
                  <c:v>فوق ديپلم</c:v>
                </c:pt>
                <c:pt idx="6">
                  <c:v>ليسانس </c:v>
                </c:pt>
                <c:pt idx="7">
                  <c:v>فوق ليسانس و دكتري حرفه اي </c:v>
                </c:pt>
                <c:pt idx="8">
                  <c:v>دكتري تخصصي </c:v>
                </c:pt>
              </c:strCache>
            </c:strRef>
          </c:cat>
          <c:val>
            <c:numRef>
              <c:f>'نرخ بيكاري وضع تحصيلي'!$K$19:$K$27</c:f>
              <c:numCache>
                <c:formatCode>General</c:formatCode>
                <c:ptCount val="9"/>
                <c:pt idx="0">
                  <c:v>6</c:v>
                </c:pt>
                <c:pt idx="1">
                  <c:v>9.1</c:v>
                </c:pt>
                <c:pt idx="2">
                  <c:v>12.9</c:v>
                </c:pt>
                <c:pt idx="3">
                  <c:v>12.8</c:v>
                </c:pt>
                <c:pt idx="4">
                  <c:v>13.7</c:v>
                </c:pt>
                <c:pt idx="5">
                  <c:v>14.5</c:v>
                </c:pt>
                <c:pt idx="6">
                  <c:v>10.5</c:v>
                </c:pt>
                <c:pt idx="7">
                  <c:v>4.9000000000000004</c:v>
                </c:pt>
                <c:pt idx="8">
                  <c:v>0.2</c:v>
                </c:pt>
              </c:numCache>
            </c:numRef>
          </c:val>
        </c:ser>
        <c:ser>
          <c:idx val="2"/>
          <c:order val="2"/>
          <c:tx>
            <c:strRef>
              <c:f>'نرخ بيكاري وضع تحصيلي'!$L$3</c:f>
              <c:strCache>
                <c:ptCount val="1"/>
                <c:pt idx="0">
                  <c:v>1389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'نرخ بيكاري وضع تحصيلي'!$I$19:$I$27</c:f>
              <c:strCache>
                <c:ptCount val="9"/>
                <c:pt idx="0">
                  <c:v>سوادآموزئ و غيررسمي</c:v>
                </c:pt>
                <c:pt idx="1">
                  <c:v>ابتدايي</c:v>
                </c:pt>
                <c:pt idx="2">
                  <c:v>راهنمايي</c:v>
                </c:pt>
                <c:pt idx="3">
                  <c:v>متوسطه </c:v>
                </c:pt>
                <c:pt idx="4">
                  <c:v>ديپلم و پيش دانشگاهي</c:v>
                </c:pt>
                <c:pt idx="5">
                  <c:v>فوق ديپلم</c:v>
                </c:pt>
                <c:pt idx="6">
                  <c:v>ليسانس </c:v>
                </c:pt>
                <c:pt idx="7">
                  <c:v>فوق ليسانس و دكتري حرفه اي </c:v>
                </c:pt>
                <c:pt idx="8">
                  <c:v>دكتري تخصصي </c:v>
                </c:pt>
              </c:strCache>
            </c:strRef>
          </c:cat>
          <c:val>
            <c:numRef>
              <c:f>'نرخ بيكاري وضع تحصيلي'!$L$19:$L$27</c:f>
              <c:numCache>
                <c:formatCode>General</c:formatCode>
                <c:ptCount val="9"/>
                <c:pt idx="0">
                  <c:v>5.0999999999999996</c:v>
                </c:pt>
                <c:pt idx="1">
                  <c:v>9.2000000000000011</c:v>
                </c:pt>
                <c:pt idx="2">
                  <c:v>13.7</c:v>
                </c:pt>
                <c:pt idx="3">
                  <c:v>9.2000000000000011</c:v>
                </c:pt>
                <c:pt idx="4">
                  <c:v>14.7</c:v>
                </c:pt>
                <c:pt idx="5">
                  <c:v>18.2</c:v>
                </c:pt>
                <c:pt idx="6">
                  <c:v>14.8</c:v>
                </c:pt>
                <c:pt idx="7">
                  <c:v>5.8</c:v>
                </c:pt>
                <c:pt idx="8">
                  <c:v>0.5</c:v>
                </c:pt>
              </c:numCache>
            </c:numRef>
          </c:val>
        </c:ser>
        <c:ser>
          <c:idx val="3"/>
          <c:order val="3"/>
          <c:tx>
            <c:strRef>
              <c:f>'نرخ بيكاري وضع تحصيلي'!$M$3</c:f>
              <c:strCache>
                <c:ptCount val="1"/>
                <c:pt idx="0">
                  <c:v>1390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'نرخ بيكاري وضع تحصيلي'!$I$19:$I$27</c:f>
              <c:strCache>
                <c:ptCount val="9"/>
                <c:pt idx="0">
                  <c:v>سوادآموزئ و غيررسمي</c:v>
                </c:pt>
                <c:pt idx="1">
                  <c:v>ابتدايي</c:v>
                </c:pt>
                <c:pt idx="2">
                  <c:v>راهنمايي</c:v>
                </c:pt>
                <c:pt idx="3">
                  <c:v>متوسطه </c:v>
                </c:pt>
                <c:pt idx="4">
                  <c:v>ديپلم و پيش دانشگاهي</c:v>
                </c:pt>
                <c:pt idx="5">
                  <c:v>فوق ديپلم</c:v>
                </c:pt>
                <c:pt idx="6">
                  <c:v>ليسانس </c:v>
                </c:pt>
                <c:pt idx="7">
                  <c:v>فوق ليسانس و دكتري حرفه اي </c:v>
                </c:pt>
                <c:pt idx="8">
                  <c:v>دكتري تخصصي </c:v>
                </c:pt>
              </c:strCache>
            </c:strRef>
          </c:cat>
          <c:val>
            <c:numRef>
              <c:f>'نرخ بيكاري وضع تحصيلي'!$M$19:$M$27</c:f>
              <c:numCache>
                <c:formatCode>General</c:formatCode>
                <c:ptCount val="9"/>
                <c:pt idx="0">
                  <c:v>4</c:v>
                </c:pt>
                <c:pt idx="1">
                  <c:v>7.8</c:v>
                </c:pt>
                <c:pt idx="2">
                  <c:v>11.9</c:v>
                </c:pt>
                <c:pt idx="3">
                  <c:v>9.3000000000000007</c:v>
                </c:pt>
                <c:pt idx="4">
                  <c:v>12.9</c:v>
                </c:pt>
                <c:pt idx="5">
                  <c:v>13</c:v>
                </c:pt>
                <c:pt idx="6">
                  <c:v>14.9</c:v>
                </c:pt>
                <c:pt idx="7">
                  <c:v>7.2</c:v>
                </c:pt>
                <c:pt idx="8">
                  <c:v>0.1</c:v>
                </c:pt>
              </c:numCache>
            </c:numRef>
          </c:val>
        </c:ser>
        <c:ser>
          <c:idx val="4"/>
          <c:order val="4"/>
          <c:tx>
            <c:strRef>
              <c:f>'نرخ بيكاري وضع تحصيلي'!$N$3</c:f>
              <c:strCache>
                <c:ptCount val="1"/>
                <c:pt idx="0">
                  <c:v>1391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cat>
            <c:strRef>
              <c:f>'نرخ بيكاري وضع تحصيلي'!$I$19:$I$27</c:f>
              <c:strCache>
                <c:ptCount val="9"/>
                <c:pt idx="0">
                  <c:v>سوادآموزئ و غيررسمي</c:v>
                </c:pt>
                <c:pt idx="1">
                  <c:v>ابتدايي</c:v>
                </c:pt>
                <c:pt idx="2">
                  <c:v>راهنمايي</c:v>
                </c:pt>
                <c:pt idx="3">
                  <c:v>متوسطه </c:v>
                </c:pt>
                <c:pt idx="4">
                  <c:v>ديپلم و پيش دانشگاهي</c:v>
                </c:pt>
                <c:pt idx="5">
                  <c:v>فوق ديپلم</c:v>
                </c:pt>
                <c:pt idx="6">
                  <c:v>ليسانس </c:v>
                </c:pt>
                <c:pt idx="7">
                  <c:v>فوق ليسانس و دكتري حرفه اي </c:v>
                </c:pt>
                <c:pt idx="8">
                  <c:v>دكتري تخصصي </c:v>
                </c:pt>
              </c:strCache>
            </c:strRef>
          </c:cat>
          <c:val>
            <c:numRef>
              <c:f>'نرخ بيكاري وضع تحصيلي'!$N$19:$N$27</c:f>
              <c:numCache>
                <c:formatCode>General</c:formatCode>
                <c:ptCount val="9"/>
                <c:pt idx="0">
                  <c:v>3.3</c:v>
                </c:pt>
                <c:pt idx="1">
                  <c:v>6.9</c:v>
                </c:pt>
                <c:pt idx="2">
                  <c:v>10.6</c:v>
                </c:pt>
                <c:pt idx="3">
                  <c:v>13.2</c:v>
                </c:pt>
                <c:pt idx="4">
                  <c:v>13.9</c:v>
                </c:pt>
                <c:pt idx="5">
                  <c:v>14.3</c:v>
                </c:pt>
                <c:pt idx="6">
                  <c:v>16.7</c:v>
                </c:pt>
                <c:pt idx="7">
                  <c:v>8.6</c:v>
                </c:pt>
                <c:pt idx="8">
                  <c:v>2.7</c:v>
                </c:pt>
              </c:numCache>
            </c:numRef>
          </c:val>
        </c:ser>
        <c:ser>
          <c:idx val="5"/>
          <c:order val="5"/>
          <c:tx>
            <c:strRef>
              <c:f>'نرخ بيكاري وضع تحصيلي'!$O$3</c:f>
              <c:strCache>
                <c:ptCount val="1"/>
                <c:pt idx="0">
                  <c:v>1392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cat>
            <c:strRef>
              <c:f>'نرخ بيكاري وضع تحصيلي'!$I$19:$I$27</c:f>
              <c:strCache>
                <c:ptCount val="9"/>
                <c:pt idx="0">
                  <c:v>سوادآموزئ و غيررسمي</c:v>
                </c:pt>
                <c:pt idx="1">
                  <c:v>ابتدايي</c:v>
                </c:pt>
                <c:pt idx="2">
                  <c:v>راهنمايي</c:v>
                </c:pt>
                <c:pt idx="3">
                  <c:v>متوسطه </c:v>
                </c:pt>
                <c:pt idx="4">
                  <c:v>ديپلم و پيش دانشگاهي</c:v>
                </c:pt>
                <c:pt idx="5">
                  <c:v>فوق ديپلم</c:v>
                </c:pt>
                <c:pt idx="6">
                  <c:v>ليسانس </c:v>
                </c:pt>
                <c:pt idx="7">
                  <c:v>فوق ليسانس و دكتري حرفه اي </c:v>
                </c:pt>
                <c:pt idx="8">
                  <c:v>دكتري تخصصي </c:v>
                </c:pt>
              </c:strCache>
            </c:strRef>
          </c:cat>
          <c:val>
            <c:numRef>
              <c:f>'نرخ بيكاري وضع تحصيلي'!$O$19:$O$27</c:f>
              <c:numCache>
                <c:formatCode>General</c:formatCode>
                <c:ptCount val="9"/>
                <c:pt idx="0">
                  <c:v>2.8</c:v>
                </c:pt>
                <c:pt idx="1">
                  <c:v>5.8</c:v>
                </c:pt>
                <c:pt idx="2">
                  <c:v>8.6</c:v>
                </c:pt>
                <c:pt idx="3">
                  <c:v>9.9</c:v>
                </c:pt>
                <c:pt idx="4">
                  <c:v>10.1</c:v>
                </c:pt>
                <c:pt idx="5">
                  <c:v>12</c:v>
                </c:pt>
                <c:pt idx="6">
                  <c:v>14.3</c:v>
                </c:pt>
                <c:pt idx="7">
                  <c:v>9.7000000000000011</c:v>
                </c:pt>
                <c:pt idx="8">
                  <c:v>2.2000000000000002</c:v>
                </c:pt>
              </c:numCache>
            </c:numRef>
          </c:val>
        </c:ser>
        <c:ser>
          <c:idx val="6"/>
          <c:order val="6"/>
          <c:tx>
            <c:strRef>
              <c:f>'نرخ بيكاري وضع تحصيلي'!$P$3</c:f>
              <c:strCache>
                <c:ptCount val="1"/>
                <c:pt idx="0">
                  <c:v>1393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cat>
            <c:strRef>
              <c:f>'نرخ بيكاري وضع تحصيلي'!$I$19:$I$27</c:f>
              <c:strCache>
                <c:ptCount val="9"/>
                <c:pt idx="0">
                  <c:v>سوادآموزئ و غيررسمي</c:v>
                </c:pt>
                <c:pt idx="1">
                  <c:v>ابتدايي</c:v>
                </c:pt>
                <c:pt idx="2">
                  <c:v>راهنمايي</c:v>
                </c:pt>
                <c:pt idx="3">
                  <c:v>متوسطه </c:v>
                </c:pt>
                <c:pt idx="4">
                  <c:v>ديپلم و پيش دانشگاهي</c:v>
                </c:pt>
                <c:pt idx="5">
                  <c:v>فوق ديپلم</c:v>
                </c:pt>
                <c:pt idx="6">
                  <c:v>ليسانس </c:v>
                </c:pt>
                <c:pt idx="7">
                  <c:v>فوق ليسانس و دكتري حرفه اي </c:v>
                </c:pt>
                <c:pt idx="8">
                  <c:v>دكتري تخصصي </c:v>
                </c:pt>
              </c:strCache>
            </c:strRef>
          </c:cat>
          <c:val>
            <c:numRef>
              <c:f>'نرخ بيكاري وضع تحصيلي'!$P$19:$P$27</c:f>
              <c:numCache>
                <c:formatCode>General</c:formatCode>
                <c:ptCount val="9"/>
                <c:pt idx="0">
                  <c:v>3.2</c:v>
                </c:pt>
                <c:pt idx="1">
                  <c:v>6</c:v>
                </c:pt>
                <c:pt idx="2">
                  <c:v>8.7000000000000011</c:v>
                </c:pt>
                <c:pt idx="3">
                  <c:v>12.7</c:v>
                </c:pt>
                <c:pt idx="4">
                  <c:v>10</c:v>
                </c:pt>
                <c:pt idx="5">
                  <c:v>12.1</c:v>
                </c:pt>
                <c:pt idx="6">
                  <c:v>14.6</c:v>
                </c:pt>
                <c:pt idx="7">
                  <c:v>9.4</c:v>
                </c:pt>
                <c:pt idx="8">
                  <c:v>2.4</c:v>
                </c:pt>
              </c:numCache>
            </c:numRef>
          </c:val>
        </c:ser>
        <c:dLbls/>
        <c:gapWidth val="219"/>
        <c:overlap val="-27"/>
        <c:axId val="149184512"/>
        <c:axId val="149186048"/>
      </c:barChart>
      <c:catAx>
        <c:axId val="14918451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fa-IR"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pPr>
            <a:endParaRPr lang="en-US"/>
          </a:p>
        </c:txPr>
        <c:crossAx val="149186048"/>
        <c:crosses val="autoZero"/>
        <c:auto val="1"/>
        <c:lblAlgn val="ctr"/>
        <c:lblOffset val="100"/>
      </c:catAx>
      <c:valAx>
        <c:axId val="14918604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fa-IR" sz="1600" b="1" i="0" u="none" strike="noStrike" kern="1200" baseline="0">
                <a:solidFill>
                  <a:schemeClr val="tx1"/>
                </a:solidFill>
                <a:latin typeface="AlMutanabi 1" panose="05000000000000000000" pitchFamily="2" charset="2"/>
                <a:ea typeface="+mn-ea"/>
                <a:cs typeface="+mn-cs"/>
              </a:defRPr>
            </a:pPr>
            <a:endParaRPr lang="en-US"/>
          </a:p>
        </c:txPr>
        <c:crossAx val="1491845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8698995569262719E-2"/>
          <c:y val="8.6449154679205595E-2"/>
          <c:w val="0.6749749194770972"/>
          <c:h val="8.5053635446288148E-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 rot="0" spcFirstLastPara="1" vertOverflow="ellipsis" vert="horz" wrap="square" anchor="ctr" anchorCtr="1"/>
          <a:lstStyle/>
          <a:p>
            <a:pPr algn="ctr" rtl="1">
              <a:defRPr lang="fa-IR" sz="18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pPr>
            <a:r>
              <a:rPr lang="fa-IR" sz="1800" b="1" i="0" u="none" strike="noStrike" kern="1200" spc="0" baseline="0" dirty="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rPr>
              <a:t>نرخ </a:t>
            </a:r>
            <a:r>
              <a:rPr lang="fa-IR" sz="1800" b="1" i="0" u="none" strike="noStrike" kern="1200" spc="0" baseline="0" dirty="0" err="1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rPr>
              <a:t>بيكاري</a:t>
            </a:r>
            <a:r>
              <a:rPr lang="fa-IR" sz="1800" b="1" i="0" u="none" strike="noStrike" kern="1200" spc="0" baseline="0" dirty="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rPr>
              <a:t> زنان باسواد بر حسب وضع </a:t>
            </a:r>
            <a:r>
              <a:rPr lang="fa-IR" sz="1800" b="1" i="0" u="none" strike="noStrike" kern="1200" spc="0" baseline="0" dirty="0" err="1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rPr>
              <a:t>تحصيلي</a:t>
            </a:r>
            <a:r>
              <a:rPr lang="fa-IR" sz="1800" b="1" i="0" u="none" strike="noStrike" kern="1200" spc="0" baseline="0" dirty="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rPr>
              <a:t> </a:t>
            </a:r>
            <a:r>
              <a:rPr lang="fa-IR" sz="1800" b="1" i="0" u="none" strike="noStrike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rPr>
              <a:t>93-1387</a:t>
            </a:r>
            <a:endParaRPr lang="fa-IR" sz="1800" b="1" i="0" u="none" strike="noStrike" kern="1200" spc="0" baseline="0" dirty="0">
              <a:solidFill>
                <a:schemeClr val="tx1"/>
              </a:solidFill>
              <a:latin typeface="+mn-lt"/>
              <a:ea typeface="+mn-ea"/>
              <a:cs typeface="B Mitra" panose="00000400000000000000" pitchFamily="2" charset="-78"/>
            </a:endParaRPr>
          </a:p>
        </c:rich>
      </c:tx>
      <c:layout/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3.6685615878064959E-2"/>
          <c:y val="8.2222593965925211E-2"/>
          <c:w val="0.94706322897540252"/>
          <c:h val="0.85383541526281603"/>
        </c:manualLayout>
      </c:layout>
      <c:barChart>
        <c:barDir val="col"/>
        <c:grouping val="clustered"/>
        <c:ser>
          <c:idx val="0"/>
          <c:order val="0"/>
          <c:tx>
            <c:strRef>
              <c:f>'نرخ بيكاري وضع تحصيلي'!$J$3</c:f>
              <c:strCache>
                <c:ptCount val="1"/>
                <c:pt idx="0">
                  <c:v>1387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'نرخ بيكاري وضع تحصيلي'!$I$32:$I$40</c:f>
              <c:strCache>
                <c:ptCount val="9"/>
                <c:pt idx="0">
                  <c:v> سوادآموزئ و غيررسمي</c:v>
                </c:pt>
                <c:pt idx="1">
                  <c:v>ابتدايي</c:v>
                </c:pt>
                <c:pt idx="2">
                  <c:v>راهنمايي</c:v>
                </c:pt>
                <c:pt idx="3">
                  <c:v>متوسطه </c:v>
                </c:pt>
                <c:pt idx="4">
                  <c:v>ديپلم و پيش دانشگاهي</c:v>
                </c:pt>
                <c:pt idx="5">
                  <c:v>فوق ديپلم</c:v>
                </c:pt>
                <c:pt idx="6">
                  <c:v>ليسانس </c:v>
                </c:pt>
                <c:pt idx="7">
                  <c:v>فوق ليسانس و دكتري حرفه اي </c:v>
                </c:pt>
                <c:pt idx="8">
                  <c:v>دكتري تخصصي </c:v>
                </c:pt>
              </c:strCache>
            </c:strRef>
          </c:cat>
          <c:val>
            <c:numRef>
              <c:f>'نرخ بيكاري وضع تحصيلي'!$J$32:$J$40</c:f>
              <c:numCache>
                <c:formatCode>General</c:formatCode>
                <c:ptCount val="9"/>
                <c:pt idx="0">
                  <c:v>2.5</c:v>
                </c:pt>
                <c:pt idx="1">
                  <c:v>4.8</c:v>
                </c:pt>
                <c:pt idx="2">
                  <c:v>15.2</c:v>
                </c:pt>
                <c:pt idx="3">
                  <c:v>15.3</c:v>
                </c:pt>
                <c:pt idx="4">
                  <c:v>28.7</c:v>
                </c:pt>
                <c:pt idx="5">
                  <c:v>27</c:v>
                </c:pt>
                <c:pt idx="6">
                  <c:v>29.3</c:v>
                </c:pt>
                <c:pt idx="7">
                  <c:v>12.9</c:v>
                </c:pt>
                <c:pt idx="8">
                  <c:v>0.60000000000000031</c:v>
                </c:pt>
              </c:numCache>
            </c:numRef>
          </c:val>
        </c:ser>
        <c:ser>
          <c:idx val="1"/>
          <c:order val="1"/>
          <c:tx>
            <c:strRef>
              <c:f>'نرخ بيكاري وضع تحصيلي'!$K$3</c:f>
              <c:strCache>
                <c:ptCount val="1"/>
                <c:pt idx="0">
                  <c:v>1388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'نرخ بيكاري وضع تحصيلي'!$I$32:$I$40</c:f>
              <c:strCache>
                <c:ptCount val="9"/>
                <c:pt idx="0">
                  <c:v> سوادآموزئ و غيررسمي</c:v>
                </c:pt>
                <c:pt idx="1">
                  <c:v>ابتدايي</c:v>
                </c:pt>
                <c:pt idx="2">
                  <c:v>راهنمايي</c:v>
                </c:pt>
                <c:pt idx="3">
                  <c:v>متوسطه </c:v>
                </c:pt>
                <c:pt idx="4">
                  <c:v>ديپلم و پيش دانشگاهي</c:v>
                </c:pt>
                <c:pt idx="5">
                  <c:v>فوق ديپلم</c:v>
                </c:pt>
                <c:pt idx="6">
                  <c:v>ليسانس </c:v>
                </c:pt>
                <c:pt idx="7">
                  <c:v>فوق ليسانس و دكتري حرفه اي </c:v>
                </c:pt>
                <c:pt idx="8">
                  <c:v>دكتري تخصصي </c:v>
                </c:pt>
              </c:strCache>
            </c:strRef>
          </c:cat>
          <c:val>
            <c:numRef>
              <c:f>'نرخ بيكاري وضع تحصيلي'!$K$32:$K$40</c:f>
              <c:numCache>
                <c:formatCode>General</c:formatCode>
                <c:ptCount val="9"/>
                <c:pt idx="0">
                  <c:v>3.2</c:v>
                </c:pt>
                <c:pt idx="1">
                  <c:v>5.7</c:v>
                </c:pt>
                <c:pt idx="2" formatCode="0.0">
                  <c:v>16</c:v>
                </c:pt>
                <c:pt idx="3" formatCode="0.0">
                  <c:v>15.6</c:v>
                </c:pt>
                <c:pt idx="4">
                  <c:v>26.8</c:v>
                </c:pt>
                <c:pt idx="5">
                  <c:v>28.4</c:v>
                </c:pt>
                <c:pt idx="6">
                  <c:v>29.4</c:v>
                </c:pt>
                <c:pt idx="7">
                  <c:v>12.3</c:v>
                </c:pt>
                <c:pt idx="8">
                  <c:v>0.8</c:v>
                </c:pt>
              </c:numCache>
            </c:numRef>
          </c:val>
        </c:ser>
        <c:ser>
          <c:idx val="2"/>
          <c:order val="2"/>
          <c:tx>
            <c:strRef>
              <c:f>'نرخ بيكاري وضع تحصيلي'!$L$3</c:f>
              <c:strCache>
                <c:ptCount val="1"/>
                <c:pt idx="0">
                  <c:v>1389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'نرخ بيكاري وضع تحصيلي'!$I$32:$I$40</c:f>
              <c:strCache>
                <c:ptCount val="9"/>
                <c:pt idx="0">
                  <c:v> سوادآموزئ و غيررسمي</c:v>
                </c:pt>
                <c:pt idx="1">
                  <c:v>ابتدايي</c:v>
                </c:pt>
                <c:pt idx="2">
                  <c:v>راهنمايي</c:v>
                </c:pt>
                <c:pt idx="3">
                  <c:v>متوسطه </c:v>
                </c:pt>
                <c:pt idx="4">
                  <c:v>ديپلم و پيش دانشگاهي</c:v>
                </c:pt>
                <c:pt idx="5">
                  <c:v>فوق ديپلم</c:v>
                </c:pt>
                <c:pt idx="6">
                  <c:v>ليسانس </c:v>
                </c:pt>
                <c:pt idx="7">
                  <c:v>فوق ليسانس و دكتري حرفه اي </c:v>
                </c:pt>
                <c:pt idx="8">
                  <c:v>دكتري تخصصي </c:v>
                </c:pt>
              </c:strCache>
            </c:strRef>
          </c:cat>
          <c:val>
            <c:numRef>
              <c:f>'نرخ بيكاري وضع تحصيلي'!$L$32:$L$40</c:f>
              <c:numCache>
                <c:formatCode>General</c:formatCode>
                <c:ptCount val="9"/>
                <c:pt idx="0">
                  <c:v>2.5</c:v>
                </c:pt>
                <c:pt idx="1">
                  <c:v>6.2</c:v>
                </c:pt>
                <c:pt idx="2" formatCode="0.0">
                  <c:v>15.3</c:v>
                </c:pt>
                <c:pt idx="3" formatCode="0.0">
                  <c:v>7</c:v>
                </c:pt>
                <c:pt idx="4">
                  <c:v>34.800000000000004</c:v>
                </c:pt>
                <c:pt idx="5">
                  <c:v>33.300000000000004</c:v>
                </c:pt>
                <c:pt idx="6">
                  <c:v>31.9</c:v>
                </c:pt>
                <c:pt idx="7">
                  <c:v>14.1</c:v>
                </c:pt>
                <c:pt idx="8">
                  <c:v>5.3</c:v>
                </c:pt>
              </c:numCache>
            </c:numRef>
          </c:val>
        </c:ser>
        <c:ser>
          <c:idx val="3"/>
          <c:order val="3"/>
          <c:tx>
            <c:strRef>
              <c:f>'نرخ بيكاري وضع تحصيلي'!$M$3</c:f>
              <c:strCache>
                <c:ptCount val="1"/>
                <c:pt idx="0">
                  <c:v>1390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'نرخ بيكاري وضع تحصيلي'!$I$32:$I$40</c:f>
              <c:strCache>
                <c:ptCount val="9"/>
                <c:pt idx="0">
                  <c:v> سوادآموزئ و غيررسمي</c:v>
                </c:pt>
                <c:pt idx="1">
                  <c:v>ابتدايي</c:v>
                </c:pt>
                <c:pt idx="2">
                  <c:v>راهنمايي</c:v>
                </c:pt>
                <c:pt idx="3">
                  <c:v>متوسطه </c:v>
                </c:pt>
                <c:pt idx="4">
                  <c:v>ديپلم و پيش دانشگاهي</c:v>
                </c:pt>
                <c:pt idx="5">
                  <c:v>فوق ديپلم</c:v>
                </c:pt>
                <c:pt idx="6">
                  <c:v>ليسانس </c:v>
                </c:pt>
                <c:pt idx="7">
                  <c:v>فوق ليسانس و دكتري حرفه اي </c:v>
                </c:pt>
                <c:pt idx="8">
                  <c:v>دكتري تخصصي </c:v>
                </c:pt>
              </c:strCache>
            </c:strRef>
          </c:cat>
          <c:val>
            <c:numRef>
              <c:f>'نرخ بيكاري وضع تحصيلي'!$M$32:$M$40</c:f>
              <c:numCache>
                <c:formatCode>General</c:formatCode>
                <c:ptCount val="9"/>
                <c:pt idx="0">
                  <c:v>3.4</c:v>
                </c:pt>
                <c:pt idx="1">
                  <c:v>7.8</c:v>
                </c:pt>
                <c:pt idx="2">
                  <c:v>17.2</c:v>
                </c:pt>
                <c:pt idx="3">
                  <c:v>15.1</c:v>
                </c:pt>
                <c:pt idx="4">
                  <c:v>29.4</c:v>
                </c:pt>
                <c:pt idx="5">
                  <c:v>30.4</c:v>
                </c:pt>
                <c:pt idx="6" formatCode="0.0">
                  <c:v>33</c:v>
                </c:pt>
                <c:pt idx="7">
                  <c:v>19.2</c:v>
                </c:pt>
                <c:pt idx="8" formatCode="0.0">
                  <c:v>0</c:v>
                </c:pt>
              </c:numCache>
            </c:numRef>
          </c:val>
        </c:ser>
        <c:ser>
          <c:idx val="4"/>
          <c:order val="4"/>
          <c:tx>
            <c:strRef>
              <c:f>'نرخ بيكاري وضع تحصيلي'!$N$3</c:f>
              <c:strCache>
                <c:ptCount val="1"/>
                <c:pt idx="0">
                  <c:v>1391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cat>
            <c:strRef>
              <c:f>'نرخ بيكاري وضع تحصيلي'!$I$32:$I$40</c:f>
              <c:strCache>
                <c:ptCount val="9"/>
                <c:pt idx="0">
                  <c:v> سوادآموزئ و غيررسمي</c:v>
                </c:pt>
                <c:pt idx="1">
                  <c:v>ابتدايي</c:v>
                </c:pt>
                <c:pt idx="2">
                  <c:v>راهنمايي</c:v>
                </c:pt>
                <c:pt idx="3">
                  <c:v>متوسطه </c:v>
                </c:pt>
                <c:pt idx="4">
                  <c:v>ديپلم و پيش دانشگاهي</c:v>
                </c:pt>
                <c:pt idx="5">
                  <c:v>فوق ديپلم</c:v>
                </c:pt>
                <c:pt idx="6">
                  <c:v>ليسانس </c:v>
                </c:pt>
                <c:pt idx="7">
                  <c:v>فوق ليسانس و دكتري حرفه اي </c:v>
                </c:pt>
                <c:pt idx="8">
                  <c:v>دكتري تخصصي </c:v>
                </c:pt>
              </c:strCache>
            </c:strRef>
          </c:cat>
          <c:val>
            <c:numRef>
              <c:f>'نرخ بيكاري وضع تحصيلي'!$N$32:$N$40</c:f>
              <c:numCache>
                <c:formatCode>General</c:formatCode>
                <c:ptCount val="9"/>
                <c:pt idx="0">
                  <c:v>1.9000000000000001</c:v>
                </c:pt>
                <c:pt idx="1">
                  <c:v>5.9</c:v>
                </c:pt>
                <c:pt idx="2">
                  <c:v>12.1</c:v>
                </c:pt>
                <c:pt idx="3">
                  <c:v>6.9</c:v>
                </c:pt>
                <c:pt idx="4">
                  <c:v>25.4</c:v>
                </c:pt>
                <c:pt idx="5">
                  <c:v>28.6</c:v>
                </c:pt>
                <c:pt idx="6">
                  <c:v>34.800000000000004</c:v>
                </c:pt>
                <c:pt idx="7">
                  <c:v>23.9</c:v>
                </c:pt>
                <c:pt idx="8">
                  <c:v>2.1</c:v>
                </c:pt>
              </c:numCache>
            </c:numRef>
          </c:val>
        </c:ser>
        <c:ser>
          <c:idx val="5"/>
          <c:order val="5"/>
          <c:tx>
            <c:strRef>
              <c:f>'نرخ بيكاري وضع تحصيلي'!$O$3</c:f>
              <c:strCache>
                <c:ptCount val="1"/>
                <c:pt idx="0">
                  <c:v>1392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cat>
            <c:strRef>
              <c:f>'نرخ بيكاري وضع تحصيلي'!$I$32:$I$40</c:f>
              <c:strCache>
                <c:ptCount val="9"/>
                <c:pt idx="0">
                  <c:v> سوادآموزئ و غيررسمي</c:v>
                </c:pt>
                <c:pt idx="1">
                  <c:v>ابتدايي</c:v>
                </c:pt>
                <c:pt idx="2">
                  <c:v>راهنمايي</c:v>
                </c:pt>
                <c:pt idx="3">
                  <c:v>متوسطه </c:v>
                </c:pt>
                <c:pt idx="4">
                  <c:v>ديپلم و پيش دانشگاهي</c:v>
                </c:pt>
                <c:pt idx="5">
                  <c:v>فوق ديپلم</c:v>
                </c:pt>
                <c:pt idx="6">
                  <c:v>ليسانس </c:v>
                </c:pt>
                <c:pt idx="7">
                  <c:v>فوق ليسانس و دكتري حرفه اي </c:v>
                </c:pt>
                <c:pt idx="8">
                  <c:v>دكتري تخصصي </c:v>
                </c:pt>
              </c:strCache>
            </c:strRef>
          </c:cat>
          <c:val>
            <c:numRef>
              <c:f>'نرخ بيكاري وضع تحصيلي'!$O$32:$O$40</c:f>
              <c:numCache>
                <c:formatCode>General</c:formatCode>
                <c:ptCount val="9"/>
                <c:pt idx="0">
                  <c:v>2.9</c:v>
                </c:pt>
                <c:pt idx="1">
                  <c:v>3.8</c:v>
                </c:pt>
                <c:pt idx="2">
                  <c:v>11.1</c:v>
                </c:pt>
                <c:pt idx="3">
                  <c:v>16.100000000000001</c:v>
                </c:pt>
                <c:pt idx="4">
                  <c:v>23.2</c:v>
                </c:pt>
                <c:pt idx="5">
                  <c:v>24.2</c:v>
                </c:pt>
                <c:pt idx="6">
                  <c:v>34.800000000000004</c:v>
                </c:pt>
                <c:pt idx="7">
                  <c:v>25.7</c:v>
                </c:pt>
                <c:pt idx="8">
                  <c:v>0.60000000000000031</c:v>
                </c:pt>
              </c:numCache>
            </c:numRef>
          </c:val>
        </c:ser>
        <c:ser>
          <c:idx val="6"/>
          <c:order val="6"/>
          <c:tx>
            <c:strRef>
              <c:f>'نرخ بيكاري وضع تحصيلي'!$P$3</c:f>
              <c:strCache>
                <c:ptCount val="1"/>
                <c:pt idx="0">
                  <c:v>1393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cat>
            <c:strRef>
              <c:f>'نرخ بيكاري وضع تحصيلي'!$I$32:$I$40</c:f>
              <c:strCache>
                <c:ptCount val="9"/>
                <c:pt idx="0">
                  <c:v> سوادآموزئ و غيررسمي</c:v>
                </c:pt>
                <c:pt idx="1">
                  <c:v>ابتدايي</c:v>
                </c:pt>
                <c:pt idx="2">
                  <c:v>راهنمايي</c:v>
                </c:pt>
                <c:pt idx="3">
                  <c:v>متوسطه </c:v>
                </c:pt>
                <c:pt idx="4">
                  <c:v>ديپلم و پيش دانشگاهي</c:v>
                </c:pt>
                <c:pt idx="5">
                  <c:v>فوق ديپلم</c:v>
                </c:pt>
                <c:pt idx="6">
                  <c:v>ليسانس </c:v>
                </c:pt>
                <c:pt idx="7">
                  <c:v>فوق ليسانس و دكتري حرفه اي </c:v>
                </c:pt>
                <c:pt idx="8">
                  <c:v>دكتري تخصصي </c:v>
                </c:pt>
              </c:strCache>
            </c:strRef>
          </c:cat>
          <c:val>
            <c:numRef>
              <c:f>'نرخ بيكاري وضع تحصيلي'!$P$32:$P$40</c:f>
              <c:numCache>
                <c:formatCode>General</c:formatCode>
                <c:ptCount val="9"/>
                <c:pt idx="0">
                  <c:v>4.5</c:v>
                </c:pt>
                <c:pt idx="1">
                  <c:v>6.4</c:v>
                </c:pt>
                <c:pt idx="2">
                  <c:v>13.9</c:v>
                </c:pt>
                <c:pt idx="3">
                  <c:v>15.8</c:v>
                </c:pt>
                <c:pt idx="4">
                  <c:v>20.2</c:v>
                </c:pt>
                <c:pt idx="5">
                  <c:v>24.3</c:v>
                </c:pt>
                <c:pt idx="6">
                  <c:v>32.300000000000004</c:v>
                </c:pt>
                <c:pt idx="7" formatCode="0.0">
                  <c:v>27</c:v>
                </c:pt>
                <c:pt idx="8">
                  <c:v>3.3</c:v>
                </c:pt>
              </c:numCache>
            </c:numRef>
          </c:val>
        </c:ser>
        <c:dLbls/>
        <c:gapWidth val="219"/>
        <c:overlap val="-27"/>
        <c:axId val="150593536"/>
        <c:axId val="150595072"/>
      </c:barChart>
      <c:catAx>
        <c:axId val="15059353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fa-IR"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pPr>
            <a:endParaRPr lang="en-US"/>
          </a:p>
        </c:txPr>
        <c:crossAx val="150595072"/>
        <c:crosses val="autoZero"/>
        <c:auto val="1"/>
        <c:lblAlgn val="ctr"/>
        <c:lblOffset val="100"/>
      </c:catAx>
      <c:valAx>
        <c:axId val="15059507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fa-IR" sz="1600" b="1" i="0" u="none" strike="noStrike" kern="1200" baseline="0">
                <a:solidFill>
                  <a:schemeClr val="tx1"/>
                </a:solidFill>
                <a:latin typeface="AlMutanabi 1" panose="05000000000000000000" pitchFamily="2" charset="2"/>
                <a:ea typeface="+mn-ea"/>
                <a:cs typeface="+mn-cs"/>
              </a:defRPr>
            </a:pPr>
            <a:endParaRPr lang="en-US"/>
          </a:p>
        </c:txPr>
        <c:crossAx val="1505935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9151440757385261E-2"/>
          <c:y val="0.10866630511781195"/>
          <c:w val="0.66167851981175185"/>
          <c:h val="7.3871617827626399E-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fa-IR"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/>
      <c:lineChart>
        <c:grouping val="standard"/>
        <c:ser>
          <c:idx val="0"/>
          <c:order val="0"/>
          <c:tx>
            <c:strRef>
              <c:f>'Unemployed by Age Grp'!$O$3</c:f>
              <c:strCache>
                <c:ptCount val="1"/>
                <c:pt idx="0">
                  <c:v>مرد و زن </c:v>
                </c:pt>
              </c:strCache>
            </c:strRef>
          </c:tx>
          <c:spPr>
            <a:ln w="28575" cap="rnd">
              <a:solidFill>
                <a:srgbClr val="00990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'Unemployed by Age Grp'!$P$2:$Y$2</c:f>
              <c:numCache>
                <c:formatCode>General</c:formatCode>
                <c:ptCount val="10"/>
                <c:pt idx="0">
                  <c:v>1384</c:v>
                </c:pt>
                <c:pt idx="1">
                  <c:v>1385</c:v>
                </c:pt>
                <c:pt idx="2">
                  <c:v>1386</c:v>
                </c:pt>
                <c:pt idx="3">
                  <c:v>1387</c:v>
                </c:pt>
                <c:pt idx="4">
                  <c:v>1388</c:v>
                </c:pt>
                <c:pt idx="5">
                  <c:v>1389</c:v>
                </c:pt>
                <c:pt idx="6">
                  <c:v>1390</c:v>
                </c:pt>
                <c:pt idx="7">
                  <c:v>1391</c:v>
                </c:pt>
                <c:pt idx="8">
                  <c:v>1392</c:v>
                </c:pt>
                <c:pt idx="9">
                  <c:v>1393</c:v>
                </c:pt>
              </c:numCache>
            </c:numRef>
          </c:cat>
          <c:val>
            <c:numRef>
              <c:f>'Unemployed by Age Grp'!$P$3:$Y$3</c:f>
              <c:numCache>
                <c:formatCode>0</c:formatCode>
                <c:ptCount val="10"/>
                <c:pt idx="0">
                  <c:v>2674.866</c:v>
                </c:pt>
                <c:pt idx="1">
                  <c:v>2642.6479999999997</c:v>
                </c:pt>
                <c:pt idx="2">
                  <c:v>2486.2379999999998</c:v>
                </c:pt>
                <c:pt idx="3">
                  <c:v>2392.1790000000001</c:v>
                </c:pt>
                <c:pt idx="4">
                  <c:v>2839.9710000000014</c:v>
                </c:pt>
                <c:pt idx="5">
                  <c:v>3218.3290000000002</c:v>
                </c:pt>
                <c:pt idx="6">
                  <c:v>2877.6079999999997</c:v>
                </c:pt>
                <c:pt idx="7">
                  <c:v>2848.2370000000001</c:v>
                </c:pt>
                <c:pt idx="8">
                  <c:v>2488.3720000000012</c:v>
                </c:pt>
                <c:pt idx="9">
                  <c:v>2514.1659999999997</c:v>
                </c:pt>
              </c:numCache>
            </c:numRef>
          </c:val>
        </c:ser>
        <c:ser>
          <c:idx val="1"/>
          <c:order val="1"/>
          <c:tx>
            <c:strRef>
              <c:f>'Unemployed by Age Grp'!$O$16</c:f>
              <c:strCache>
                <c:ptCount val="1"/>
                <c:pt idx="0">
                  <c:v>مرد</c:v>
                </c:pt>
              </c:strCache>
            </c:strRef>
          </c:tx>
          <c:spPr>
            <a:ln w="28575" cap="rnd">
              <a:solidFill>
                <a:srgbClr val="0066FF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'Unemployed by Age Grp'!$P$2:$Y$2</c:f>
              <c:numCache>
                <c:formatCode>General</c:formatCode>
                <c:ptCount val="10"/>
                <c:pt idx="0">
                  <c:v>1384</c:v>
                </c:pt>
                <c:pt idx="1">
                  <c:v>1385</c:v>
                </c:pt>
                <c:pt idx="2">
                  <c:v>1386</c:v>
                </c:pt>
                <c:pt idx="3">
                  <c:v>1387</c:v>
                </c:pt>
                <c:pt idx="4">
                  <c:v>1388</c:v>
                </c:pt>
                <c:pt idx="5">
                  <c:v>1389</c:v>
                </c:pt>
                <c:pt idx="6">
                  <c:v>1390</c:v>
                </c:pt>
                <c:pt idx="7">
                  <c:v>1391</c:v>
                </c:pt>
                <c:pt idx="8">
                  <c:v>1392</c:v>
                </c:pt>
                <c:pt idx="9">
                  <c:v>1393</c:v>
                </c:pt>
              </c:numCache>
            </c:numRef>
          </c:cat>
          <c:val>
            <c:numRef>
              <c:f>'Unemployed by Age Grp'!$P$16:$Y$16</c:f>
              <c:numCache>
                <c:formatCode>0</c:formatCode>
                <c:ptCount val="10"/>
                <c:pt idx="0">
                  <c:v>1855.768</c:v>
                </c:pt>
                <c:pt idx="1">
                  <c:v>1877.931</c:v>
                </c:pt>
                <c:pt idx="2">
                  <c:v>1764.1179999999999</c:v>
                </c:pt>
                <c:pt idx="3">
                  <c:v>1715.3209999999999</c:v>
                </c:pt>
                <c:pt idx="4">
                  <c:v>2098.1930000000002</c:v>
                </c:pt>
                <c:pt idx="5">
                  <c:v>2325.9760000000001</c:v>
                </c:pt>
                <c:pt idx="6">
                  <c:v>2046.6119999999999</c:v>
                </c:pt>
                <c:pt idx="7">
                  <c:v>2004.328</c:v>
                </c:pt>
                <c:pt idx="8">
                  <c:v>1713.5429999999999</c:v>
                </c:pt>
                <c:pt idx="9">
                  <c:v>1754.6379999999999</c:v>
                </c:pt>
              </c:numCache>
            </c:numRef>
          </c:val>
        </c:ser>
        <c:ser>
          <c:idx val="2"/>
          <c:order val="2"/>
          <c:tx>
            <c:strRef>
              <c:f>'Unemployed by Age Grp'!$O$29</c:f>
              <c:strCache>
                <c:ptCount val="1"/>
                <c:pt idx="0">
                  <c:v>زن </c:v>
                </c:pt>
              </c:strCache>
            </c:strRef>
          </c:tx>
          <c:spPr>
            <a:ln w="28575" cap="rnd">
              <a:solidFill>
                <a:srgbClr val="FF006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'Unemployed by Age Grp'!$P$2:$Y$2</c:f>
              <c:numCache>
                <c:formatCode>General</c:formatCode>
                <c:ptCount val="10"/>
                <c:pt idx="0">
                  <c:v>1384</c:v>
                </c:pt>
                <c:pt idx="1">
                  <c:v>1385</c:v>
                </c:pt>
                <c:pt idx="2">
                  <c:v>1386</c:v>
                </c:pt>
                <c:pt idx="3">
                  <c:v>1387</c:v>
                </c:pt>
                <c:pt idx="4">
                  <c:v>1388</c:v>
                </c:pt>
                <c:pt idx="5">
                  <c:v>1389</c:v>
                </c:pt>
                <c:pt idx="6">
                  <c:v>1390</c:v>
                </c:pt>
                <c:pt idx="7">
                  <c:v>1391</c:v>
                </c:pt>
                <c:pt idx="8">
                  <c:v>1392</c:v>
                </c:pt>
                <c:pt idx="9">
                  <c:v>1393</c:v>
                </c:pt>
              </c:numCache>
            </c:numRef>
          </c:cat>
          <c:val>
            <c:numRef>
              <c:f>'Unemployed by Age Grp'!$P$29:$Y$29</c:f>
              <c:numCache>
                <c:formatCode>0</c:formatCode>
                <c:ptCount val="10"/>
                <c:pt idx="0">
                  <c:v>819.09799999999996</c:v>
                </c:pt>
                <c:pt idx="1">
                  <c:v>764.71600000000001</c:v>
                </c:pt>
                <c:pt idx="2">
                  <c:v>722.11900000000003</c:v>
                </c:pt>
                <c:pt idx="3">
                  <c:v>676.85799999999938</c:v>
                </c:pt>
                <c:pt idx="4">
                  <c:v>741.77800000000036</c:v>
                </c:pt>
                <c:pt idx="5">
                  <c:v>892.35299999999927</c:v>
                </c:pt>
                <c:pt idx="6">
                  <c:v>830.99599999999998</c:v>
                </c:pt>
                <c:pt idx="7">
                  <c:v>843.90800000000002</c:v>
                </c:pt>
                <c:pt idx="8">
                  <c:v>774.82799999999952</c:v>
                </c:pt>
                <c:pt idx="9">
                  <c:v>759.5269999999997</c:v>
                </c:pt>
              </c:numCache>
            </c:numRef>
          </c:val>
        </c:ser>
        <c:dLbls/>
        <c:marker val="1"/>
        <c:axId val="12957952"/>
        <c:axId val="12972032"/>
      </c:lineChart>
      <c:catAx>
        <c:axId val="1295795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85000"/>
                <a:lumOff val="1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972032"/>
        <c:crosses val="autoZero"/>
        <c:auto val="1"/>
        <c:lblAlgn val="ctr"/>
        <c:lblOffset val="100"/>
      </c:catAx>
      <c:valAx>
        <c:axId val="1297203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tickLblPos val="nextTo"/>
        <c:spPr>
          <a:noFill/>
          <a:ln>
            <a:solidFill>
              <a:schemeClr val="tx1">
                <a:lumMod val="85000"/>
                <a:lumOff val="1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957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B Mitra" panose="00000400000000000000" pitchFamily="2" charset="-78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1"/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/>
      <c:lineChart>
        <c:grouping val="standard"/>
        <c:ser>
          <c:idx val="1"/>
          <c:order val="0"/>
          <c:tx>
            <c:strRef>
              <c:f>'Unemployed by Age Grp'!$O$5</c:f>
              <c:strCache>
                <c:ptCount val="1"/>
                <c:pt idx="0">
                  <c:v>15 - 19 ساله </c:v>
                </c:pt>
              </c:strCache>
            </c:strRef>
          </c:tx>
          <c:spPr>
            <a:ln w="28575" cap="rnd">
              <a:solidFill>
                <a:srgbClr val="66003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'Unemployed by Age Grp'!$P$2:$Y$2</c:f>
              <c:numCache>
                <c:formatCode>General</c:formatCode>
                <c:ptCount val="10"/>
                <c:pt idx="0">
                  <c:v>1384</c:v>
                </c:pt>
                <c:pt idx="1">
                  <c:v>1385</c:v>
                </c:pt>
                <c:pt idx="2">
                  <c:v>1386</c:v>
                </c:pt>
                <c:pt idx="3">
                  <c:v>1387</c:v>
                </c:pt>
                <c:pt idx="4">
                  <c:v>1388</c:v>
                </c:pt>
                <c:pt idx="5">
                  <c:v>1389</c:v>
                </c:pt>
                <c:pt idx="6">
                  <c:v>1390</c:v>
                </c:pt>
                <c:pt idx="7">
                  <c:v>1391</c:v>
                </c:pt>
                <c:pt idx="8">
                  <c:v>1392</c:v>
                </c:pt>
                <c:pt idx="9">
                  <c:v>1393</c:v>
                </c:pt>
              </c:numCache>
            </c:numRef>
          </c:cat>
          <c:val>
            <c:numRef>
              <c:f>'Unemployed by Age Grp'!$P$5:$Y$5</c:f>
              <c:numCache>
                <c:formatCode>0</c:formatCode>
                <c:ptCount val="10"/>
                <c:pt idx="0">
                  <c:v>369.96699999999964</c:v>
                </c:pt>
                <c:pt idx="1">
                  <c:v>329.62099999999981</c:v>
                </c:pt>
                <c:pt idx="2">
                  <c:v>264.41299999999984</c:v>
                </c:pt>
                <c:pt idx="3">
                  <c:v>250.869</c:v>
                </c:pt>
                <c:pt idx="4">
                  <c:v>256.53299999999984</c:v>
                </c:pt>
                <c:pt idx="5">
                  <c:v>264.62099999999981</c:v>
                </c:pt>
                <c:pt idx="6">
                  <c:v>208.572</c:v>
                </c:pt>
                <c:pt idx="7">
                  <c:v>170.631</c:v>
                </c:pt>
                <c:pt idx="8">
                  <c:v>126.61199999999999</c:v>
                </c:pt>
                <c:pt idx="9">
                  <c:v>122.26300000000002</c:v>
                </c:pt>
              </c:numCache>
            </c:numRef>
          </c:val>
        </c:ser>
        <c:ser>
          <c:idx val="2"/>
          <c:order val="1"/>
          <c:tx>
            <c:strRef>
              <c:f>'Unemployed by Age Grp'!$O$6</c:f>
              <c:strCache>
                <c:ptCount val="1"/>
                <c:pt idx="0">
                  <c:v>20 - 24 ساله </c:v>
                </c:pt>
              </c:strCache>
            </c:strRef>
          </c:tx>
          <c:spPr>
            <a:ln w="28575" cap="rnd">
              <a:solidFill>
                <a:srgbClr val="0066FF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'Unemployed by Age Grp'!$P$2:$Y$2</c:f>
              <c:numCache>
                <c:formatCode>General</c:formatCode>
                <c:ptCount val="10"/>
                <c:pt idx="0">
                  <c:v>1384</c:v>
                </c:pt>
                <c:pt idx="1">
                  <c:v>1385</c:v>
                </c:pt>
                <c:pt idx="2">
                  <c:v>1386</c:v>
                </c:pt>
                <c:pt idx="3">
                  <c:v>1387</c:v>
                </c:pt>
                <c:pt idx="4">
                  <c:v>1388</c:v>
                </c:pt>
                <c:pt idx="5">
                  <c:v>1389</c:v>
                </c:pt>
                <c:pt idx="6">
                  <c:v>1390</c:v>
                </c:pt>
                <c:pt idx="7">
                  <c:v>1391</c:v>
                </c:pt>
                <c:pt idx="8">
                  <c:v>1392</c:v>
                </c:pt>
                <c:pt idx="9">
                  <c:v>1393</c:v>
                </c:pt>
              </c:numCache>
            </c:numRef>
          </c:cat>
          <c:val>
            <c:numRef>
              <c:f>'Unemployed by Age Grp'!$P$6:$Y$6</c:f>
              <c:numCache>
                <c:formatCode>0</c:formatCode>
                <c:ptCount val="10"/>
                <c:pt idx="0">
                  <c:v>993.25400000000002</c:v>
                </c:pt>
                <c:pt idx="1">
                  <c:v>981.46699999999964</c:v>
                </c:pt>
                <c:pt idx="2">
                  <c:v>909.70299999999997</c:v>
                </c:pt>
                <c:pt idx="3">
                  <c:v>859.25300000000004</c:v>
                </c:pt>
                <c:pt idx="4">
                  <c:v>914.94199999999967</c:v>
                </c:pt>
                <c:pt idx="5">
                  <c:v>1036.713</c:v>
                </c:pt>
                <c:pt idx="6">
                  <c:v>863.27900000000034</c:v>
                </c:pt>
                <c:pt idx="7">
                  <c:v>866.46499999999969</c:v>
                </c:pt>
                <c:pt idx="8">
                  <c:v>682.22199999999998</c:v>
                </c:pt>
                <c:pt idx="9">
                  <c:v>640.423</c:v>
                </c:pt>
              </c:numCache>
            </c:numRef>
          </c:val>
        </c:ser>
        <c:ser>
          <c:idx val="3"/>
          <c:order val="2"/>
          <c:tx>
            <c:strRef>
              <c:f>'Unemployed by Age Grp'!$O$7</c:f>
              <c:strCache>
                <c:ptCount val="1"/>
                <c:pt idx="0">
                  <c:v>25 - 29 ساله </c:v>
                </c:pt>
              </c:strCache>
            </c:strRef>
          </c:tx>
          <c:spPr>
            <a:ln w="28575" cap="rnd">
              <a:solidFill>
                <a:srgbClr val="FF006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'Unemployed by Age Grp'!$P$2:$Y$2</c:f>
              <c:numCache>
                <c:formatCode>General</c:formatCode>
                <c:ptCount val="10"/>
                <c:pt idx="0">
                  <c:v>1384</c:v>
                </c:pt>
                <c:pt idx="1">
                  <c:v>1385</c:v>
                </c:pt>
                <c:pt idx="2">
                  <c:v>1386</c:v>
                </c:pt>
                <c:pt idx="3">
                  <c:v>1387</c:v>
                </c:pt>
                <c:pt idx="4">
                  <c:v>1388</c:v>
                </c:pt>
                <c:pt idx="5">
                  <c:v>1389</c:v>
                </c:pt>
                <c:pt idx="6">
                  <c:v>1390</c:v>
                </c:pt>
                <c:pt idx="7">
                  <c:v>1391</c:v>
                </c:pt>
                <c:pt idx="8">
                  <c:v>1392</c:v>
                </c:pt>
                <c:pt idx="9">
                  <c:v>1393</c:v>
                </c:pt>
              </c:numCache>
            </c:numRef>
          </c:cat>
          <c:val>
            <c:numRef>
              <c:f>'Unemployed by Age Grp'!$P$7:$Y$7</c:f>
              <c:numCache>
                <c:formatCode>0</c:formatCode>
                <c:ptCount val="10"/>
                <c:pt idx="0">
                  <c:v>563.67400000000032</c:v>
                </c:pt>
                <c:pt idx="1">
                  <c:v>602.52800000000002</c:v>
                </c:pt>
                <c:pt idx="2">
                  <c:v>629.86399999999969</c:v>
                </c:pt>
                <c:pt idx="3">
                  <c:v>637.2140000000004</c:v>
                </c:pt>
                <c:pt idx="4">
                  <c:v>751.50300000000004</c:v>
                </c:pt>
                <c:pt idx="5">
                  <c:v>894.89800000000002</c:v>
                </c:pt>
                <c:pt idx="6">
                  <c:v>838.22</c:v>
                </c:pt>
                <c:pt idx="7">
                  <c:v>872.47699999999998</c:v>
                </c:pt>
                <c:pt idx="8">
                  <c:v>805.04</c:v>
                </c:pt>
                <c:pt idx="9">
                  <c:v>801.48400000000004</c:v>
                </c:pt>
              </c:numCache>
            </c:numRef>
          </c:val>
        </c:ser>
        <c:ser>
          <c:idx val="5"/>
          <c:order val="3"/>
          <c:tx>
            <c:strRef>
              <c:f>'Unemployed by Age Grp'!$O$15</c:f>
              <c:strCache>
                <c:ptCount val="1"/>
                <c:pt idx="0">
                  <c:v>65 ساله و بيش‌تر</c:v>
                </c:pt>
              </c:strCache>
            </c:strRef>
          </c:tx>
          <c:spPr>
            <a:ln w="28575" cap="rnd">
              <a:solidFill>
                <a:srgbClr val="00990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'Unemployed by Age Grp'!$P$2:$Y$2</c:f>
              <c:numCache>
                <c:formatCode>General</c:formatCode>
                <c:ptCount val="10"/>
                <c:pt idx="0">
                  <c:v>1384</c:v>
                </c:pt>
                <c:pt idx="1">
                  <c:v>1385</c:v>
                </c:pt>
                <c:pt idx="2">
                  <c:v>1386</c:v>
                </c:pt>
                <c:pt idx="3">
                  <c:v>1387</c:v>
                </c:pt>
                <c:pt idx="4">
                  <c:v>1388</c:v>
                </c:pt>
                <c:pt idx="5">
                  <c:v>1389</c:v>
                </c:pt>
                <c:pt idx="6">
                  <c:v>1390</c:v>
                </c:pt>
                <c:pt idx="7">
                  <c:v>1391</c:v>
                </c:pt>
                <c:pt idx="8">
                  <c:v>1392</c:v>
                </c:pt>
                <c:pt idx="9">
                  <c:v>1393</c:v>
                </c:pt>
              </c:numCache>
            </c:numRef>
          </c:cat>
          <c:val>
            <c:numRef>
              <c:f>'Unemployed by Age Grp'!$P$15:$Y$15</c:f>
              <c:numCache>
                <c:formatCode>0</c:formatCode>
                <c:ptCount val="10"/>
                <c:pt idx="0">
                  <c:v>17.280999999999985</c:v>
                </c:pt>
                <c:pt idx="1">
                  <c:v>10.382000000000005</c:v>
                </c:pt>
                <c:pt idx="2">
                  <c:v>8.1179999999999986</c:v>
                </c:pt>
                <c:pt idx="3">
                  <c:v>6.3360000000000003</c:v>
                </c:pt>
                <c:pt idx="4">
                  <c:v>8.8600000000000048</c:v>
                </c:pt>
                <c:pt idx="5">
                  <c:v>9.1720000000000006</c:v>
                </c:pt>
                <c:pt idx="6">
                  <c:v>9.0150000000000006</c:v>
                </c:pt>
                <c:pt idx="7">
                  <c:v>3.5630000000000002</c:v>
                </c:pt>
                <c:pt idx="8">
                  <c:v>6.8929999999999971</c:v>
                </c:pt>
                <c:pt idx="9">
                  <c:v>5.18</c:v>
                </c:pt>
              </c:numCache>
            </c:numRef>
          </c:val>
        </c:ser>
        <c:dLbls/>
        <c:marker val="1"/>
        <c:axId val="66760064"/>
        <c:axId val="75109504"/>
      </c:lineChart>
      <c:catAx>
        <c:axId val="6676006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85000"/>
                <a:lumOff val="1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109504"/>
        <c:crosses val="autoZero"/>
        <c:auto val="1"/>
        <c:lblAlgn val="ctr"/>
        <c:lblOffset val="100"/>
      </c:catAx>
      <c:valAx>
        <c:axId val="7510950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tickLblPos val="nextTo"/>
        <c:spPr>
          <a:noFill/>
          <a:ln>
            <a:solidFill>
              <a:schemeClr val="tx1">
                <a:lumMod val="85000"/>
                <a:lumOff val="1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760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B Mitra" panose="00000400000000000000" pitchFamily="2" charset="-78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fa-IR" sz="1800" b="1" dirty="0">
                <a:solidFill>
                  <a:schemeClr val="tx1"/>
                </a:solidFill>
                <a:cs typeface="B Mitra" panose="00000400000000000000" pitchFamily="2" charset="-78"/>
              </a:rPr>
              <a:t>جمعيت </a:t>
            </a:r>
            <a:r>
              <a:rPr lang="fa-IR" sz="1800" b="1" dirty="0" err="1">
                <a:solidFill>
                  <a:schemeClr val="tx1"/>
                </a:solidFill>
                <a:cs typeface="B Mitra" panose="00000400000000000000" pitchFamily="2" charset="-78"/>
              </a:rPr>
              <a:t>غيرفعال</a:t>
            </a:r>
            <a:r>
              <a:rPr lang="fa-IR" sz="1800" b="1" dirty="0">
                <a:solidFill>
                  <a:schemeClr val="tx1"/>
                </a:solidFill>
                <a:cs typeface="B Mitra" panose="00000400000000000000" pitchFamily="2" charset="-78"/>
              </a:rPr>
              <a:t> </a:t>
            </a:r>
            <a:r>
              <a:rPr lang="fa-IR" sz="1800" b="1" dirty="0" smtClean="0">
                <a:solidFill>
                  <a:schemeClr val="tx1"/>
                </a:solidFill>
                <a:cs typeface="B Mitra" panose="00000400000000000000" pitchFamily="2" charset="-78"/>
              </a:rPr>
              <a:t>برحسب </a:t>
            </a:r>
            <a:r>
              <a:rPr lang="fa-IR" sz="1800" b="1" dirty="0">
                <a:solidFill>
                  <a:schemeClr val="tx1"/>
                </a:solidFill>
                <a:cs typeface="B Mitra" panose="00000400000000000000" pitchFamily="2" charset="-78"/>
              </a:rPr>
              <a:t>جنس (به هزار</a:t>
            </a:r>
            <a:r>
              <a:rPr lang="fa-IR" sz="1800" b="1" dirty="0" smtClean="0">
                <a:solidFill>
                  <a:schemeClr val="tx1"/>
                </a:solidFill>
                <a:cs typeface="B Mitra" panose="00000400000000000000" pitchFamily="2" charset="-78"/>
              </a:rPr>
              <a:t>) 93-1384  </a:t>
            </a:r>
            <a:endParaRPr lang="fa-IR" sz="1800" dirty="0">
              <a:solidFill>
                <a:schemeClr val="tx1"/>
              </a:solidFill>
            </a:endParaRPr>
          </a:p>
        </c:rich>
      </c:tx>
      <c:layout/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5.9609129655393063E-2"/>
          <c:y val="7.5349520794105632E-2"/>
          <c:w val="0.92011277098132083"/>
          <c:h val="0.77674913865714024"/>
        </c:manualLayout>
      </c:layout>
      <c:lineChart>
        <c:grouping val="standard"/>
        <c:ser>
          <c:idx val="0"/>
          <c:order val="0"/>
          <c:tx>
            <c:strRef>
              <c:f>'جمعيت غير فعال'!$Q$5</c:f>
              <c:strCache>
                <c:ptCount val="1"/>
                <c:pt idx="0">
                  <c:v>مرد و زن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tx1"/>
                </a:solidFill>
              </a:ln>
              <a:effectLst/>
            </c:spPr>
          </c:marker>
          <c:dLbls>
            <c:dLbl>
              <c:idx val="0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0" i="0" u="none" strike="noStrike" kern="1200" baseline="0">
                      <a:solidFill>
                        <a:prstClr val="black"/>
                      </a:solidFill>
                      <a:latin typeface="Zar-s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0" i="0" u="none" strike="noStrike" kern="1200" baseline="0">
                      <a:solidFill>
                        <a:prstClr val="black"/>
                      </a:solidFill>
                      <a:latin typeface="Zar-s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elete val="1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'جمعيت غير فعال'!$P$4:$P$13</c:f>
              <c:numCache>
                <c:formatCode>General</c:formatCode>
                <c:ptCount val="10"/>
                <c:pt idx="0">
                  <c:v>1384</c:v>
                </c:pt>
                <c:pt idx="1">
                  <c:v>1385</c:v>
                </c:pt>
                <c:pt idx="2">
                  <c:v>1386</c:v>
                </c:pt>
                <c:pt idx="3">
                  <c:v>1387</c:v>
                </c:pt>
                <c:pt idx="4">
                  <c:v>1388</c:v>
                </c:pt>
                <c:pt idx="5">
                  <c:v>1389</c:v>
                </c:pt>
                <c:pt idx="6">
                  <c:v>1390</c:v>
                </c:pt>
                <c:pt idx="7">
                  <c:v>1391</c:v>
                </c:pt>
                <c:pt idx="8">
                  <c:v>1392</c:v>
                </c:pt>
                <c:pt idx="9">
                  <c:v>1393</c:v>
                </c:pt>
              </c:numCache>
            </c:numRef>
          </c:cat>
          <c:val>
            <c:numRef>
              <c:f>'جمعيت غير فعال'!$R$5:$AA$5</c:f>
              <c:numCache>
                <c:formatCode>0</c:formatCode>
                <c:ptCount val="10"/>
                <c:pt idx="0">
                  <c:v>33469.659999999996</c:v>
                </c:pt>
                <c:pt idx="1">
                  <c:v>34658.287000000004</c:v>
                </c:pt>
                <c:pt idx="2">
                  <c:v>35675.922999999995</c:v>
                </c:pt>
                <c:pt idx="3">
                  <c:v>37407.686000000002</c:v>
                </c:pt>
                <c:pt idx="4">
                  <c:v>37505.040000000001</c:v>
                </c:pt>
                <c:pt idx="5">
                  <c:v>38516.230999999992</c:v>
                </c:pt>
                <c:pt idx="6">
                  <c:v>40049.159</c:v>
                </c:pt>
                <c:pt idx="7">
                  <c:v>39235.416000000012</c:v>
                </c:pt>
                <c:pt idx="8">
                  <c:v>39521.333000000006</c:v>
                </c:pt>
                <c:pt idx="9">
                  <c:v>40198.219999999994</c:v>
                </c:pt>
              </c:numCache>
            </c:numRef>
          </c:val>
        </c:ser>
        <c:ser>
          <c:idx val="1"/>
          <c:order val="1"/>
          <c:tx>
            <c:strRef>
              <c:f>'جمعيت غير فعال'!$Q$18</c:f>
              <c:strCache>
                <c:ptCount val="1"/>
                <c:pt idx="0">
                  <c:v>مرد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rgbClr val="00B05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0417149044928482E-2"/>
                  <c:y val="6.6350706257880573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elete val="1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fa-IR" sz="1600" b="0" i="0" u="none" strike="noStrike" kern="1200" baseline="0">
                    <a:solidFill>
                      <a:schemeClr val="tx1"/>
                    </a:solidFill>
                    <a:latin typeface="Zar-s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'جمعيت غير فعال'!$P$4:$P$13</c:f>
              <c:numCache>
                <c:formatCode>General</c:formatCode>
                <c:ptCount val="10"/>
                <c:pt idx="0">
                  <c:v>1384</c:v>
                </c:pt>
                <c:pt idx="1">
                  <c:v>1385</c:v>
                </c:pt>
                <c:pt idx="2">
                  <c:v>1386</c:v>
                </c:pt>
                <c:pt idx="3">
                  <c:v>1387</c:v>
                </c:pt>
                <c:pt idx="4">
                  <c:v>1388</c:v>
                </c:pt>
                <c:pt idx="5">
                  <c:v>1389</c:v>
                </c:pt>
                <c:pt idx="6">
                  <c:v>1390</c:v>
                </c:pt>
                <c:pt idx="7">
                  <c:v>1391</c:v>
                </c:pt>
                <c:pt idx="8">
                  <c:v>1392</c:v>
                </c:pt>
                <c:pt idx="9">
                  <c:v>1393</c:v>
                </c:pt>
              </c:numCache>
            </c:numRef>
          </c:cat>
          <c:val>
            <c:numRef>
              <c:f>'جمعيت غير فعال'!$R$18:$AA$18</c:f>
              <c:numCache>
                <c:formatCode>0</c:formatCode>
                <c:ptCount val="10"/>
                <c:pt idx="0">
                  <c:v>10105.311</c:v>
                </c:pt>
                <c:pt idx="1">
                  <c:v>10584.906999999988</c:v>
                </c:pt>
                <c:pt idx="2">
                  <c:v>10900.352000000001</c:v>
                </c:pt>
                <c:pt idx="3">
                  <c:v>11580.766</c:v>
                </c:pt>
                <c:pt idx="4">
                  <c:v>11503.367999999991</c:v>
                </c:pt>
                <c:pt idx="5">
                  <c:v>11930.578</c:v>
                </c:pt>
                <c:pt idx="6">
                  <c:v>12558.116</c:v>
                </c:pt>
                <c:pt idx="7">
                  <c:v>12138.393</c:v>
                </c:pt>
                <c:pt idx="8">
                  <c:v>11719.197</c:v>
                </c:pt>
                <c:pt idx="9">
                  <c:v>11993.021000000002</c:v>
                </c:pt>
              </c:numCache>
            </c:numRef>
          </c:val>
        </c:ser>
        <c:ser>
          <c:idx val="2"/>
          <c:order val="2"/>
          <c:tx>
            <c:strRef>
              <c:f>'جمعيت غير فعال'!$Q$31</c:f>
              <c:strCache>
                <c:ptCount val="1"/>
                <c:pt idx="0">
                  <c:v>زن</c:v>
                </c:pt>
              </c:strCache>
              <c:extLst xmlns:c15="http://schemas.microsoft.com/office/drawing/2012/chart"/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rgbClr val="FF000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2.4080242993901716E-2"/>
                  <c:y val="3.9395731840616517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elete val="1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fa-IR" sz="1600" b="0" i="0" u="none" strike="noStrike" kern="1200" baseline="0">
                    <a:solidFill>
                      <a:schemeClr val="tx1"/>
                    </a:solidFill>
                    <a:latin typeface="Zar-s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'جمعيت غير فعال'!$P$4:$P$13</c:f>
              <c:numCache>
                <c:formatCode>General</c:formatCode>
                <c:ptCount val="10"/>
                <c:pt idx="0">
                  <c:v>1384</c:v>
                </c:pt>
                <c:pt idx="1">
                  <c:v>1385</c:v>
                </c:pt>
                <c:pt idx="2">
                  <c:v>1386</c:v>
                </c:pt>
                <c:pt idx="3">
                  <c:v>1387</c:v>
                </c:pt>
                <c:pt idx="4">
                  <c:v>1388</c:v>
                </c:pt>
                <c:pt idx="5">
                  <c:v>1389</c:v>
                </c:pt>
                <c:pt idx="6">
                  <c:v>1390</c:v>
                </c:pt>
                <c:pt idx="7">
                  <c:v>1391</c:v>
                </c:pt>
                <c:pt idx="8">
                  <c:v>1392</c:v>
                </c:pt>
                <c:pt idx="9">
                  <c:v>1393</c:v>
                </c:pt>
              </c:numCache>
              <c:extLst xmlns:c15="http://schemas.microsoft.com/office/drawing/2012/chart"/>
            </c:numRef>
          </c:cat>
          <c:val>
            <c:numRef>
              <c:f>'جمعيت غير فعال'!$R$31:$AA$31</c:f>
              <c:numCache>
                <c:formatCode>0</c:formatCode>
                <c:ptCount val="10"/>
                <c:pt idx="0">
                  <c:v>23364.348000000005</c:v>
                </c:pt>
                <c:pt idx="1">
                  <c:v>24073.38</c:v>
                </c:pt>
                <c:pt idx="2">
                  <c:v>24775.571</c:v>
                </c:pt>
                <c:pt idx="3">
                  <c:v>25826.919000000002</c:v>
                </c:pt>
                <c:pt idx="4">
                  <c:v>26001.670999999988</c:v>
                </c:pt>
                <c:pt idx="5">
                  <c:v>26585.652999999988</c:v>
                </c:pt>
                <c:pt idx="6">
                  <c:v>27491.043000000001</c:v>
                </c:pt>
                <c:pt idx="7">
                  <c:v>27097.023000000001</c:v>
                </c:pt>
                <c:pt idx="8">
                  <c:v>27802.134999999987</c:v>
                </c:pt>
                <c:pt idx="9">
                  <c:v>28205.198</c:v>
                </c:pt>
              </c:numCache>
              <c:extLst xmlns:c15="http://schemas.microsoft.com/office/drawing/2012/chart"/>
            </c:numRef>
          </c:val>
        </c:ser>
        <c:dLbls/>
        <c:marker val="1"/>
        <c:axId val="151446656"/>
        <c:axId val="151448192"/>
        <c:extLst/>
      </c:lineChart>
      <c:catAx>
        <c:axId val="151446656"/>
        <c:scaling>
          <c:orientation val="minMax"/>
        </c:scaling>
        <c:axPos val="b"/>
        <c:numFmt formatCode="General" sourceLinked="1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pPr>
            <a:endParaRPr lang="en-US"/>
          </a:p>
        </c:txPr>
        <c:crossAx val="151448192"/>
        <c:crosses val="autoZero"/>
        <c:auto val="1"/>
        <c:lblAlgn val="ctr"/>
        <c:lblOffset val="100"/>
      </c:catAx>
      <c:valAx>
        <c:axId val="15144819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endParaRPr lang="en-US"/>
          </a:p>
        </c:txPr>
        <c:crossAx val="1514466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B Mitra" panose="00000400000000000000" pitchFamily="2" charset="-78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fa-IR" sz="1800" b="1" dirty="0" err="1">
                <a:solidFill>
                  <a:schemeClr val="tx1"/>
                </a:solidFill>
                <a:cs typeface="B Mitra" panose="00000400000000000000" pitchFamily="2" charset="-78"/>
              </a:rPr>
              <a:t>جمعيت</a:t>
            </a:r>
            <a:r>
              <a:rPr lang="fa-IR" sz="1800" b="1" dirty="0">
                <a:solidFill>
                  <a:schemeClr val="tx1"/>
                </a:solidFill>
                <a:cs typeface="B Mitra" panose="00000400000000000000" pitchFamily="2" charset="-78"/>
              </a:rPr>
              <a:t> </a:t>
            </a:r>
            <a:r>
              <a:rPr lang="fa-IR" sz="1800" b="1" dirty="0" err="1">
                <a:solidFill>
                  <a:schemeClr val="tx1"/>
                </a:solidFill>
                <a:cs typeface="B Mitra" panose="00000400000000000000" pitchFamily="2" charset="-78"/>
              </a:rPr>
              <a:t>غير</a:t>
            </a:r>
            <a:r>
              <a:rPr lang="fa-IR" sz="1800" b="1" baseline="0" dirty="0" err="1">
                <a:solidFill>
                  <a:schemeClr val="tx1"/>
                </a:solidFill>
                <a:cs typeface="B Mitra" panose="00000400000000000000" pitchFamily="2" charset="-78"/>
              </a:rPr>
              <a:t>فعال</a:t>
            </a:r>
            <a:r>
              <a:rPr lang="fa-IR" sz="1800" b="1" baseline="0" dirty="0">
                <a:solidFill>
                  <a:schemeClr val="tx1"/>
                </a:solidFill>
                <a:cs typeface="B Mitra" panose="00000400000000000000" pitchFamily="2" charset="-78"/>
              </a:rPr>
              <a:t> به </a:t>
            </a:r>
            <a:r>
              <a:rPr lang="fa-IR" sz="1800" b="1" baseline="0" dirty="0" err="1">
                <a:solidFill>
                  <a:schemeClr val="tx1"/>
                </a:solidFill>
                <a:cs typeface="B Mitra" panose="00000400000000000000" pitchFamily="2" charset="-78"/>
              </a:rPr>
              <a:t>تفكيك</a:t>
            </a:r>
            <a:r>
              <a:rPr lang="fa-IR" sz="1800" b="1" baseline="0" dirty="0">
                <a:solidFill>
                  <a:schemeClr val="tx1"/>
                </a:solidFill>
                <a:cs typeface="B Mitra" panose="00000400000000000000" pitchFamily="2" charset="-78"/>
              </a:rPr>
              <a:t> </a:t>
            </a:r>
            <a:r>
              <a:rPr lang="fa-IR" sz="1800" b="1" baseline="0" dirty="0" err="1">
                <a:solidFill>
                  <a:schemeClr val="tx1"/>
                </a:solidFill>
                <a:cs typeface="B Mitra" panose="00000400000000000000" pitchFamily="2" charset="-78"/>
              </a:rPr>
              <a:t>زير</a:t>
            </a:r>
            <a:r>
              <a:rPr lang="fa-IR" sz="1800" b="1" baseline="0" dirty="0">
                <a:solidFill>
                  <a:schemeClr val="tx1"/>
                </a:solidFill>
                <a:cs typeface="B Mitra" panose="00000400000000000000" pitchFamily="2" charset="-78"/>
              </a:rPr>
              <a:t> </a:t>
            </a:r>
            <a:r>
              <a:rPr lang="fa-IR" sz="1800" b="1" baseline="0" dirty="0" err="1" smtClean="0">
                <a:solidFill>
                  <a:schemeClr val="tx1"/>
                </a:solidFill>
                <a:cs typeface="B Mitra" panose="00000400000000000000" pitchFamily="2" charset="-78"/>
              </a:rPr>
              <a:t>بخش‌ها</a:t>
            </a:r>
            <a:r>
              <a:rPr lang="fa-IR" sz="1800" b="1" baseline="0" dirty="0" smtClean="0">
                <a:solidFill>
                  <a:schemeClr val="tx1"/>
                </a:solidFill>
                <a:cs typeface="B Mitra" panose="00000400000000000000" pitchFamily="2" charset="-78"/>
              </a:rPr>
              <a:t> 93- 1384</a:t>
            </a:r>
            <a:endParaRPr lang="en-US" sz="1800" b="1" dirty="0">
              <a:solidFill>
                <a:schemeClr val="tx1"/>
              </a:solidFill>
              <a:cs typeface="B Mitra" panose="00000400000000000000" pitchFamily="2" charset="-78"/>
            </a:endParaRPr>
          </a:p>
        </c:rich>
      </c:tx>
      <c:layout/>
      <c:spPr>
        <a:noFill/>
        <a:ln>
          <a:noFill/>
        </a:ln>
        <a:effectLst/>
      </c:spPr>
    </c:title>
    <c:plotArea>
      <c:layout/>
      <c:lineChart>
        <c:grouping val="standard"/>
        <c:ser>
          <c:idx val="0"/>
          <c:order val="0"/>
          <c:tx>
            <c:strRef>
              <c:f>'غير فعال'!$M$3</c:f>
              <c:strCache>
                <c:ptCount val="1"/>
                <c:pt idx="0">
                  <c:v>محصل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'غير فعال'!$L$4:$L$13</c:f>
              <c:numCache>
                <c:formatCode>General</c:formatCode>
                <c:ptCount val="10"/>
                <c:pt idx="0">
                  <c:v>1384</c:v>
                </c:pt>
                <c:pt idx="1">
                  <c:v>1385</c:v>
                </c:pt>
                <c:pt idx="2">
                  <c:v>1386</c:v>
                </c:pt>
                <c:pt idx="3">
                  <c:v>1387</c:v>
                </c:pt>
                <c:pt idx="4">
                  <c:v>1388</c:v>
                </c:pt>
                <c:pt idx="5">
                  <c:v>1389</c:v>
                </c:pt>
                <c:pt idx="6">
                  <c:v>1390</c:v>
                </c:pt>
                <c:pt idx="7">
                  <c:v>1391</c:v>
                </c:pt>
                <c:pt idx="8">
                  <c:v>1392</c:v>
                </c:pt>
                <c:pt idx="9">
                  <c:v>1393</c:v>
                </c:pt>
              </c:numCache>
            </c:numRef>
          </c:cat>
          <c:val>
            <c:numRef>
              <c:f>'غير فعال'!$M$4:$M$13</c:f>
              <c:numCache>
                <c:formatCode>General</c:formatCode>
                <c:ptCount val="10"/>
                <c:pt idx="0">
                  <c:v>12624500</c:v>
                </c:pt>
                <c:pt idx="1">
                  <c:v>12858376</c:v>
                </c:pt>
                <c:pt idx="2">
                  <c:v>13197214</c:v>
                </c:pt>
                <c:pt idx="3">
                  <c:v>13109343</c:v>
                </c:pt>
                <c:pt idx="4">
                  <c:v>12879526</c:v>
                </c:pt>
                <c:pt idx="5">
                  <c:v>12994304</c:v>
                </c:pt>
                <c:pt idx="6">
                  <c:v>13310629</c:v>
                </c:pt>
                <c:pt idx="7">
                  <c:v>12572462</c:v>
                </c:pt>
                <c:pt idx="8">
                  <c:v>11991739</c:v>
                </c:pt>
                <c:pt idx="9">
                  <c:v>11991739</c:v>
                </c:pt>
              </c:numCache>
            </c:numRef>
          </c:val>
        </c:ser>
        <c:ser>
          <c:idx val="1"/>
          <c:order val="1"/>
          <c:tx>
            <c:strRef>
              <c:f>'غير فعال'!$N$3</c:f>
              <c:strCache>
                <c:ptCount val="1"/>
                <c:pt idx="0">
                  <c:v>خانه دار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'غير فعال'!$L$4:$L$13</c:f>
              <c:numCache>
                <c:formatCode>General</c:formatCode>
                <c:ptCount val="10"/>
                <c:pt idx="0">
                  <c:v>1384</c:v>
                </c:pt>
                <c:pt idx="1">
                  <c:v>1385</c:v>
                </c:pt>
                <c:pt idx="2">
                  <c:v>1386</c:v>
                </c:pt>
                <c:pt idx="3">
                  <c:v>1387</c:v>
                </c:pt>
                <c:pt idx="4">
                  <c:v>1388</c:v>
                </c:pt>
                <c:pt idx="5">
                  <c:v>1389</c:v>
                </c:pt>
                <c:pt idx="6">
                  <c:v>1390</c:v>
                </c:pt>
                <c:pt idx="7">
                  <c:v>1391</c:v>
                </c:pt>
                <c:pt idx="8">
                  <c:v>1392</c:v>
                </c:pt>
                <c:pt idx="9">
                  <c:v>1393</c:v>
                </c:pt>
              </c:numCache>
            </c:numRef>
          </c:cat>
          <c:val>
            <c:numRef>
              <c:f>'غير فعال'!$N$4:$N$13</c:f>
              <c:numCache>
                <c:formatCode>General</c:formatCode>
                <c:ptCount val="10"/>
                <c:pt idx="0">
                  <c:v>15850759</c:v>
                </c:pt>
                <c:pt idx="1">
                  <c:v>16401193</c:v>
                </c:pt>
                <c:pt idx="2">
                  <c:v>17106474</c:v>
                </c:pt>
                <c:pt idx="3">
                  <c:v>17772564</c:v>
                </c:pt>
                <c:pt idx="4">
                  <c:v>17846243</c:v>
                </c:pt>
                <c:pt idx="5">
                  <c:v>18439303</c:v>
                </c:pt>
                <c:pt idx="6">
                  <c:v>19298266</c:v>
                </c:pt>
                <c:pt idx="7">
                  <c:v>19135689</c:v>
                </c:pt>
                <c:pt idx="8">
                  <c:v>20162585</c:v>
                </c:pt>
                <c:pt idx="9">
                  <c:v>20674417</c:v>
                </c:pt>
              </c:numCache>
            </c:numRef>
          </c:val>
        </c:ser>
        <c:ser>
          <c:idx val="2"/>
          <c:order val="2"/>
          <c:tx>
            <c:strRef>
              <c:f>'غير فعال'!$O$3</c:f>
              <c:strCache>
                <c:ptCount val="1"/>
                <c:pt idx="0">
                  <c:v>دارائ درآمدبدون كار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'غير فعال'!$L$4:$L$13</c:f>
              <c:numCache>
                <c:formatCode>General</c:formatCode>
                <c:ptCount val="10"/>
                <c:pt idx="0">
                  <c:v>1384</c:v>
                </c:pt>
                <c:pt idx="1">
                  <c:v>1385</c:v>
                </c:pt>
                <c:pt idx="2">
                  <c:v>1386</c:v>
                </c:pt>
                <c:pt idx="3">
                  <c:v>1387</c:v>
                </c:pt>
                <c:pt idx="4">
                  <c:v>1388</c:v>
                </c:pt>
                <c:pt idx="5">
                  <c:v>1389</c:v>
                </c:pt>
                <c:pt idx="6">
                  <c:v>1390</c:v>
                </c:pt>
                <c:pt idx="7">
                  <c:v>1391</c:v>
                </c:pt>
                <c:pt idx="8">
                  <c:v>1392</c:v>
                </c:pt>
                <c:pt idx="9">
                  <c:v>1393</c:v>
                </c:pt>
              </c:numCache>
            </c:numRef>
          </c:cat>
          <c:val>
            <c:numRef>
              <c:f>'غير فعال'!$O$4:$O$13</c:f>
              <c:numCache>
                <c:formatCode>General</c:formatCode>
                <c:ptCount val="10"/>
                <c:pt idx="0">
                  <c:v>1968072</c:v>
                </c:pt>
                <c:pt idx="1">
                  <c:v>2343695</c:v>
                </c:pt>
                <c:pt idx="2">
                  <c:v>2736057</c:v>
                </c:pt>
                <c:pt idx="3">
                  <c:v>3318415</c:v>
                </c:pt>
                <c:pt idx="4">
                  <c:v>3467859</c:v>
                </c:pt>
                <c:pt idx="5">
                  <c:v>3772693</c:v>
                </c:pt>
                <c:pt idx="6">
                  <c:v>4112188</c:v>
                </c:pt>
                <c:pt idx="7">
                  <c:v>4363007</c:v>
                </c:pt>
                <c:pt idx="8">
                  <c:v>4501096</c:v>
                </c:pt>
                <c:pt idx="9">
                  <c:v>4748268</c:v>
                </c:pt>
              </c:numCache>
            </c:numRef>
          </c:val>
        </c:ser>
        <c:ser>
          <c:idx val="3"/>
          <c:order val="3"/>
          <c:tx>
            <c:strRef>
              <c:f>'غير فعال'!$P$3</c:f>
              <c:strCache>
                <c:ptCount val="1"/>
                <c:pt idx="0">
                  <c:v>سايرو اظهارنشده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numRef>
              <c:f>'غير فعال'!$L$4:$L$13</c:f>
              <c:numCache>
                <c:formatCode>General</c:formatCode>
                <c:ptCount val="10"/>
                <c:pt idx="0">
                  <c:v>1384</c:v>
                </c:pt>
                <c:pt idx="1">
                  <c:v>1385</c:v>
                </c:pt>
                <c:pt idx="2">
                  <c:v>1386</c:v>
                </c:pt>
                <c:pt idx="3">
                  <c:v>1387</c:v>
                </c:pt>
                <c:pt idx="4">
                  <c:v>1388</c:v>
                </c:pt>
                <c:pt idx="5">
                  <c:v>1389</c:v>
                </c:pt>
                <c:pt idx="6">
                  <c:v>1390</c:v>
                </c:pt>
                <c:pt idx="7">
                  <c:v>1391</c:v>
                </c:pt>
                <c:pt idx="8">
                  <c:v>1392</c:v>
                </c:pt>
                <c:pt idx="9">
                  <c:v>1393</c:v>
                </c:pt>
              </c:numCache>
            </c:numRef>
          </c:cat>
          <c:val>
            <c:numRef>
              <c:f>'غير فعال'!$P$4:$P$13</c:f>
              <c:numCache>
                <c:formatCode>General</c:formatCode>
                <c:ptCount val="10"/>
                <c:pt idx="0">
                  <c:v>3026329</c:v>
                </c:pt>
                <c:pt idx="1">
                  <c:v>3055022</c:v>
                </c:pt>
                <c:pt idx="2">
                  <c:v>2636177</c:v>
                </c:pt>
                <c:pt idx="3">
                  <c:v>3207362</c:v>
                </c:pt>
                <c:pt idx="4">
                  <c:v>3311410</c:v>
                </c:pt>
                <c:pt idx="5">
                  <c:v>3309930</c:v>
                </c:pt>
                <c:pt idx="6">
                  <c:v>3328074</c:v>
                </c:pt>
                <c:pt idx="7">
                  <c:v>3164256</c:v>
                </c:pt>
                <c:pt idx="8">
                  <c:v>2865911</c:v>
                </c:pt>
                <c:pt idx="9">
                  <c:v>2783793</c:v>
                </c:pt>
              </c:numCache>
            </c:numRef>
          </c:val>
        </c:ser>
        <c:ser>
          <c:idx val="4"/>
          <c:order val="4"/>
          <c:tx>
            <c:strRef>
              <c:f>'غير فعال'!$Q$3</c:f>
              <c:strCache>
                <c:ptCount val="1"/>
                <c:pt idx="0">
                  <c:v>كل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numRef>
              <c:f>'غير فعال'!$L$4:$L$13</c:f>
              <c:numCache>
                <c:formatCode>General</c:formatCode>
                <c:ptCount val="10"/>
                <c:pt idx="0">
                  <c:v>1384</c:v>
                </c:pt>
                <c:pt idx="1">
                  <c:v>1385</c:v>
                </c:pt>
                <c:pt idx="2">
                  <c:v>1386</c:v>
                </c:pt>
                <c:pt idx="3">
                  <c:v>1387</c:v>
                </c:pt>
                <c:pt idx="4">
                  <c:v>1388</c:v>
                </c:pt>
                <c:pt idx="5">
                  <c:v>1389</c:v>
                </c:pt>
                <c:pt idx="6">
                  <c:v>1390</c:v>
                </c:pt>
                <c:pt idx="7">
                  <c:v>1391</c:v>
                </c:pt>
                <c:pt idx="8">
                  <c:v>1392</c:v>
                </c:pt>
                <c:pt idx="9">
                  <c:v>1393</c:v>
                </c:pt>
              </c:numCache>
            </c:numRef>
          </c:cat>
          <c:val>
            <c:numRef>
              <c:f>'غير فعال'!$Q$4:$Q$13</c:f>
              <c:numCache>
                <c:formatCode>General</c:formatCode>
                <c:ptCount val="10"/>
                <c:pt idx="0">
                  <c:v>33469660</c:v>
                </c:pt>
                <c:pt idx="1">
                  <c:v>34658287</c:v>
                </c:pt>
                <c:pt idx="2">
                  <c:v>35675923</c:v>
                </c:pt>
                <c:pt idx="3">
                  <c:v>37407686</c:v>
                </c:pt>
                <c:pt idx="4">
                  <c:v>37505040</c:v>
                </c:pt>
                <c:pt idx="5">
                  <c:v>38516231</c:v>
                </c:pt>
                <c:pt idx="6">
                  <c:v>40049159</c:v>
                </c:pt>
                <c:pt idx="7">
                  <c:v>39235416</c:v>
                </c:pt>
                <c:pt idx="8">
                  <c:v>39521333</c:v>
                </c:pt>
                <c:pt idx="9">
                  <c:v>40198220</c:v>
                </c:pt>
              </c:numCache>
            </c:numRef>
          </c:val>
        </c:ser>
        <c:dLbls/>
        <c:marker val="1"/>
        <c:axId val="66786432"/>
        <c:axId val="66787584"/>
      </c:lineChart>
      <c:catAx>
        <c:axId val="6678643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B Mitra" panose="00000400000000000000" pitchFamily="2" charset="-78"/>
              </a:defRPr>
            </a:pPr>
            <a:endParaRPr lang="en-US"/>
          </a:p>
        </c:txPr>
        <c:crossAx val="66787584"/>
        <c:crosses val="autoZero"/>
        <c:auto val="1"/>
        <c:lblAlgn val="ctr"/>
        <c:lblOffset val="100"/>
      </c:catAx>
      <c:valAx>
        <c:axId val="6678758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endParaRPr lang="en-US"/>
          </a:p>
        </c:txPr>
        <c:crossAx val="66786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B Mitra" panose="00000400000000000000" pitchFamily="2" charset="-78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>
        <c:manualLayout>
          <c:layoutTarget val="inner"/>
          <c:xMode val="edge"/>
          <c:yMode val="edge"/>
          <c:x val="6.6363484997290306E-2"/>
          <c:y val="1.9695944507616005E-2"/>
          <c:w val="0.91536793742364853"/>
          <c:h val="0.81739055915388814"/>
        </c:manualLayout>
      </c:layout>
      <c:lineChart>
        <c:grouping val="standard"/>
        <c:ser>
          <c:idx val="1"/>
          <c:order val="0"/>
          <c:tx>
            <c:strRef>
              <c:f>'Population by Sex'!$A$10</c:f>
              <c:strCache>
                <c:ptCount val="1"/>
                <c:pt idx="0">
                  <c:v>مرد</c:v>
                </c:pt>
              </c:strCache>
            </c:strRef>
          </c:tx>
          <c:spPr>
            <a:ln w="28575" cap="rnd">
              <a:solidFill>
                <a:srgbClr val="0066FF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1.3835063170135873E-3"/>
                  <c:y val="-0.11513685654129006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7670126340271503E-3"/>
                  <c:y val="-8.3735895666392834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4.1505189510407615E-3"/>
                  <c:y val="-9.7691878277458205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4.150518951040863E-3"/>
                  <c:y val="-0.1186258521940563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8.3010379020816306E-3"/>
                  <c:y val="-0.10118087393022454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1.3835063170135973E-2"/>
                  <c:y val="-6.9779913055327297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2.4903113706244595E-2"/>
                  <c:y val="-0.1011808739302245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2.3519607389231083E-2"/>
                  <c:y val="-0.13607083045788809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2.0752594755203798E-2"/>
                  <c:y val="-0.10466986958299086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1.6602075804163067E-2"/>
                  <c:y val="-8.7224891319159129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'Population by Sex'!$B$8:$K$8</c:f>
              <c:numCache>
                <c:formatCode>General</c:formatCode>
                <c:ptCount val="10"/>
                <c:pt idx="0">
                  <c:v>1384</c:v>
                </c:pt>
                <c:pt idx="1">
                  <c:v>1385</c:v>
                </c:pt>
                <c:pt idx="2">
                  <c:v>1386</c:v>
                </c:pt>
                <c:pt idx="3">
                  <c:v>1387</c:v>
                </c:pt>
                <c:pt idx="4">
                  <c:v>1388</c:v>
                </c:pt>
                <c:pt idx="5">
                  <c:v>1389</c:v>
                </c:pt>
                <c:pt idx="6">
                  <c:v>1390</c:v>
                </c:pt>
                <c:pt idx="7">
                  <c:v>1391</c:v>
                </c:pt>
                <c:pt idx="8">
                  <c:v>1392</c:v>
                </c:pt>
                <c:pt idx="9">
                  <c:v>1393</c:v>
                </c:pt>
              </c:numCache>
            </c:numRef>
          </c:cat>
          <c:val>
            <c:numRef>
              <c:f>'Population by Sex'!$B$10:$K$10</c:f>
              <c:numCache>
                <c:formatCode>0</c:formatCode>
                <c:ptCount val="10"/>
                <c:pt idx="0">
                  <c:v>28617.998000000011</c:v>
                </c:pt>
                <c:pt idx="1">
                  <c:v>29334.652999999988</c:v>
                </c:pt>
                <c:pt idx="2">
                  <c:v>29894.458999999999</c:v>
                </c:pt>
                <c:pt idx="3">
                  <c:v>30415.053</c:v>
                </c:pt>
                <c:pt idx="4">
                  <c:v>30935.646000000001</c:v>
                </c:pt>
                <c:pt idx="5">
                  <c:v>31456.238999999998</c:v>
                </c:pt>
                <c:pt idx="6">
                  <c:v>31585.633000000002</c:v>
                </c:pt>
                <c:pt idx="7">
                  <c:v>31323.827000000001</c:v>
                </c:pt>
                <c:pt idx="8">
                  <c:v>31633.627</c:v>
                </c:pt>
                <c:pt idx="9">
                  <c:v>31952.661</c:v>
                </c:pt>
              </c:numCache>
            </c:numRef>
          </c:val>
        </c:ser>
        <c:ser>
          <c:idx val="2"/>
          <c:order val="1"/>
          <c:tx>
            <c:strRef>
              <c:f>'Population by Sex'!$A$11</c:f>
              <c:strCache>
                <c:ptCount val="1"/>
                <c:pt idx="0">
                  <c:v>زن</c:v>
                </c:pt>
              </c:strCache>
            </c:strRef>
          </c:tx>
          <c:spPr>
            <a:ln w="28575" cap="rnd">
              <a:solidFill>
                <a:srgbClr val="FF0066"/>
              </a:solidFill>
              <a:round/>
            </a:ln>
            <a:effectLst/>
          </c:spPr>
          <c:marker>
            <c:symbol val="none"/>
          </c:marker>
          <c:dLbls>
            <c:dLbl>
              <c:idx val="7"/>
              <c:layout>
                <c:manualLayout>
                  <c:x val="5.5340252680542478E-3"/>
                  <c:y val="7.3268908708093591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5.5340252680541463E-3"/>
                  <c:y val="0.10466986958299086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0"/>
                  <c:y val="0.12211484784682269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'Population by Sex'!$B$8:$K$8</c:f>
              <c:numCache>
                <c:formatCode>General</c:formatCode>
                <c:ptCount val="10"/>
                <c:pt idx="0">
                  <c:v>1384</c:v>
                </c:pt>
                <c:pt idx="1">
                  <c:v>1385</c:v>
                </c:pt>
                <c:pt idx="2">
                  <c:v>1386</c:v>
                </c:pt>
                <c:pt idx="3">
                  <c:v>1387</c:v>
                </c:pt>
                <c:pt idx="4">
                  <c:v>1388</c:v>
                </c:pt>
                <c:pt idx="5">
                  <c:v>1389</c:v>
                </c:pt>
                <c:pt idx="6">
                  <c:v>1390</c:v>
                </c:pt>
                <c:pt idx="7">
                  <c:v>1391</c:v>
                </c:pt>
                <c:pt idx="8">
                  <c:v>1392</c:v>
                </c:pt>
                <c:pt idx="9">
                  <c:v>1393</c:v>
                </c:pt>
              </c:numCache>
            </c:numRef>
          </c:cat>
          <c:val>
            <c:numRef>
              <c:f>'Population by Sex'!$B$11:$K$11</c:f>
              <c:numCache>
                <c:formatCode>0</c:formatCode>
                <c:ptCount val="10"/>
                <c:pt idx="0">
                  <c:v>28145.108</c:v>
                </c:pt>
                <c:pt idx="1">
                  <c:v>28807.703000000001</c:v>
                </c:pt>
                <c:pt idx="2">
                  <c:v>29360.178999999996</c:v>
                </c:pt>
                <c:pt idx="3">
                  <c:v>29885.121999999996</c:v>
                </c:pt>
                <c:pt idx="4">
                  <c:v>30410.069</c:v>
                </c:pt>
                <c:pt idx="5">
                  <c:v>30935.014999999996</c:v>
                </c:pt>
                <c:pt idx="6">
                  <c:v>31261.00833333332</c:v>
                </c:pt>
                <c:pt idx="7">
                  <c:v>31388.050999999996</c:v>
                </c:pt>
                <c:pt idx="8">
                  <c:v>31722.257000000001</c:v>
                </c:pt>
                <c:pt idx="9">
                  <c:v>32064.027999999998</c:v>
                </c:pt>
              </c:numCache>
            </c:numRef>
          </c:val>
        </c:ser>
        <c:dLbls/>
        <c:marker val="1"/>
        <c:axId val="73473024"/>
        <c:axId val="73491200"/>
      </c:lineChart>
      <c:catAx>
        <c:axId val="7347302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491200"/>
        <c:crosses val="autoZero"/>
        <c:auto val="1"/>
        <c:lblAlgn val="ctr"/>
        <c:lblOffset val="100"/>
      </c:catAx>
      <c:valAx>
        <c:axId val="73491200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tickLblPos val="nextTo"/>
        <c:spPr>
          <a:noFill/>
          <a:ln>
            <a:solidFill>
              <a:schemeClr val="tx1">
                <a:lumMod val="65000"/>
                <a:lumOff val="3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473024"/>
        <c:crosses val="autoZero"/>
        <c:crossBetween val="between"/>
        <c:majorUnit val="1000"/>
        <c:minorUnit val="100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84699221176014505"/>
          <c:y val="0.64430048172653764"/>
          <c:w val="0.10754932785659597"/>
          <c:h val="4.8340562068817018E-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B Mitra" panose="00000400000000000000" pitchFamily="2" charset="-78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 rot="0" vert="horz"/>
          <a:lstStyle/>
          <a:p>
            <a:pPr>
              <a:defRPr/>
            </a:pPr>
            <a:r>
              <a:rPr lang="fa-IR"/>
              <a:t>جمعيت غير فعال درامد بدون كار 93-1384 </a:t>
            </a:r>
            <a:endParaRPr lang="en-US"/>
          </a:p>
        </c:rich>
      </c:tx>
      <c:layout>
        <c:manualLayout>
          <c:xMode val="edge"/>
          <c:yMode val="edge"/>
          <c:x val="0.31054237385484562"/>
          <c:y val="1.6921417834941228E-2"/>
        </c:manualLayout>
      </c:layout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9.5913042550178546E-2"/>
          <c:y val="0.10753028076063115"/>
          <c:w val="0.88452355579899156"/>
          <c:h val="0.82428006945109489"/>
        </c:manualLayout>
      </c:layout>
      <c:lineChart>
        <c:grouping val="standard"/>
        <c:ser>
          <c:idx val="0"/>
          <c:order val="0"/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dLbls>
            <c:dLbl>
              <c:idx val="0"/>
              <c:layout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elete val="1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 algn="ctr">
                  <a:defRPr/>
                </a:pPr>
                <a:endParaRPr lang="en-US"/>
              </a:p>
            </c:txPr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'داراي درامد بدون كار (0)'!$D$6:$M$6</c:f>
              <c:numCache>
                <c:formatCode>General</c:formatCode>
                <c:ptCount val="10"/>
                <c:pt idx="0">
                  <c:v>84</c:v>
                </c:pt>
                <c:pt idx="1">
                  <c:v>85</c:v>
                </c:pt>
                <c:pt idx="2">
                  <c:v>86</c:v>
                </c:pt>
                <c:pt idx="3">
                  <c:v>87</c:v>
                </c:pt>
                <c:pt idx="4">
                  <c:v>88</c:v>
                </c:pt>
                <c:pt idx="5">
                  <c:v>89</c:v>
                </c:pt>
                <c:pt idx="6">
                  <c:v>90</c:v>
                </c:pt>
                <c:pt idx="7">
                  <c:v>91</c:v>
                </c:pt>
                <c:pt idx="8">
                  <c:v>92</c:v>
                </c:pt>
                <c:pt idx="9">
                  <c:v>93</c:v>
                </c:pt>
              </c:numCache>
            </c:numRef>
          </c:cat>
          <c:val>
            <c:numRef>
              <c:f>'داراي درامد بدون كار (0)'!$D$8:$M$8</c:f>
              <c:numCache>
                <c:formatCode>General</c:formatCode>
                <c:ptCount val="10"/>
                <c:pt idx="0">
                  <c:v>1968072</c:v>
                </c:pt>
                <c:pt idx="1">
                  <c:v>2343695</c:v>
                </c:pt>
                <c:pt idx="2">
                  <c:v>2736057</c:v>
                </c:pt>
                <c:pt idx="3">
                  <c:v>3318415</c:v>
                </c:pt>
                <c:pt idx="4">
                  <c:v>3467859</c:v>
                </c:pt>
                <c:pt idx="5">
                  <c:v>3772693</c:v>
                </c:pt>
                <c:pt idx="6">
                  <c:v>4112188</c:v>
                </c:pt>
                <c:pt idx="7">
                  <c:v>4363007</c:v>
                </c:pt>
                <c:pt idx="8">
                  <c:v>4501096</c:v>
                </c:pt>
                <c:pt idx="9">
                  <c:v>4748268</c:v>
                </c:pt>
              </c:numCache>
            </c:numRef>
          </c:val>
        </c:ser>
        <c:dLbls/>
        <c:marker val="1"/>
        <c:axId val="150699008"/>
        <c:axId val="151458560"/>
      </c:lineChart>
      <c:catAx>
        <c:axId val="150699008"/>
        <c:scaling>
          <c:orientation val="minMax"/>
        </c:scaling>
        <c:axPos val="b"/>
        <c:numFmt formatCode="General" sourceLinked="1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51458560"/>
        <c:crosses val="autoZero"/>
        <c:auto val="1"/>
        <c:lblAlgn val="ctr"/>
        <c:lblOffset val="100"/>
      </c:catAx>
      <c:valAx>
        <c:axId val="151458560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506990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>
          <a:latin typeface="Arial" pitchFamily="34" charset="0"/>
          <a:cs typeface="Arial" pitchFamily="34" charset="0"/>
        </a:defRPr>
      </a:pPr>
      <a:endParaRPr lang="en-US"/>
    </a:p>
  </c:txPr>
  <c:externalData r:id="rId1"/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 rot="0" spcFirstLastPara="1" vertOverflow="ellipsis" vert="horz" wrap="square" anchor="ctr" anchorCtr="1"/>
          <a:lstStyle/>
          <a:p>
            <a:pPr algn="ctr" rtl="1">
              <a:defRPr lang="fa-IR" sz="1440" b="1" i="0" u="none" strike="noStrike" kern="1200" spc="0" baseline="0" dirty="0" err="1">
                <a:solidFill>
                  <a:prstClr val="black"/>
                </a:solidFill>
                <a:latin typeface="+mn-lt"/>
                <a:ea typeface="+mn-ea"/>
                <a:cs typeface="B Mitra" panose="00000400000000000000" pitchFamily="2" charset="-78"/>
              </a:defRPr>
            </a:pPr>
            <a:r>
              <a:rPr lang="fa-IR" sz="1800" b="1" i="0" u="none" strike="noStrike" kern="1200" spc="0" baseline="0" dirty="0" err="1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rPr>
              <a:t>غير فعالان باسواد (مرد و زن) بر حسب وضع تحصيلي 93-1387</a:t>
            </a:r>
          </a:p>
        </c:rich>
      </c:tx>
      <c:layout>
        <c:manualLayout>
          <c:xMode val="edge"/>
          <c:yMode val="edge"/>
          <c:x val="0.24539523460758528"/>
          <c:y val="1.3888851415612974E-2"/>
        </c:manualLayout>
      </c:layout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tx>
            <c:strRef>
              <c:f>'غيرفعالان بر حسب سواد'!$C$4</c:f>
              <c:strCache>
                <c:ptCount val="1"/>
                <c:pt idx="0">
                  <c:v>1387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'غيرفعالان بر حسب سواد'!$E$3:$M$3</c:f>
              <c:strCache>
                <c:ptCount val="9"/>
                <c:pt idx="0">
                  <c:v>سواد آموزي و غيررسمي</c:v>
                </c:pt>
                <c:pt idx="1">
                  <c:v>ابتدايي</c:v>
                </c:pt>
                <c:pt idx="2">
                  <c:v>راهنمايي</c:v>
                </c:pt>
                <c:pt idx="3">
                  <c:v>متوسطه</c:v>
                </c:pt>
                <c:pt idx="4">
                  <c:v>ديپلم و پيش دانشگاهي</c:v>
                </c:pt>
                <c:pt idx="5">
                  <c:v>فوق ديپلم</c:v>
                </c:pt>
                <c:pt idx="6">
                  <c:v>ليسانس</c:v>
                </c:pt>
                <c:pt idx="7">
                  <c:v>فوق ليسانس و دكتراي حرفه اي</c:v>
                </c:pt>
                <c:pt idx="8">
                  <c:v>دكتراي تخصصي</c:v>
                </c:pt>
              </c:strCache>
            </c:strRef>
          </c:cat>
          <c:val>
            <c:numRef>
              <c:f>'غيرفعالان بر حسب سواد'!$E$4:$M$4</c:f>
              <c:numCache>
                <c:formatCode>0</c:formatCode>
                <c:ptCount val="9"/>
                <c:pt idx="0">
                  <c:v>932.84999999999968</c:v>
                </c:pt>
                <c:pt idx="1">
                  <c:v>4850.0230000000001</c:v>
                </c:pt>
                <c:pt idx="2">
                  <c:v>3083.0839999999998</c:v>
                </c:pt>
                <c:pt idx="3">
                  <c:v>85.976399999999998</c:v>
                </c:pt>
                <c:pt idx="4">
                  <c:v>3514.4189999999999</c:v>
                </c:pt>
                <c:pt idx="5">
                  <c:v>249.58100000000007</c:v>
                </c:pt>
                <c:pt idx="6">
                  <c:v>436.35399999999993</c:v>
                </c:pt>
                <c:pt idx="7">
                  <c:v>14.9803</c:v>
                </c:pt>
                <c:pt idx="8">
                  <c:v>0.13826300000000008</c:v>
                </c:pt>
              </c:numCache>
            </c:numRef>
          </c:val>
        </c:ser>
        <c:ser>
          <c:idx val="1"/>
          <c:order val="1"/>
          <c:tx>
            <c:strRef>
              <c:f>'غيرفعالان بر حسب سواد'!$C$5</c:f>
              <c:strCache>
                <c:ptCount val="1"/>
                <c:pt idx="0">
                  <c:v>1388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'غيرفعالان بر حسب سواد'!$E$3:$M$3</c:f>
              <c:strCache>
                <c:ptCount val="9"/>
                <c:pt idx="0">
                  <c:v>سواد آموزي و غيررسمي</c:v>
                </c:pt>
                <c:pt idx="1">
                  <c:v>ابتدايي</c:v>
                </c:pt>
                <c:pt idx="2">
                  <c:v>راهنمايي</c:v>
                </c:pt>
                <c:pt idx="3">
                  <c:v>متوسطه</c:v>
                </c:pt>
                <c:pt idx="4">
                  <c:v>ديپلم و پيش دانشگاهي</c:v>
                </c:pt>
                <c:pt idx="5">
                  <c:v>فوق ديپلم</c:v>
                </c:pt>
                <c:pt idx="6">
                  <c:v>ليسانس</c:v>
                </c:pt>
                <c:pt idx="7">
                  <c:v>فوق ليسانس و دكتراي حرفه اي</c:v>
                </c:pt>
                <c:pt idx="8">
                  <c:v>دكتراي تخصصي</c:v>
                </c:pt>
              </c:strCache>
            </c:strRef>
          </c:cat>
          <c:val>
            <c:numRef>
              <c:f>'غيرفعالان بر حسب سواد'!$E$5:$M$5</c:f>
              <c:numCache>
                <c:formatCode>0</c:formatCode>
                <c:ptCount val="9"/>
                <c:pt idx="0">
                  <c:v>864.45699999999965</c:v>
                </c:pt>
                <c:pt idx="1">
                  <c:v>4897.6720000000014</c:v>
                </c:pt>
                <c:pt idx="2">
                  <c:v>2902.5630000000001</c:v>
                </c:pt>
                <c:pt idx="3">
                  <c:v>63.058300000000003</c:v>
                </c:pt>
                <c:pt idx="4">
                  <c:v>3654.84</c:v>
                </c:pt>
                <c:pt idx="5">
                  <c:v>336.90999999999985</c:v>
                </c:pt>
                <c:pt idx="6">
                  <c:v>573.59699999999998</c:v>
                </c:pt>
                <c:pt idx="7">
                  <c:v>13.857400000000005</c:v>
                </c:pt>
                <c:pt idx="8">
                  <c:v>2.8427499999999983</c:v>
                </c:pt>
              </c:numCache>
            </c:numRef>
          </c:val>
        </c:ser>
        <c:ser>
          <c:idx val="2"/>
          <c:order val="2"/>
          <c:tx>
            <c:strRef>
              <c:f>'غيرفعالان بر حسب سواد'!$C$6</c:f>
              <c:strCache>
                <c:ptCount val="1"/>
                <c:pt idx="0">
                  <c:v>1389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'غيرفعالان بر حسب سواد'!$E$3:$M$3</c:f>
              <c:strCache>
                <c:ptCount val="9"/>
                <c:pt idx="0">
                  <c:v>سواد آموزي و غيررسمي</c:v>
                </c:pt>
                <c:pt idx="1">
                  <c:v>ابتدايي</c:v>
                </c:pt>
                <c:pt idx="2">
                  <c:v>راهنمايي</c:v>
                </c:pt>
                <c:pt idx="3">
                  <c:v>متوسطه</c:v>
                </c:pt>
                <c:pt idx="4">
                  <c:v>ديپلم و پيش دانشگاهي</c:v>
                </c:pt>
                <c:pt idx="5">
                  <c:v>فوق ديپلم</c:v>
                </c:pt>
                <c:pt idx="6">
                  <c:v>ليسانس</c:v>
                </c:pt>
                <c:pt idx="7">
                  <c:v>فوق ليسانس و دكتراي حرفه اي</c:v>
                </c:pt>
                <c:pt idx="8">
                  <c:v>دكتراي تخصصي</c:v>
                </c:pt>
              </c:strCache>
            </c:strRef>
          </c:cat>
          <c:val>
            <c:numRef>
              <c:f>'غيرفعالان بر حسب سواد'!$E$6:$M$6</c:f>
              <c:numCache>
                <c:formatCode>0</c:formatCode>
                <c:ptCount val="9"/>
                <c:pt idx="0">
                  <c:v>863.48199999999997</c:v>
                </c:pt>
                <c:pt idx="1">
                  <c:v>5029.1860000000024</c:v>
                </c:pt>
                <c:pt idx="2">
                  <c:v>3051.596</c:v>
                </c:pt>
                <c:pt idx="3">
                  <c:v>67.042600000000007</c:v>
                </c:pt>
                <c:pt idx="4">
                  <c:v>3843.2849999999985</c:v>
                </c:pt>
                <c:pt idx="5">
                  <c:v>325.25799999999981</c:v>
                </c:pt>
                <c:pt idx="6">
                  <c:v>563.38400000000001</c:v>
                </c:pt>
                <c:pt idx="7">
                  <c:v>39.595800000000011</c:v>
                </c:pt>
                <c:pt idx="8">
                  <c:v>0.39959000000000017</c:v>
                </c:pt>
              </c:numCache>
            </c:numRef>
          </c:val>
        </c:ser>
        <c:ser>
          <c:idx val="3"/>
          <c:order val="3"/>
          <c:tx>
            <c:strRef>
              <c:f>'غيرفعالان بر حسب سواد'!$C$7</c:f>
              <c:strCache>
                <c:ptCount val="1"/>
                <c:pt idx="0">
                  <c:v>1390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'غيرفعالان بر حسب سواد'!$E$3:$M$3</c:f>
              <c:strCache>
                <c:ptCount val="9"/>
                <c:pt idx="0">
                  <c:v>سواد آموزي و غيررسمي</c:v>
                </c:pt>
                <c:pt idx="1">
                  <c:v>ابتدايي</c:v>
                </c:pt>
                <c:pt idx="2">
                  <c:v>راهنمايي</c:v>
                </c:pt>
                <c:pt idx="3">
                  <c:v>متوسطه</c:v>
                </c:pt>
                <c:pt idx="4">
                  <c:v>ديپلم و پيش دانشگاهي</c:v>
                </c:pt>
                <c:pt idx="5">
                  <c:v>فوق ديپلم</c:v>
                </c:pt>
                <c:pt idx="6">
                  <c:v>ليسانس</c:v>
                </c:pt>
                <c:pt idx="7">
                  <c:v>فوق ليسانس و دكتراي حرفه اي</c:v>
                </c:pt>
                <c:pt idx="8">
                  <c:v>دكتراي تخصصي</c:v>
                </c:pt>
              </c:strCache>
            </c:strRef>
          </c:cat>
          <c:val>
            <c:numRef>
              <c:f>'غيرفعالان بر حسب سواد'!$E$7:$M$7</c:f>
              <c:numCache>
                <c:formatCode>0</c:formatCode>
                <c:ptCount val="9"/>
                <c:pt idx="0">
                  <c:v>839.49599999999998</c:v>
                </c:pt>
                <c:pt idx="1">
                  <c:v>5230.1020000000035</c:v>
                </c:pt>
                <c:pt idx="2">
                  <c:v>3304.8300000000013</c:v>
                </c:pt>
                <c:pt idx="3">
                  <c:v>83.535600000000002</c:v>
                </c:pt>
                <c:pt idx="4">
                  <c:v>4043.1619999999998</c:v>
                </c:pt>
                <c:pt idx="5">
                  <c:v>400.46</c:v>
                </c:pt>
                <c:pt idx="6">
                  <c:v>666.85699999999952</c:v>
                </c:pt>
                <c:pt idx="7">
                  <c:v>38.106200000000008</c:v>
                </c:pt>
                <c:pt idx="8">
                  <c:v>0</c:v>
                </c:pt>
              </c:numCache>
            </c:numRef>
          </c:val>
        </c:ser>
        <c:ser>
          <c:idx val="4"/>
          <c:order val="4"/>
          <c:tx>
            <c:strRef>
              <c:f>'غيرفعالان بر حسب سواد'!$C$8</c:f>
              <c:strCache>
                <c:ptCount val="1"/>
                <c:pt idx="0">
                  <c:v>1391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cat>
            <c:strRef>
              <c:f>'غيرفعالان بر حسب سواد'!$E$3:$M$3</c:f>
              <c:strCache>
                <c:ptCount val="9"/>
                <c:pt idx="0">
                  <c:v>سواد آموزي و غيررسمي</c:v>
                </c:pt>
                <c:pt idx="1">
                  <c:v>ابتدايي</c:v>
                </c:pt>
                <c:pt idx="2">
                  <c:v>راهنمايي</c:v>
                </c:pt>
                <c:pt idx="3">
                  <c:v>متوسطه</c:v>
                </c:pt>
                <c:pt idx="4">
                  <c:v>ديپلم و پيش دانشگاهي</c:v>
                </c:pt>
                <c:pt idx="5">
                  <c:v>فوق ديپلم</c:v>
                </c:pt>
                <c:pt idx="6">
                  <c:v>ليسانس</c:v>
                </c:pt>
                <c:pt idx="7">
                  <c:v>فوق ليسانس و دكتراي حرفه اي</c:v>
                </c:pt>
                <c:pt idx="8">
                  <c:v>دكتراي تخصصي</c:v>
                </c:pt>
              </c:strCache>
            </c:strRef>
          </c:cat>
          <c:val>
            <c:numRef>
              <c:f>'غيرفعالان بر حسب سواد'!$E$8:$M$8</c:f>
              <c:numCache>
                <c:formatCode>0</c:formatCode>
                <c:ptCount val="9"/>
                <c:pt idx="0">
                  <c:v>820.99400000000003</c:v>
                </c:pt>
                <c:pt idx="1">
                  <c:v>5061.8850000000002</c:v>
                </c:pt>
                <c:pt idx="2">
                  <c:v>3279.3440000000001</c:v>
                </c:pt>
                <c:pt idx="3">
                  <c:v>66.236899999999991</c:v>
                </c:pt>
                <c:pt idx="4">
                  <c:v>3950.0450000000001</c:v>
                </c:pt>
                <c:pt idx="5">
                  <c:v>335.68400000000008</c:v>
                </c:pt>
                <c:pt idx="6">
                  <c:v>738.45199999999966</c:v>
                </c:pt>
                <c:pt idx="7">
                  <c:v>43.660500000000013</c:v>
                </c:pt>
                <c:pt idx="8">
                  <c:v>0.26717200000000002</c:v>
                </c:pt>
              </c:numCache>
            </c:numRef>
          </c:val>
        </c:ser>
        <c:ser>
          <c:idx val="5"/>
          <c:order val="5"/>
          <c:tx>
            <c:strRef>
              <c:f>'غيرفعالان بر حسب سواد'!$C$9</c:f>
              <c:strCache>
                <c:ptCount val="1"/>
                <c:pt idx="0">
                  <c:v>1392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cat>
            <c:strRef>
              <c:f>'غيرفعالان بر حسب سواد'!$E$3:$M$3</c:f>
              <c:strCache>
                <c:ptCount val="9"/>
                <c:pt idx="0">
                  <c:v>سواد آموزي و غيررسمي</c:v>
                </c:pt>
                <c:pt idx="1">
                  <c:v>ابتدايي</c:v>
                </c:pt>
                <c:pt idx="2">
                  <c:v>راهنمايي</c:v>
                </c:pt>
                <c:pt idx="3">
                  <c:v>متوسطه</c:v>
                </c:pt>
                <c:pt idx="4">
                  <c:v>ديپلم و پيش دانشگاهي</c:v>
                </c:pt>
                <c:pt idx="5">
                  <c:v>فوق ديپلم</c:v>
                </c:pt>
                <c:pt idx="6">
                  <c:v>ليسانس</c:v>
                </c:pt>
                <c:pt idx="7">
                  <c:v>فوق ليسانس و دكتراي حرفه اي</c:v>
                </c:pt>
                <c:pt idx="8">
                  <c:v>دكتراي تخصصي</c:v>
                </c:pt>
              </c:strCache>
            </c:strRef>
          </c:cat>
          <c:val>
            <c:numRef>
              <c:f>'غيرفعالان بر حسب سواد'!$E$9:$M$9</c:f>
              <c:numCache>
                <c:formatCode>0</c:formatCode>
                <c:ptCount val="9"/>
                <c:pt idx="0">
                  <c:v>714.32699999999966</c:v>
                </c:pt>
                <c:pt idx="1">
                  <c:v>5072.8730000000005</c:v>
                </c:pt>
                <c:pt idx="2">
                  <c:v>3628.2439999999997</c:v>
                </c:pt>
                <c:pt idx="3">
                  <c:v>103.483</c:v>
                </c:pt>
                <c:pt idx="4">
                  <c:v>4453.6180000000004</c:v>
                </c:pt>
                <c:pt idx="5">
                  <c:v>462.30799999999999</c:v>
                </c:pt>
                <c:pt idx="6">
                  <c:v>1026.067</c:v>
                </c:pt>
                <c:pt idx="7">
                  <c:v>65.081199999999995</c:v>
                </c:pt>
                <c:pt idx="8">
                  <c:v>1.6115599999999999</c:v>
                </c:pt>
              </c:numCache>
            </c:numRef>
          </c:val>
        </c:ser>
        <c:ser>
          <c:idx val="6"/>
          <c:order val="6"/>
          <c:tx>
            <c:strRef>
              <c:f>'غيرفعالان بر حسب سواد'!$C$10</c:f>
              <c:strCache>
                <c:ptCount val="1"/>
                <c:pt idx="0">
                  <c:v>1393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cat>
            <c:strRef>
              <c:f>'غيرفعالان بر حسب سواد'!$E$3:$M$3</c:f>
              <c:strCache>
                <c:ptCount val="9"/>
                <c:pt idx="0">
                  <c:v>سواد آموزي و غيررسمي</c:v>
                </c:pt>
                <c:pt idx="1">
                  <c:v>ابتدايي</c:v>
                </c:pt>
                <c:pt idx="2">
                  <c:v>راهنمايي</c:v>
                </c:pt>
                <c:pt idx="3">
                  <c:v>متوسطه</c:v>
                </c:pt>
                <c:pt idx="4">
                  <c:v>ديپلم و پيش دانشگاهي</c:v>
                </c:pt>
                <c:pt idx="5">
                  <c:v>فوق ديپلم</c:v>
                </c:pt>
                <c:pt idx="6">
                  <c:v>ليسانس</c:v>
                </c:pt>
                <c:pt idx="7">
                  <c:v>فوق ليسانس و دكتراي حرفه اي</c:v>
                </c:pt>
                <c:pt idx="8">
                  <c:v>دكتراي تخصصي</c:v>
                </c:pt>
              </c:strCache>
            </c:strRef>
          </c:cat>
          <c:val>
            <c:numRef>
              <c:f>'غيرفعالان بر حسب سواد'!$E$10:$M$10</c:f>
              <c:numCache>
                <c:formatCode>0</c:formatCode>
                <c:ptCount val="9"/>
                <c:pt idx="0">
                  <c:v>740.38300000000004</c:v>
                </c:pt>
                <c:pt idx="1">
                  <c:v>5054.37</c:v>
                </c:pt>
                <c:pt idx="2">
                  <c:v>3683.0169999999998</c:v>
                </c:pt>
                <c:pt idx="3">
                  <c:v>93.700300000000013</c:v>
                </c:pt>
                <c:pt idx="4">
                  <c:v>4705.1490000000003</c:v>
                </c:pt>
                <c:pt idx="5">
                  <c:v>492.36500000000001</c:v>
                </c:pt>
                <c:pt idx="6">
                  <c:v>1122.748</c:v>
                </c:pt>
                <c:pt idx="7">
                  <c:v>91.546399999999991</c:v>
                </c:pt>
                <c:pt idx="8">
                  <c:v>0.39464900000000008</c:v>
                </c:pt>
              </c:numCache>
            </c:numRef>
          </c:val>
        </c:ser>
        <c:dLbls/>
        <c:gapWidth val="219"/>
        <c:overlap val="-27"/>
        <c:axId val="152702976"/>
        <c:axId val="152704512"/>
      </c:barChart>
      <c:catAx>
        <c:axId val="15270297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fa-IR"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pPr>
            <a:endParaRPr lang="en-US"/>
          </a:p>
        </c:txPr>
        <c:crossAx val="152704512"/>
        <c:crosses val="autoZero"/>
        <c:auto val="1"/>
        <c:lblAlgn val="ctr"/>
        <c:lblOffset val="100"/>
      </c:catAx>
      <c:valAx>
        <c:axId val="15270451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fa-IR"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pPr>
            <a:endParaRPr lang="en-US"/>
          </a:p>
        </c:txPr>
        <c:crossAx val="1527029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2825579155340106"/>
          <c:y val="0.11505074232336136"/>
          <c:w val="0.67202016399590891"/>
          <c:h val="3.7440273973195735E-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fa-IR"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B Mitra" panose="00000400000000000000" pitchFamily="2" charset="-78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 algn="ctr">
        <a:defRPr lang="fa-IR" sz="1200" b="1" i="0" u="none" strike="noStrike" kern="1200" baseline="0">
          <a:solidFill>
            <a:schemeClr val="tx1"/>
          </a:solidFill>
          <a:latin typeface="+mn-lt"/>
          <a:ea typeface="+mn-ea"/>
          <a:cs typeface="B Mitra" panose="00000400000000000000" pitchFamily="2" charset="-78"/>
        </a:defRPr>
      </a:pPr>
      <a:endParaRPr lang="en-US"/>
    </a:p>
  </c:txPr>
  <c:externalData r:id="rId1"/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 rot="0" spcFirstLastPara="1" vertOverflow="ellipsis" vert="horz" wrap="square" anchor="ctr" anchorCtr="1"/>
          <a:lstStyle/>
          <a:p>
            <a:pPr algn="ctr" rtl="1">
              <a:defRPr lang="fa-IR" sz="18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pPr>
            <a:r>
              <a:rPr lang="fa-IR" sz="1800" b="1" i="0" u="none" strike="noStrike" kern="1200" spc="0" baseline="0" dirty="0" err="1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rPr>
              <a:t>غيرفعالان</a:t>
            </a:r>
            <a:r>
              <a:rPr lang="fa-IR" sz="1800" b="1" i="0" u="none" strike="noStrike" kern="1200" spc="0" baseline="0" dirty="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rPr>
              <a:t> مرد بر حسب وضع </a:t>
            </a:r>
            <a:r>
              <a:rPr lang="fa-IR" sz="1800" b="1" i="0" u="none" strike="noStrike" kern="1200" spc="0" baseline="0" dirty="0" err="1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rPr>
              <a:t>تحصيلي</a:t>
            </a:r>
            <a:r>
              <a:rPr lang="fa-IR" sz="1800" b="1" i="0" u="none" strike="noStrike" kern="1200" spc="0" baseline="0" dirty="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rPr>
              <a:t> </a:t>
            </a:r>
            <a:r>
              <a:rPr lang="fa-IR" sz="1800" b="1" i="0" u="none" strike="noStrike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rPr>
              <a:t>93-1387</a:t>
            </a:r>
            <a:endParaRPr lang="fa-IR" sz="1800" b="1" i="0" u="none" strike="noStrike" kern="1200" spc="0" baseline="0" dirty="0">
              <a:solidFill>
                <a:schemeClr val="tx1"/>
              </a:solidFill>
              <a:latin typeface="+mn-lt"/>
              <a:ea typeface="+mn-ea"/>
              <a:cs typeface="B Mitra" panose="00000400000000000000" pitchFamily="2" charset="-78"/>
            </a:endParaRP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tx>
            <c:strRef>
              <c:f>'غيرفعالان بر حسب سواد'!$C$15</c:f>
              <c:strCache>
                <c:ptCount val="1"/>
                <c:pt idx="0">
                  <c:v>1387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'غيرفعالان بر حسب سواد'!$E$14:$M$14</c:f>
              <c:strCache>
                <c:ptCount val="9"/>
                <c:pt idx="0">
                  <c:v>سواد آموزي و غيررسمي</c:v>
                </c:pt>
                <c:pt idx="1">
                  <c:v>ابتدايي</c:v>
                </c:pt>
                <c:pt idx="2">
                  <c:v>راهنمايي</c:v>
                </c:pt>
                <c:pt idx="3">
                  <c:v>متوسطه</c:v>
                </c:pt>
                <c:pt idx="4">
                  <c:v>ديپلم و پيش دانشگاهي</c:v>
                </c:pt>
                <c:pt idx="5">
                  <c:v>فوق ديپلم</c:v>
                </c:pt>
                <c:pt idx="6">
                  <c:v>ليسانس</c:v>
                </c:pt>
                <c:pt idx="7">
                  <c:v>فوق ليسانس و دكتراي حرفه اي</c:v>
                </c:pt>
                <c:pt idx="8">
                  <c:v>دكتراي تخصصي</c:v>
                </c:pt>
              </c:strCache>
            </c:strRef>
          </c:cat>
          <c:val>
            <c:numRef>
              <c:f>'غيرفعالان بر حسب سواد'!$E$15:$M$15</c:f>
              <c:numCache>
                <c:formatCode>0</c:formatCode>
                <c:ptCount val="9"/>
                <c:pt idx="0">
                  <c:v>4.4915799999999999</c:v>
                </c:pt>
                <c:pt idx="1">
                  <c:v>25.372900000000001</c:v>
                </c:pt>
                <c:pt idx="2">
                  <c:v>19.859299999999987</c:v>
                </c:pt>
                <c:pt idx="3">
                  <c:v>3.2938499999999986</c:v>
                </c:pt>
                <c:pt idx="4">
                  <c:v>11.3147</c:v>
                </c:pt>
                <c:pt idx="5">
                  <c:v>2.8361300000000003</c:v>
                </c:pt>
                <c:pt idx="6">
                  <c:v>4.1142499999999975</c:v>
                </c:pt>
                <c:pt idx="7">
                  <c:v>0.59808199999999967</c:v>
                </c:pt>
                <c:pt idx="8">
                  <c:v>0</c:v>
                </c:pt>
              </c:numCache>
            </c:numRef>
          </c:val>
        </c:ser>
        <c:ser>
          <c:idx val="1"/>
          <c:order val="1"/>
          <c:tx>
            <c:strRef>
              <c:f>'غيرفعالان بر حسب سواد'!$C$16</c:f>
              <c:strCache>
                <c:ptCount val="1"/>
                <c:pt idx="0">
                  <c:v>1388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'غيرفعالان بر حسب سواد'!$E$14:$M$14</c:f>
              <c:strCache>
                <c:ptCount val="9"/>
                <c:pt idx="0">
                  <c:v>سواد آموزي و غيررسمي</c:v>
                </c:pt>
                <c:pt idx="1">
                  <c:v>ابتدايي</c:v>
                </c:pt>
                <c:pt idx="2">
                  <c:v>راهنمايي</c:v>
                </c:pt>
                <c:pt idx="3">
                  <c:v>متوسطه</c:v>
                </c:pt>
                <c:pt idx="4">
                  <c:v>ديپلم و پيش دانشگاهي</c:v>
                </c:pt>
                <c:pt idx="5">
                  <c:v>فوق ديپلم</c:v>
                </c:pt>
                <c:pt idx="6">
                  <c:v>ليسانس</c:v>
                </c:pt>
                <c:pt idx="7">
                  <c:v>فوق ليسانس و دكتراي حرفه اي</c:v>
                </c:pt>
                <c:pt idx="8">
                  <c:v>دكتراي تخصصي</c:v>
                </c:pt>
              </c:strCache>
            </c:strRef>
          </c:cat>
          <c:val>
            <c:numRef>
              <c:f>'غيرفعالان بر حسب سواد'!$E$16:$M$16</c:f>
              <c:numCache>
                <c:formatCode>0</c:formatCode>
                <c:ptCount val="9"/>
                <c:pt idx="0">
                  <c:v>6.4789700000000003</c:v>
                </c:pt>
                <c:pt idx="1">
                  <c:v>26.8736</c:v>
                </c:pt>
                <c:pt idx="2">
                  <c:v>14.980700000000002</c:v>
                </c:pt>
                <c:pt idx="3">
                  <c:v>3.3341599999999985</c:v>
                </c:pt>
                <c:pt idx="4">
                  <c:v>11.047600000000001</c:v>
                </c:pt>
                <c:pt idx="5">
                  <c:v>1.4251899999999993</c:v>
                </c:pt>
                <c:pt idx="6">
                  <c:v>7.1234099999999971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</c:ser>
        <c:ser>
          <c:idx val="2"/>
          <c:order val="2"/>
          <c:tx>
            <c:strRef>
              <c:f>'غيرفعالان بر حسب سواد'!$C$17</c:f>
              <c:strCache>
                <c:ptCount val="1"/>
                <c:pt idx="0">
                  <c:v>1389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'غيرفعالان بر حسب سواد'!$E$14:$M$14</c:f>
              <c:strCache>
                <c:ptCount val="9"/>
                <c:pt idx="0">
                  <c:v>سواد آموزي و غيررسمي</c:v>
                </c:pt>
                <c:pt idx="1">
                  <c:v>ابتدايي</c:v>
                </c:pt>
                <c:pt idx="2">
                  <c:v>راهنمايي</c:v>
                </c:pt>
                <c:pt idx="3">
                  <c:v>متوسطه</c:v>
                </c:pt>
                <c:pt idx="4">
                  <c:v>ديپلم و پيش دانشگاهي</c:v>
                </c:pt>
                <c:pt idx="5">
                  <c:v>فوق ديپلم</c:v>
                </c:pt>
                <c:pt idx="6">
                  <c:v>ليسانس</c:v>
                </c:pt>
                <c:pt idx="7">
                  <c:v>فوق ليسانس و دكتراي حرفه اي</c:v>
                </c:pt>
                <c:pt idx="8">
                  <c:v>دكتراي تخصصي</c:v>
                </c:pt>
              </c:strCache>
            </c:strRef>
          </c:cat>
          <c:val>
            <c:numRef>
              <c:f>'غيرفعالان بر حسب سواد'!$E$17:$M$17</c:f>
              <c:numCache>
                <c:formatCode>0</c:formatCode>
                <c:ptCount val="9"/>
                <c:pt idx="0">
                  <c:v>2.6936199999999997</c:v>
                </c:pt>
                <c:pt idx="1">
                  <c:v>27.875900000000001</c:v>
                </c:pt>
                <c:pt idx="2">
                  <c:v>20.236000000000001</c:v>
                </c:pt>
                <c:pt idx="3">
                  <c:v>7.0649199999999945</c:v>
                </c:pt>
                <c:pt idx="4">
                  <c:v>16.177499999999988</c:v>
                </c:pt>
                <c:pt idx="5">
                  <c:v>1.40411</c:v>
                </c:pt>
                <c:pt idx="6">
                  <c:v>5.6350299999999995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</c:ser>
        <c:ser>
          <c:idx val="3"/>
          <c:order val="3"/>
          <c:tx>
            <c:strRef>
              <c:f>'غيرفعالان بر حسب سواد'!$C$18</c:f>
              <c:strCache>
                <c:ptCount val="1"/>
                <c:pt idx="0">
                  <c:v>1390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'غيرفعالان بر حسب سواد'!$E$14:$M$14</c:f>
              <c:strCache>
                <c:ptCount val="9"/>
                <c:pt idx="0">
                  <c:v>سواد آموزي و غيررسمي</c:v>
                </c:pt>
                <c:pt idx="1">
                  <c:v>ابتدايي</c:v>
                </c:pt>
                <c:pt idx="2">
                  <c:v>راهنمايي</c:v>
                </c:pt>
                <c:pt idx="3">
                  <c:v>متوسطه</c:v>
                </c:pt>
                <c:pt idx="4">
                  <c:v>ديپلم و پيش دانشگاهي</c:v>
                </c:pt>
                <c:pt idx="5">
                  <c:v>فوق ديپلم</c:v>
                </c:pt>
                <c:pt idx="6">
                  <c:v>ليسانس</c:v>
                </c:pt>
                <c:pt idx="7">
                  <c:v>فوق ليسانس و دكتراي حرفه اي</c:v>
                </c:pt>
                <c:pt idx="8">
                  <c:v>دكتراي تخصصي</c:v>
                </c:pt>
              </c:strCache>
            </c:strRef>
          </c:cat>
          <c:val>
            <c:numRef>
              <c:f>'غيرفعالان بر حسب سواد'!$E$18:$M$18</c:f>
              <c:numCache>
                <c:formatCode>0</c:formatCode>
                <c:ptCount val="9"/>
                <c:pt idx="0">
                  <c:v>6.0598100000000006</c:v>
                </c:pt>
                <c:pt idx="1">
                  <c:v>21.891599999999986</c:v>
                </c:pt>
                <c:pt idx="2">
                  <c:v>14.688600000000001</c:v>
                </c:pt>
                <c:pt idx="3">
                  <c:v>2.9302699999999988</c:v>
                </c:pt>
                <c:pt idx="4">
                  <c:v>14.721799999999998</c:v>
                </c:pt>
                <c:pt idx="5">
                  <c:v>4.6923199999999969</c:v>
                </c:pt>
                <c:pt idx="6">
                  <c:v>5.3035600000000001</c:v>
                </c:pt>
                <c:pt idx="7">
                  <c:v>2.8071700000000002</c:v>
                </c:pt>
                <c:pt idx="8">
                  <c:v>0</c:v>
                </c:pt>
              </c:numCache>
            </c:numRef>
          </c:val>
        </c:ser>
        <c:ser>
          <c:idx val="4"/>
          <c:order val="4"/>
          <c:tx>
            <c:strRef>
              <c:f>'غيرفعالان بر حسب سواد'!$C$19</c:f>
              <c:strCache>
                <c:ptCount val="1"/>
                <c:pt idx="0">
                  <c:v>1391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cat>
            <c:strRef>
              <c:f>'غيرفعالان بر حسب سواد'!$E$14:$M$14</c:f>
              <c:strCache>
                <c:ptCount val="9"/>
                <c:pt idx="0">
                  <c:v>سواد آموزي و غيررسمي</c:v>
                </c:pt>
                <c:pt idx="1">
                  <c:v>ابتدايي</c:v>
                </c:pt>
                <c:pt idx="2">
                  <c:v>راهنمايي</c:v>
                </c:pt>
                <c:pt idx="3">
                  <c:v>متوسطه</c:v>
                </c:pt>
                <c:pt idx="4">
                  <c:v>ديپلم و پيش دانشگاهي</c:v>
                </c:pt>
                <c:pt idx="5">
                  <c:v>فوق ديپلم</c:v>
                </c:pt>
                <c:pt idx="6">
                  <c:v>ليسانس</c:v>
                </c:pt>
                <c:pt idx="7">
                  <c:v>فوق ليسانس و دكتراي حرفه اي</c:v>
                </c:pt>
                <c:pt idx="8">
                  <c:v>دكتراي تخصصي</c:v>
                </c:pt>
              </c:strCache>
            </c:strRef>
          </c:cat>
          <c:val>
            <c:numRef>
              <c:f>'غيرفعالان بر حسب سواد'!$E$19:$M$19</c:f>
              <c:numCache>
                <c:formatCode>0</c:formatCode>
                <c:ptCount val="9"/>
                <c:pt idx="0">
                  <c:v>7.0352899999999998</c:v>
                </c:pt>
                <c:pt idx="1">
                  <c:v>27.5016</c:v>
                </c:pt>
                <c:pt idx="2">
                  <c:v>13.033700000000001</c:v>
                </c:pt>
                <c:pt idx="3">
                  <c:v>4.2867300000000004</c:v>
                </c:pt>
                <c:pt idx="4">
                  <c:v>13.527800000000001</c:v>
                </c:pt>
                <c:pt idx="5">
                  <c:v>2.0954399999999986</c:v>
                </c:pt>
                <c:pt idx="6">
                  <c:v>3.0884200000000002</c:v>
                </c:pt>
                <c:pt idx="7">
                  <c:v>0.36746500000000026</c:v>
                </c:pt>
                <c:pt idx="8">
                  <c:v>0</c:v>
                </c:pt>
              </c:numCache>
            </c:numRef>
          </c:val>
        </c:ser>
        <c:ser>
          <c:idx val="5"/>
          <c:order val="5"/>
          <c:tx>
            <c:strRef>
              <c:f>'غيرفعالان بر حسب سواد'!$C$20</c:f>
              <c:strCache>
                <c:ptCount val="1"/>
                <c:pt idx="0">
                  <c:v>1392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cat>
            <c:strRef>
              <c:f>'غيرفعالان بر حسب سواد'!$E$14:$M$14</c:f>
              <c:strCache>
                <c:ptCount val="9"/>
                <c:pt idx="0">
                  <c:v>سواد آموزي و غيررسمي</c:v>
                </c:pt>
                <c:pt idx="1">
                  <c:v>ابتدايي</c:v>
                </c:pt>
                <c:pt idx="2">
                  <c:v>راهنمايي</c:v>
                </c:pt>
                <c:pt idx="3">
                  <c:v>متوسطه</c:v>
                </c:pt>
                <c:pt idx="4">
                  <c:v>ديپلم و پيش دانشگاهي</c:v>
                </c:pt>
                <c:pt idx="5">
                  <c:v>فوق ديپلم</c:v>
                </c:pt>
                <c:pt idx="6">
                  <c:v>ليسانس</c:v>
                </c:pt>
                <c:pt idx="7">
                  <c:v>فوق ليسانس و دكتراي حرفه اي</c:v>
                </c:pt>
                <c:pt idx="8">
                  <c:v>دكتراي تخصصي</c:v>
                </c:pt>
              </c:strCache>
            </c:strRef>
          </c:cat>
          <c:val>
            <c:numRef>
              <c:f>'غيرفعالان بر حسب سواد'!$E$20:$M$20</c:f>
              <c:numCache>
                <c:formatCode>0</c:formatCode>
                <c:ptCount val="9"/>
                <c:pt idx="0">
                  <c:v>2.4085300000000012</c:v>
                </c:pt>
                <c:pt idx="1">
                  <c:v>15.5496</c:v>
                </c:pt>
                <c:pt idx="2">
                  <c:v>13.023</c:v>
                </c:pt>
                <c:pt idx="3">
                  <c:v>4.3573499999999985</c:v>
                </c:pt>
                <c:pt idx="4">
                  <c:v>14.342400000000005</c:v>
                </c:pt>
                <c:pt idx="5">
                  <c:v>1.31684</c:v>
                </c:pt>
                <c:pt idx="6">
                  <c:v>4.1626099999999973</c:v>
                </c:pt>
                <c:pt idx="7">
                  <c:v>0.89180800000000005</c:v>
                </c:pt>
                <c:pt idx="8">
                  <c:v>0</c:v>
                </c:pt>
              </c:numCache>
            </c:numRef>
          </c:val>
        </c:ser>
        <c:ser>
          <c:idx val="6"/>
          <c:order val="6"/>
          <c:tx>
            <c:strRef>
              <c:f>'غيرفعالان بر حسب سواد'!$C$21</c:f>
              <c:strCache>
                <c:ptCount val="1"/>
                <c:pt idx="0">
                  <c:v>1393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cat>
            <c:strRef>
              <c:f>'غيرفعالان بر حسب سواد'!$E$14:$M$14</c:f>
              <c:strCache>
                <c:ptCount val="9"/>
                <c:pt idx="0">
                  <c:v>سواد آموزي و غيررسمي</c:v>
                </c:pt>
                <c:pt idx="1">
                  <c:v>ابتدايي</c:v>
                </c:pt>
                <c:pt idx="2">
                  <c:v>راهنمايي</c:v>
                </c:pt>
                <c:pt idx="3">
                  <c:v>متوسطه</c:v>
                </c:pt>
                <c:pt idx="4">
                  <c:v>ديپلم و پيش دانشگاهي</c:v>
                </c:pt>
                <c:pt idx="5">
                  <c:v>فوق ديپلم</c:v>
                </c:pt>
                <c:pt idx="6">
                  <c:v>ليسانس</c:v>
                </c:pt>
                <c:pt idx="7">
                  <c:v>فوق ليسانس و دكتراي حرفه اي</c:v>
                </c:pt>
                <c:pt idx="8">
                  <c:v>دكتراي تخصصي</c:v>
                </c:pt>
              </c:strCache>
            </c:strRef>
          </c:cat>
          <c:val>
            <c:numRef>
              <c:f>'غيرفعالان بر حسب سواد'!$E$21:$M$21</c:f>
              <c:numCache>
                <c:formatCode>0</c:formatCode>
                <c:ptCount val="9"/>
                <c:pt idx="0">
                  <c:v>2.0802199999999997</c:v>
                </c:pt>
                <c:pt idx="1">
                  <c:v>16.947500000000002</c:v>
                </c:pt>
                <c:pt idx="2">
                  <c:v>18.306699999999989</c:v>
                </c:pt>
                <c:pt idx="3">
                  <c:v>4.6724199999999971</c:v>
                </c:pt>
                <c:pt idx="4">
                  <c:v>13.605800000000002</c:v>
                </c:pt>
                <c:pt idx="5">
                  <c:v>1.41055</c:v>
                </c:pt>
                <c:pt idx="6">
                  <c:v>3.9610399999999997</c:v>
                </c:pt>
                <c:pt idx="7">
                  <c:v>1.0189199999999998</c:v>
                </c:pt>
                <c:pt idx="8">
                  <c:v>0</c:v>
                </c:pt>
              </c:numCache>
            </c:numRef>
          </c:val>
        </c:ser>
        <c:dLbls/>
        <c:gapWidth val="219"/>
        <c:overlap val="-27"/>
        <c:axId val="152868352"/>
        <c:axId val="152869888"/>
      </c:barChart>
      <c:catAx>
        <c:axId val="15286835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fa-IR"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pPr>
            <a:endParaRPr lang="en-US"/>
          </a:p>
        </c:txPr>
        <c:crossAx val="152869888"/>
        <c:crosses val="autoZero"/>
        <c:auto val="1"/>
        <c:lblAlgn val="ctr"/>
        <c:lblOffset val="100"/>
      </c:catAx>
      <c:valAx>
        <c:axId val="15286988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fa-IR" sz="1200" b="1" i="0" u="none" strike="noStrike" kern="1200" baseline="0">
                <a:solidFill>
                  <a:schemeClr val="tx1"/>
                </a:solidFill>
                <a:latin typeface="AlMutanabi 1" panose="05000000000000000000" pitchFamily="2" charset="2"/>
                <a:ea typeface="+mn-ea"/>
                <a:cs typeface="+mn-cs"/>
              </a:defRPr>
            </a:pPr>
            <a:endParaRPr lang="en-US"/>
          </a:p>
        </c:txPr>
        <c:crossAx val="1528683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871747791378453"/>
          <c:y val="0.10955282797382976"/>
          <c:w val="0.61587980985334212"/>
          <c:h val="3.6815259355447875E-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fa-IR"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B Mitra" panose="00000400000000000000" pitchFamily="2" charset="-78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 rot="0" spcFirstLastPara="1" vertOverflow="ellipsis" vert="horz" wrap="square" anchor="ctr" anchorCtr="1"/>
          <a:lstStyle/>
          <a:p>
            <a:pPr algn="ctr" rtl="1">
              <a:defRPr lang="fa-IR" sz="144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pPr>
            <a:r>
              <a:rPr lang="fa-IR" sz="1600" dirty="0" err="1"/>
              <a:t>غير</a:t>
            </a:r>
            <a:r>
              <a:rPr lang="fa-IR" sz="1600" dirty="0"/>
              <a:t> فعالان زن بر حسب </a:t>
            </a:r>
            <a:r>
              <a:rPr lang="fa-IR" sz="1600" dirty="0" smtClean="0"/>
              <a:t> وضع </a:t>
            </a:r>
            <a:r>
              <a:rPr lang="fa-IR" sz="1600" dirty="0" err="1" smtClean="0"/>
              <a:t>تحصيلي</a:t>
            </a:r>
            <a:r>
              <a:rPr lang="fa-IR" sz="1600" baseline="0" dirty="0" smtClean="0"/>
              <a:t> </a:t>
            </a:r>
            <a:r>
              <a:rPr lang="fa-IR" sz="1600" dirty="0" smtClean="0"/>
              <a:t>93-1387</a:t>
            </a:r>
            <a:endParaRPr lang="fa-IR" sz="1600" dirty="0"/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tx>
            <c:strRef>
              <c:f>'غيرفعالان بر حسب سواد'!$C$26</c:f>
              <c:strCache>
                <c:ptCount val="1"/>
                <c:pt idx="0">
                  <c:v>1387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'غيرفعالان بر حسب سواد'!$E$25:$M$25</c:f>
              <c:strCache>
                <c:ptCount val="9"/>
                <c:pt idx="0">
                  <c:v>سواد آموزي و غيررسمي</c:v>
                </c:pt>
                <c:pt idx="1">
                  <c:v>ابتدايي</c:v>
                </c:pt>
                <c:pt idx="2">
                  <c:v>راهنمايي</c:v>
                </c:pt>
                <c:pt idx="3">
                  <c:v>متوسطه</c:v>
                </c:pt>
                <c:pt idx="4">
                  <c:v>ديپلم و پيش دانشگاهي</c:v>
                </c:pt>
                <c:pt idx="5">
                  <c:v>فوق ديپلم</c:v>
                </c:pt>
                <c:pt idx="6">
                  <c:v>ليسانس</c:v>
                </c:pt>
                <c:pt idx="7">
                  <c:v>فوق ليسانس و دكتراي حرفه اي</c:v>
                </c:pt>
                <c:pt idx="8">
                  <c:v>دكتراي تخصصي</c:v>
                </c:pt>
              </c:strCache>
            </c:strRef>
          </c:cat>
          <c:val>
            <c:numRef>
              <c:f>'غيرفعالان بر حسب سواد'!$E$26:$M$26</c:f>
              <c:numCache>
                <c:formatCode>0</c:formatCode>
                <c:ptCount val="9"/>
                <c:pt idx="0">
                  <c:v>928.3589999999997</c:v>
                </c:pt>
                <c:pt idx="1">
                  <c:v>4824.6500000000024</c:v>
                </c:pt>
                <c:pt idx="2">
                  <c:v>3063.2249999999985</c:v>
                </c:pt>
                <c:pt idx="3">
                  <c:v>82.682499999999962</c:v>
                </c:pt>
                <c:pt idx="4">
                  <c:v>3503.1039999999998</c:v>
                </c:pt>
                <c:pt idx="5">
                  <c:v>246.74499999999998</c:v>
                </c:pt>
                <c:pt idx="6">
                  <c:v>432.24</c:v>
                </c:pt>
                <c:pt idx="7">
                  <c:v>14.382200000000006</c:v>
                </c:pt>
                <c:pt idx="8">
                  <c:v>0.13826300000000008</c:v>
                </c:pt>
              </c:numCache>
            </c:numRef>
          </c:val>
        </c:ser>
        <c:ser>
          <c:idx val="1"/>
          <c:order val="1"/>
          <c:tx>
            <c:strRef>
              <c:f>'غيرفعالان بر حسب سواد'!$C$27</c:f>
              <c:strCache>
                <c:ptCount val="1"/>
                <c:pt idx="0">
                  <c:v>1388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'غيرفعالان بر حسب سواد'!$E$25:$M$25</c:f>
              <c:strCache>
                <c:ptCount val="9"/>
                <c:pt idx="0">
                  <c:v>سواد آموزي و غيررسمي</c:v>
                </c:pt>
                <c:pt idx="1">
                  <c:v>ابتدايي</c:v>
                </c:pt>
                <c:pt idx="2">
                  <c:v>راهنمايي</c:v>
                </c:pt>
                <c:pt idx="3">
                  <c:v>متوسطه</c:v>
                </c:pt>
                <c:pt idx="4">
                  <c:v>ديپلم و پيش دانشگاهي</c:v>
                </c:pt>
                <c:pt idx="5">
                  <c:v>فوق ديپلم</c:v>
                </c:pt>
                <c:pt idx="6">
                  <c:v>ليسانس</c:v>
                </c:pt>
                <c:pt idx="7">
                  <c:v>فوق ليسانس و دكتراي حرفه اي</c:v>
                </c:pt>
                <c:pt idx="8">
                  <c:v>دكتراي تخصصي</c:v>
                </c:pt>
              </c:strCache>
            </c:strRef>
          </c:cat>
          <c:val>
            <c:numRef>
              <c:f>'غيرفعالان بر حسب سواد'!$E$27:$M$27</c:f>
              <c:numCache>
                <c:formatCode>0</c:formatCode>
                <c:ptCount val="9"/>
                <c:pt idx="0">
                  <c:v>857.97799999999961</c:v>
                </c:pt>
                <c:pt idx="1">
                  <c:v>4870.799</c:v>
                </c:pt>
                <c:pt idx="2">
                  <c:v>2887.5819999999999</c:v>
                </c:pt>
                <c:pt idx="3">
                  <c:v>59.724100000000021</c:v>
                </c:pt>
                <c:pt idx="4">
                  <c:v>3643.7919999999999</c:v>
                </c:pt>
                <c:pt idx="5">
                  <c:v>335.48499999999984</c:v>
                </c:pt>
                <c:pt idx="6">
                  <c:v>566.47299999999996</c:v>
                </c:pt>
                <c:pt idx="7">
                  <c:v>13.857400000000005</c:v>
                </c:pt>
                <c:pt idx="8">
                  <c:v>2.8427499999999983</c:v>
                </c:pt>
              </c:numCache>
            </c:numRef>
          </c:val>
        </c:ser>
        <c:ser>
          <c:idx val="2"/>
          <c:order val="2"/>
          <c:tx>
            <c:strRef>
              <c:f>'غيرفعالان بر حسب سواد'!$C$28</c:f>
              <c:strCache>
                <c:ptCount val="1"/>
                <c:pt idx="0">
                  <c:v>1389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'غيرفعالان بر حسب سواد'!$E$25:$M$25</c:f>
              <c:strCache>
                <c:ptCount val="9"/>
                <c:pt idx="0">
                  <c:v>سواد آموزي و غيررسمي</c:v>
                </c:pt>
                <c:pt idx="1">
                  <c:v>ابتدايي</c:v>
                </c:pt>
                <c:pt idx="2">
                  <c:v>راهنمايي</c:v>
                </c:pt>
                <c:pt idx="3">
                  <c:v>متوسطه</c:v>
                </c:pt>
                <c:pt idx="4">
                  <c:v>ديپلم و پيش دانشگاهي</c:v>
                </c:pt>
                <c:pt idx="5">
                  <c:v>فوق ديپلم</c:v>
                </c:pt>
                <c:pt idx="6">
                  <c:v>ليسانس</c:v>
                </c:pt>
                <c:pt idx="7">
                  <c:v>فوق ليسانس و دكتراي حرفه اي</c:v>
                </c:pt>
                <c:pt idx="8">
                  <c:v>دكتراي تخصصي</c:v>
                </c:pt>
              </c:strCache>
            </c:strRef>
          </c:cat>
          <c:val>
            <c:numRef>
              <c:f>'غيرفعالان بر حسب سواد'!$E$28:$M$28</c:f>
              <c:numCache>
                <c:formatCode>0</c:formatCode>
                <c:ptCount val="9"/>
                <c:pt idx="0">
                  <c:v>860.78800000000035</c:v>
                </c:pt>
                <c:pt idx="1">
                  <c:v>5001.3100000000004</c:v>
                </c:pt>
                <c:pt idx="2">
                  <c:v>3031.36</c:v>
                </c:pt>
                <c:pt idx="3">
                  <c:v>59.977699999999999</c:v>
                </c:pt>
                <c:pt idx="4">
                  <c:v>3827.1079999999997</c:v>
                </c:pt>
                <c:pt idx="5">
                  <c:v>323.85399999999993</c:v>
                </c:pt>
                <c:pt idx="6">
                  <c:v>557.74900000000002</c:v>
                </c:pt>
                <c:pt idx="7">
                  <c:v>39.595800000000011</c:v>
                </c:pt>
                <c:pt idx="8">
                  <c:v>0.39959000000000017</c:v>
                </c:pt>
              </c:numCache>
            </c:numRef>
          </c:val>
        </c:ser>
        <c:ser>
          <c:idx val="3"/>
          <c:order val="3"/>
          <c:tx>
            <c:strRef>
              <c:f>'غيرفعالان بر حسب سواد'!$C$29</c:f>
              <c:strCache>
                <c:ptCount val="1"/>
                <c:pt idx="0">
                  <c:v>1390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'غيرفعالان بر حسب سواد'!$E$25:$M$25</c:f>
              <c:strCache>
                <c:ptCount val="9"/>
                <c:pt idx="0">
                  <c:v>سواد آموزي و غيررسمي</c:v>
                </c:pt>
                <c:pt idx="1">
                  <c:v>ابتدايي</c:v>
                </c:pt>
                <c:pt idx="2">
                  <c:v>راهنمايي</c:v>
                </c:pt>
                <c:pt idx="3">
                  <c:v>متوسطه</c:v>
                </c:pt>
                <c:pt idx="4">
                  <c:v>ديپلم و پيش دانشگاهي</c:v>
                </c:pt>
                <c:pt idx="5">
                  <c:v>فوق ديپلم</c:v>
                </c:pt>
                <c:pt idx="6">
                  <c:v>ليسانس</c:v>
                </c:pt>
                <c:pt idx="7">
                  <c:v>فوق ليسانس و دكتراي حرفه اي</c:v>
                </c:pt>
                <c:pt idx="8">
                  <c:v>دكتراي تخصصي</c:v>
                </c:pt>
              </c:strCache>
            </c:strRef>
          </c:cat>
          <c:val>
            <c:numRef>
              <c:f>'غيرفعالان بر حسب سواد'!$E$29:$M$29</c:f>
              <c:numCache>
                <c:formatCode>0</c:formatCode>
                <c:ptCount val="9"/>
                <c:pt idx="0">
                  <c:v>833.43599999999969</c:v>
                </c:pt>
                <c:pt idx="1">
                  <c:v>5208.2110000000002</c:v>
                </c:pt>
                <c:pt idx="2">
                  <c:v>3290.1410000000001</c:v>
                </c:pt>
                <c:pt idx="3">
                  <c:v>80.605399999999989</c:v>
                </c:pt>
                <c:pt idx="4">
                  <c:v>4028.4409999999998</c:v>
                </c:pt>
                <c:pt idx="5">
                  <c:v>395.7679999999998</c:v>
                </c:pt>
                <c:pt idx="6">
                  <c:v>661.55399999999997</c:v>
                </c:pt>
                <c:pt idx="7">
                  <c:v>35.299000000000028</c:v>
                </c:pt>
                <c:pt idx="8">
                  <c:v>0</c:v>
                </c:pt>
              </c:numCache>
            </c:numRef>
          </c:val>
        </c:ser>
        <c:ser>
          <c:idx val="4"/>
          <c:order val="4"/>
          <c:tx>
            <c:strRef>
              <c:f>'غيرفعالان بر حسب سواد'!$C$30</c:f>
              <c:strCache>
                <c:ptCount val="1"/>
                <c:pt idx="0">
                  <c:v>1391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cat>
            <c:strRef>
              <c:f>'غيرفعالان بر حسب سواد'!$E$25:$M$25</c:f>
              <c:strCache>
                <c:ptCount val="9"/>
                <c:pt idx="0">
                  <c:v>سواد آموزي و غيررسمي</c:v>
                </c:pt>
                <c:pt idx="1">
                  <c:v>ابتدايي</c:v>
                </c:pt>
                <c:pt idx="2">
                  <c:v>راهنمايي</c:v>
                </c:pt>
                <c:pt idx="3">
                  <c:v>متوسطه</c:v>
                </c:pt>
                <c:pt idx="4">
                  <c:v>ديپلم و پيش دانشگاهي</c:v>
                </c:pt>
                <c:pt idx="5">
                  <c:v>فوق ديپلم</c:v>
                </c:pt>
                <c:pt idx="6">
                  <c:v>ليسانس</c:v>
                </c:pt>
                <c:pt idx="7">
                  <c:v>فوق ليسانس و دكتراي حرفه اي</c:v>
                </c:pt>
                <c:pt idx="8">
                  <c:v>دكتراي تخصصي</c:v>
                </c:pt>
              </c:strCache>
            </c:strRef>
          </c:cat>
          <c:val>
            <c:numRef>
              <c:f>'غيرفعالان بر حسب سواد'!$E$30:$M$30</c:f>
              <c:numCache>
                <c:formatCode>0</c:formatCode>
                <c:ptCount val="9"/>
                <c:pt idx="0">
                  <c:v>813.95899999999961</c:v>
                </c:pt>
                <c:pt idx="1">
                  <c:v>5034.3830000000007</c:v>
                </c:pt>
                <c:pt idx="2">
                  <c:v>3266.3100000000013</c:v>
                </c:pt>
                <c:pt idx="3">
                  <c:v>61.950200000000002</c:v>
                </c:pt>
                <c:pt idx="4">
                  <c:v>3936.5169999999998</c:v>
                </c:pt>
                <c:pt idx="5">
                  <c:v>333.589</c:v>
                </c:pt>
                <c:pt idx="6">
                  <c:v>735.36399999999969</c:v>
                </c:pt>
                <c:pt idx="7">
                  <c:v>43.293100000000024</c:v>
                </c:pt>
                <c:pt idx="8">
                  <c:v>0.26717200000000002</c:v>
                </c:pt>
              </c:numCache>
            </c:numRef>
          </c:val>
        </c:ser>
        <c:ser>
          <c:idx val="5"/>
          <c:order val="5"/>
          <c:tx>
            <c:strRef>
              <c:f>'غيرفعالان بر حسب سواد'!$C$31</c:f>
              <c:strCache>
                <c:ptCount val="1"/>
                <c:pt idx="0">
                  <c:v>1392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cat>
            <c:strRef>
              <c:f>'غيرفعالان بر حسب سواد'!$E$25:$M$25</c:f>
              <c:strCache>
                <c:ptCount val="9"/>
                <c:pt idx="0">
                  <c:v>سواد آموزي و غيررسمي</c:v>
                </c:pt>
                <c:pt idx="1">
                  <c:v>ابتدايي</c:v>
                </c:pt>
                <c:pt idx="2">
                  <c:v>راهنمايي</c:v>
                </c:pt>
                <c:pt idx="3">
                  <c:v>متوسطه</c:v>
                </c:pt>
                <c:pt idx="4">
                  <c:v>ديپلم و پيش دانشگاهي</c:v>
                </c:pt>
                <c:pt idx="5">
                  <c:v>فوق ديپلم</c:v>
                </c:pt>
                <c:pt idx="6">
                  <c:v>ليسانس</c:v>
                </c:pt>
                <c:pt idx="7">
                  <c:v>فوق ليسانس و دكتراي حرفه اي</c:v>
                </c:pt>
                <c:pt idx="8">
                  <c:v>دكتراي تخصصي</c:v>
                </c:pt>
              </c:strCache>
            </c:strRef>
          </c:cat>
          <c:val>
            <c:numRef>
              <c:f>'غيرفعالان بر حسب سواد'!$E$31:$M$31</c:f>
              <c:numCache>
                <c:formatCode>0</c:formatCode>
                <c:ptCount val="9"/>
                <c:pt idx="0">
                  <c:v>711.91899999999998</c:v>
                </c:pt>
                <c:pt idx="1">
                  <c:v>5057.3230000000003</c:v>
                </c:pt>
                <c:pt idx="2">
                  <c:v>3615.221</c:v>
                </c:pt>
                <c:pt idx="3">
                  <c:v>99.125499999999988</c:v>
                </c:pt>
                <c:pt idx="4">
                  <c:v>4439.2760000000007</c:v>
                </c:pt>
                <c:pt idx="5">
                  <c:v>460.99099999999976</c:v>
                </c:pt>
                <c:pt idx="6">
                  <c:v>1021.904</c:v>
                </c:pt>
                <c:pt idx="7">
                  <c:v>64.189399999999978</c:v>
                </c:pt>
                <c:pt idx="8">
                  <c:v>1.6115599999999999</c:v>
                </c:pt>
              </c:numCache>
            </c:numRef>
          </c:val>
        </c:ser>
        <c:ser>
          <c:idx val="6"/>
          <c:order val="6"/>
          <c:tx>
            <c:strRef>
              <c:f>'غيرفعالان بر حسب سواد'!$C$32</c:f>
              <c:strCache>
                <c:ptCount val="1"/>
                <c:pt idx="0">
                  <c:v>1393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cat>
            <c:strRef>
              <c:f>'غيرفعالان بر حسب سواد'!$E$25:$M$25</c:f>
              <c:strCache>
                <c:ptCount val="9"/>
                <c:pt idx="0">
                  <c:v>سواد آموزي و غيررسمي</c:v>
                </c:pt>
                <c:pt idx="1">
                  <c:v>ابتدايي</c:v>
                </c:pt>
                <c:pt idx="2">
                  <c:v>راهنمايي</c:v>
                </c:pt>
                <c:pt idx="3">
                  <c:v>متوسطه</c:v>
                </c:pt>
                <c:pt idx="4">
                  <c:v>ديپلم و پيش دانشگاهي</c:v>
                </c:pt>
                <c:pt idx="5">
                  <c:v>فوق ديپلم</c:v>
                </c:pt>
                <c:pt idx="6">
                  <c:v>ليسانس</c:v>
                </c:pt>
                <c:pt idx="7">
                  <c:v>فوق ليسانس و دكتراي حرفه اي</c:v>
                </c:pt>
                <c:pt idx="8">
                  <c:v>دكتراي تخصصي</c:v>
                </c:pt>
              </c:strCache>
            </c:strRef>
          </c:cat>
          <c:val>
            <c:numRef>
              <c:f>'غيرفعالان بر حسب سواد'!$E$32:$M$32</c:f>
              <c:numCache>
                <c:formatCode>0</c:formatCode>
                <c:ptCount val="9"/>
                <c:pt idx="0">
                  <c:v>738.303</c:v>
                </c:pt>
                <c:pt idx="1">
                  <c:v>5037.4220000000014</c:v>
                </c:pt>
                <c:pt idx="2">
                  <c:v>3664.71</c:v>
                </c:pt>
                <c:pt idx="3">
                  <c:v>89.027900000000002</c:v>
                </c:pt>
                <c:pt idx="4">
                  <c:v>4691.5430000000006</c:v>
                </c:pt>
                <c:pt idx="5">
                  <c:v>490.95400000000001</c:v>
                </c:pt>
                <c:pt idx="6">
                  <c:v>1118.7860000000001</c:v>
                </c:pt>
                <c:pt idx="7">
                  <c:v>90.527500000000003</c:v>
                </c:pt>
                <c:pt idx="8">
                  <c:v>0.39464900000000008</c:v>
                </c:pt>
              </c:numCache>
            </c:numRef>
          </c:val>
        </c:ser>
        <c:dLbls/>
        <c:gapWidth val="219"/>
        <c:overlap val="-27"/>
        <c:axId val="153736320"/>
        <c:axId val="153737856"/>
      </c:barChart>
      <c:catAx>
        <c:axId val="15373632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fa-IR"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pPr>
            <a:endParaRPr lang="en-US"/>
          </a:p>
        </c:txPr>
        <c:crossAx val="153737856"/>
        <c:crosses val="autoZero"/>
        <c:auto val="1"/>
        <c:lblAlgn val="ctr"/>
        <c:lblOffset val="100"/>
      </c:catAx>
      <c:valAx>
        <c:axId val="15373785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fa-IR"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pPr>
            <a:endParaRPr lang="en-US"/>
          </a:p>
        </c:txPr>
        <c:crossAx val="1537363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6953004963058573"/>
          <c:y val="0.11377975528050711"/>
          <c:w val="0.37211248265535291"/>
          <c:h val="3.6640498370225295E-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fa-IR"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B Mitra" panose="00000400000000000000" pitchFamily="2" charset="-78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 algn="ctr">
        <a:defRPr lang="fa-IR" sz="1200" b="1" i="0" u="none" strike="noStrike" kern="1200" baseline="0">
          <a:solidFill>
            <a:schemeClr val="tx1"/>
          </a:solidFill>
          <a:latin typeface="+mn-lt"/>
          <a:ea typeface="+mn-ea"/>
          <a:cs typeface="B Mitra" panose="00000400000000000000" pitchFamily="2" charset="-78"/>
        </a:defRPr>
      </a:pPr>
      <a:endParaRPr lang="en-US"/>
    </a:p>
  </c:txPr>
  <c:externalData r:id="rId1"/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 rot="0" spcFirstLastPara="1" vertOverflow="ellipsis" vert="horz" wrap="square" anchor="ctr" anchorCtr="1"/>
          <a:lstStyle/>
          <a:p>
            <a:pPr algn="ctr" rtl="1">
              <a:defRPr lang="fa-IR" sz="18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pPr>
            <a:r>
              <a:rPr lang="fa-IR" sz="1800" b="1" i="0" u="none" strike="noStrike" kern="1200" spc="0" baseline="0" dirty="0" err="1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rPr>
              <a:t>دلايل</a:t>
            </a:r>
            <a:r>
              <a:rPr lang="fa-IR" sz="1800" b="1" i="0" u="none" strike="noStrike" kern="1200" spc="0" baseline="0" dirty="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rPr>
              <a:t> عدم </a:t>
            </a:r>
            <a:r>
              <a:rPr lang="fa-IR" sz="1800" b="1" i="0" u="none" strike="noStrike" kern="1200" spc="0" baseline="0" dirty="0" err="1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rPr>
              <a:t>جستجوي</a:t>
            </a:r>
            <a:r>
              <a:rPr lang="fa-IR" sz="1800" b="1" i="0" u="none" strike="noStrike" kern="1200" spc="0" baseline="0" dirty="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rPr>
              <a:t> </a:t>
            </a:r>
            <a:r>
              <a:rPr lang="fa-IR" sz="1800" b="1" i="0" u="none" strike="noStrike" kern="1200" spc="0" baseline="0" dirty="0" err="1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rPr>
              <a:t>كار</a:t>
            </a:r>
            <a:r>
              <a:rPr lang="fa-IR" sz="1800" b="1" i="0" u="none" strike="noStrike" kern="1200" spc="0" baseline="0" dirty="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rPr>
              <a:t>(مردان و </a:t>
            </a:r>
            <a:r>
              <a:rPr lang="fa-IR" sz="1800" b="1" i="0" u="none" strike="noStrike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rPr>
              <a:t>زنان)93-1384</a:t>
            </a:r>
            <a:endParaRPr lang="fa-IR" sz="1800" b="1" i="0" u="none" strike="noStrike" kern="1200" spc="0" baseline="0" dirty="0">
              <a:solidFill>
                <a:schemeClr val="tx1"/>
              </a:solidFill>
              <a:latin typeface="+mn-lt"/>
              <a:ea typeface="+mn-ea"/>
              <a:cs typeface="B Mitra" panose="00000400000000000000" pitchFamily="2" charset="-78"/>
            </a:endParaRPr>
          </a:p>
        </c:rich>
      </c:tx>
      <c:layout/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0.13026597917804753"/>
          <c:y val="9.4590082251396548E-2"/>
          <c:w val="0.85166127055416374"/>
          <c:h val="0.56121371336105952"/>
        </c:manualLayout>
      </c:layout>
      <c:barChart>
        <c:barDir val="col"/>
        <c:grouping val="clustered"/>
        <c:ser>
          <c:idx val="0"/>
          <c:order val="0"/>
          <c:tx>
            <c:strRef>
              <c:f>'دلايل عدم جستجوي كار'!$K$3</c:f>
              <c:strCache>
                <c:ptCount val="1"/>
                <c:pt idx="0">
                  <c:v>1384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'دلايل عدم جستجوي كار'!$J$5:$J$16</c:f>
              <c:strCache>
                <c:ptCount val="12"/>
                <c:pt idx="0">
                  <c:v>آغازكاردرآينده (انتظاربرائ شروع كارجديد)</c:v>
                </c:pt>
                <c:pt idx="1">
                  <c:v>درانتظاربازگشت به شغل قبلي</c:v>
                </c:pt>
                <c:pt idx="2">
                  <c:v>درانتظارپاسخ كارفرمايادرانتظاراعلام نتايج آزمون</c:v>
                </c:pt>
                <c:pt idx="3">
                  <c:v>درانتظاربه ثمررسيدن اقدامات انجام شده برائ پيداكردن كار</c:v>
                </c:pt>
                <c:pt idx="4">
                  <c:v>دلسردشدن ازجستجوئ كار، نااميدشدن ازپيداكردن كار</c:v>
                </c:pt>
                <c:pt idx="5">
                  <c:v>درانتظارفصل كارئ</c:v>
                </c:pt>
                <c:pt idx="6">
                  <c:v>آگاهي نداشتن ازروشهائ جستجوئ كار</c:v>
                </c:pt>
                <c:pt idx="7">
                  <c:v>بيمارئ ، ناتواني جسمي موقت ، باردارئ</c:v>
                </c:pt>
                <c:pt idx="8">
                  <c:v>اشتغال به تحصيل ياآموزش</c:v>
                </c:pt>
                <c:pt idx="9">
                  <c:v>مسئوليتهائ شخصي ياخانوادگي</c:v>
                </c:pt>
                <c:pt idx="10">
                  <c:v>بي نيازبودن ازانجام كار</c:v>
                </c:pt>
                <c:pt idx="11">
                  <c:v>ساير</c:v>
                </c:pt>
              </c:strCache>
            </c:strRef>
          </c:cat>
          <c:val>
            <c:numRef>
              <c:f>'دلايل عدم جستجوي كار'!$K$5:$K$16</c:f>
              <c:numCache>
                <c:formatCode>General</c:formatCode>
                <c:ptCount val="12"/>
                <c:pt idx="0">
                  <c:v>129782</c:v>
                </c:pt>
                <c:pt idx="1">
                  <c:v>12181</c:v>
                </c:pt>
                <c:pt idx="2">
                  <c:v>42999</c:v>
                </c:pt>
                <c:pt idx="3">
                  <c:v>320903</c:v>
                </c:pt>
                <c:pt idx="4">
                  <c:v>78444</c:v>
                </c:pt>
                <c:pt idx="5">
                  <c:v>165050</c:v>
                </c:pt>
                <c:pt idx="6">
                  <c:v>364644</c:v>
                </c:pt>
                <c:pt idx="7">
                  <c:v>2310067</c:v>
                </c:pt>
                <c:pt idx="8">
                  <c:v>12767925</c:v>
                </c:pt>
                <c:pt idx="9">
                  <c:v>14203049</c:v>
                </c:pt>
                <c:pt idx="10">
                  <c:v>1408443</c:v>
                </c:pt>
                <c:pt idx="11">
                  <c:v>1743803</c:v>
                </c:pt>
              </c:numCache>
            </c:numRef>
          </c:val>
        </c:ser>
        <c:ser>
          <c:idx val="1"/>
          <c:order val="1"/>
          <c:tx>
            <c:strRef>
              <c:f>'دلايل عدم جستجوي كار'!$L$3</c:f>
              <c:strCache>
                <c:ptCount val="1"/>
                <c:pt idx="0">
                  <c:v>1385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'دلايل عدم جستجوي كار'!$J$5:$J$16</c:f>
              <c:strCache>
                <c:ptCount val="12"/>
                <c:pt idx="0">
                  <c:v>آغازكاردرآينده (انتظاربرائ شروع كارجديد)</c:v>
                </c:pt>
                <c:pt idx="1">
                  <c:v>درانتظاربازگشت به شغل قبلي</c:v>
                </c:pt>
                <c:pt idx="2">
                  <c:v>درانتظارپاسخ كارفرمايادرانتظاراعلام نتايج آزمون</c:v>
                </c:pt>
                <c:pt idx="3">
                  <c:v>درانتظاربه ثمررسيدن اقدامات انجام شده برائ پيداكردن كار</c:v>
                </c:pt>
                <c:pt idx="4">
                  <c:v>دلسردشدن ازجستجوئ كار، نااميدشدن ازپيداكردن كار</c:v>
                </c:pt>
                <c:pt idx="5">
                  <c:v>درانتظارفصل كارئ</c:v>
                </c:pt>
                <c:pt idx="6">
                  <c:v>آگاهي نداشتن ازروشهائ جستجوئ كار</c:v>
                </c:pt>
                <c:pt idx="7">
                  <c:v>بيمارئ ، ناتواني جسمي موقت ، باردارئ</c:v>
                </c:pt>
                <c:pt idx="8">
                  <c:v>اشتغال به تحصيل ياآموزش</c:v>
                </c:pt>
                <c:pt idx="9">
                  <c:v>مسئوليتهائ شخصي ياخانوادگي</c:v>
                </c:pt>
                <c:pt idx="10">
                  <c:v>بي نيازبودن ازانجام كار</c:v>
                </c:pt>
                <c:pt idx="11">
                  <c:v>ساير</c:v>
                </c:pt>
              </c:strCache>
            </c:strRef>
          </c:cat>
          <c:val>
            <c:numRef>
              <c:f>'دلايل عدم جستجوي كار'!$L$5:$L$16</c:f>
              <c:numCache>
                <c:formatCode>General</c:formatCode>
                <c:ptCount val="12"/>
                <c:pt idx="0">
                  <c:v>105514</c:v>
                </c:pt>
                <c:pt idx="1">
                  <c:v>8117</c:v>
                </c:pt>
                <c:pt idx="2">
                  <c:v>31359</c:v>
                </c:pt>
                <c:pt idx="3">
                  <c:v>260037</c:v>
                </c:pt>
                <c:pt idx="4">
                  <c:v>69719</c:v>
                </c:pt>
                <c:pt idx="5">
                  <c:v>181342</c:v>
                </c:pt>
                <c:pt idx="6">
                  <c:v>404442</c:v>
                </c:pt>
                <c:pt idx="7">
                  <c:v>2076492</c:v>
                </c:pt>
                <c:pt idx="8">
                  <c:v>12848366</c:v>
                </c:pt>
                <c:pt idx="9">
                  <c:v>15147247</c:v>
                </c:pt>
                <c:pt idx="10">
                  <c:v>1514429</c:v>
                </c:pt>
                <c:pt idx="11">
                  <c:v>2076669</c:v>
                </c:pt>
              </c:numCache>
            </c:numRef>
          </c:val>
        </c:ser>
        <c:ser>
          <c:idx val="3"/>
          <c:order val="2"/>
          <c:tx>
            <c:strRef>
              <c:f>'دلايل عدم جستجوي كار'!$N$3</c:f>
              <c:strCache>
                <c:ptCount val="1"/>
                <c:pt idx="0">
                  <c:v>1387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'دلايل عدم جستجوي كار'!$J$5:$J$16</c:f>
              <c:strCache>
                <c:ptCount val="12"/>
                <c:pt idx="0">
                  <c:v>آغازكاردرآينده (انتظاربرائ شروع كارجديد)</c:v>
                </c:pt>
                <c:pt idx="1">
                  <c:v>درانتظاربازگشت به شغل قبلي</c:v>
                </c:pt>
                <c:pt idx="2">
                  <c:v>درانتظارپاسخ كارفرمايادرانتظاراعلام نتايج آزمون</c:v>
                </c:pt>
                <c:pt idx="3">
                  <c:v>درانتظاربه ثمررسيدن اقدامات انجام شده برائ پيداكردن كار</c:v>
                </c:pt>
                <c:pt idx="4">
                  <c:v>دلسردشدن ازجستجوئ كار، نااميدشدن ازپيداكردن كار</c:v>
                </c:pt>
                <c:pt idx="5">
                  <c:v>درانتظارفصل كارئ</c:v>
                </c:pt>
                <c:pt idx="6">
                  <c:v>آگاهي نداشتن ازروشهائ جستجوئ كار</c:v>
                </c:pt>
                <c:pt idx="7">
                  <c:v>بيمارئ ، ناتواني جسمي موقت ، باردارئ</c:v>
                </c:pt>
                <c:pt idx="8">
                  <c:v>اشتغال به تحصيل ياآموزش</c:v>
                </c:pt>
                <c:pt idx="9">
                  <c:v>مسئوليتهائ شخصي ياخانوادگي</c:v>
                </c:pt>
                <c:pt idx="10">
                  <c:v>بي نيازبودن ازانجام كار</c:v>
                </c:pt>
                <c:pt idx="11">
                  <c:v>ساير</c:v>
                </c:pt>
              </c:strCache>
            </c:strRef>
          </c:cat>
          <c:val>
            <c:numRef>
              <c:f>'دلايل عدم جستجوي كار'!$N$5:$N$16</c:f>
              <c:numCache>
                <c:formatCode>General</c:formatCode>
                <c:ptCount val="12"/>
                <c:pt idx="0">
                  <c:v>149872</c:v>
                </c:pt>
                <c:pt idx="1">
                  <c:v>58483</c:v>
                </c:pt>
                <c:pt idx="2">
                  <c:v>16457</c:v>
                </c:pt>
                <c:pt idx="3">
                  <c:v>58113</c:v>
                </c:pt>
                <c:pt idx="4">
                  <c:v>381924</c:v>
                </c:pt>
                <c:pt idx="5">
                  <c:v>133612</c:v>
                </c:pt>
                <c:pt idx="6">
                  <c:v>220836</c:v>
                </c:pt>
                <c:pt idx="7">
                  <c:v>1825990</c:v>
                </c:pt>
                <c:pt idx="8">
                  <c:v>13141756</c:v>
                </c:pt>
                <c:pt idx="9">
                  <c:v>16976007</c:v>
                </c:pt>
                <c:pt idx="10">
                  <c:v>2253749</c:v>
                </c:pt>
                <c:pt idx="11">
                  <c:v>2230878</c:v>
                </c:pt>
              </c:numCache>
            </c:numRef>
          </c:val>
        </c:ser>
        <c:ser>
          <c:idx val="4"/>
          <c:order val="3"/>
          <c:tx>
            <c:strRef>
              <c:f>'دلايل عدم جستجوي كار'!$O$3</c:f>
              <c:strCache>
                <c:ptCount val="1"/>
                <c:pt idx="0">
                  <c:v>1388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cat>
            <c:strRef>
              <c:f>'دلايل عدم جستجوي كار'!$J$5:$J$16</c:f>
              <c:strCache>
                <c:ptCount val="12"/>
                <c:pt idx="0">
                  <c:v>آغازكاردرآينده (انتظاربرائ شروع كارجديد)</c:v>
                </c:pt>
                <c:pt idx="1">
                  <c:v>درانتظاربازگشت به شغل قبلي</c:v>
                </c:pt>
                <c:pt idx="2">
                  <c:v>درانتظارپاسخ كارفرمايادرانتظاراعلام نتايج آزمون</c:v>
                </c:pt>
                <c:pt idx="3">
                  <c:v>درانتظاربه ثمررسيدن اقدامات انجام شده برائ پيداكردن كار</c:v>
                </c:pt>
                <c:pt idx="4">
                  <c:v>دلسردشدن ازجستجوئ كار، نااميدشدن ازپيداكردن كار</c:v>
                </c:pt>
                <c:pt idx="5">
                  <c:v>درانتظارفصل كارئ</c:v>
                </c:pt>
                <c:pt idx="6">
                  <c:v>آگاهي نداشتن ازروشهائ جستجوئ كار</c:v>
                </c:pt>
                <c:pt idx="7">
                  <c:v>بيمارئ ، ناتواني جسمي موقت ، باردارئ</c:v>
                </c:pt>
                <c:pt idx="8">
                  <c:v>اشتغال به تحصيل ياآموزش</c:v>
                </c:pt>
                <c:pt idx="9">
                  <c:v>مسئوليتهائ شخصي ياخانوادگي</c:v>
                </c:pt>
                <c:pt idx="10">
                  <c:v>بي نيازبودن ازانجام كار</c:v>
                </c:pt>
                <c:pt idx="11">
                  <c:v>ساير</c:v>
                </c:pt>
              </c:strCache>
            </c:strRef>
          </c:cat>
          <c:val>
            <c:numRef>
              <c:f>'دلايل عدم جستجوي كار'!$O$5:$O$16</c:f>
              <c:numCache>
                <c:formatCode>General</c:formatCode>
                <c:ptCount val="12"/>
                <c:pt idx="0">
                  <c:v>152256</c:v>
                </c:pt>
                <c:pt idx="1">
                  <c:v>66127</c:v>
                </c:pt>
                <c:pt idx="2">
                  <c:v>12596</c:v>
                </c:pt>
                <c:pt idx="3">
                  <c:v>38778</c:v>
                </c:pt>
                <c:pt idx="4">
                  <c:v>482298</c:v>
                </c:pt>
                <c:pt idx="5">
                  <c:v>152887</c:v>
                </c:pt>
                <c:pt idx="6">
                  <c:v>263435</c:v>
                </c:pt>
                <c:pt idx="7">
                  <c:v>2380377</c:v>
                </c:pt>
                <c:pt idx="8">
                  <c:v>12909101</c:v>
                </c:pt>
                <c:pt idx="9">
                  <c:v>16594021</c:v>
                </c:pt>
                <c:pt idx="10">
                  <c:v>2193222</c:v>
                </c:pt>
                <c:pt idx="11">
                  <c:v>2302962</c:v>
                </c:pt>
              </c:numCache>
            </c:numRef>
          </c:val>
        </c:ser>
        <c:ser>
          <c:idx val="5"/>
          <c:order val="4"/>
          <c:tx>
            <c:strRef>
              <c:f>'دلايل عدم جستجوي كار'!$P$3</c:f>
              <c:strCache>
                <c:ptCount val="1"/>
                <c:pt idx="0">
                  <c:v>1389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cat>
            <c:strRef>
              <c:f>'دلايل عدم جستجوي كار'!$J$5:$J$16</c:f>
              <c:strCache>
                <c:ptCount val="12"/>
                <c:pt idx="0">
                  <c:v>آغازكاردرآينده (انتظاربرائ شروع كارجديد)</c:v>
                </c:pt>
                <c:pt idx="1">
                  <c:v>درانتظاربازگشت به شغل قبلي</c:v>
                </c:pt>
                <c:pt idx="2">
                  <c:v>درانتظارپاسخ كارفرمايادرانتظاراعلام نتايج آزمون</c:v>
                </c:pt>
                <c:pt idx="3">
                  <c:v>درانتظاربه ثمررسيدن اقدامات انجام شده برائ پيداكردن كار</c:v>
                </c:pt>
                <c:pt idx="4">
                  <c:v>دلسردشدن ازجستجوئ كار، نااميدشدن ازپيداكردن كار</c:v>
                </c:pt>
                <c:pt idx="5">
                  <c:v>درانتظارفصل كارئ</c:v>
                </c:pt>
                <c:pt idx="6">
                  <c:v>آگاهي نداشتن ازروشهائ جستجوئ كار</c:v>
                </c:pt>
                <c:pt idx="7">
                  <c:v>بيمارئ ، ناتواني جسمي موقت ، باردارئ</c:v>
                </c:pt>
                <c:pt idx="8">
                  <c:v>اشتغال به تحصيل ياآموزش</c:v>
                </c:pt>
                <c:pt idx="9">
                  <c:v>مسئوليتهائ شخصي ياخانوادگي</c:v>
                </c:pt>
                <c:pt idx="10">
                  <c:v>بي نيازبودن ازانجام كار</c:v>
                </c:pt>
                <c:pt idx="11">
                  <c:v>ساير</c:v>
                </c:pt>
              </c:strCache>
            </c:strRef>
          </c:cat>
          <c:val>
            <c:numRef>
              <c:f>'دلايل عدم جستجوي كار'!$P$5:$P$16</c:f>
              <c:numCache>
                <c:formatCode>General</c:formatCode>
                <c:ptCount val="12"/>
                <c:pt idx="0">
                  <c:v>145058</c:v>
                </c:pt>
                <c:pt idx="1">
                  <c:v>87474</c:v>
                </c:pt>
                <c:pt idx="2">
                  <c:v>15749</c:v>
                </c:pt>
                <c:pt idx="3">
                  <c:v>43912</c:v>
                </c:pt>
                <c:pt idx="4">
                  <c:v>467065</c:v>
                </c:pt>
                <c:pt idx="5">
                  <c:v>131358</c:v>
                </c:pt>
                <c:pt idx="6">
                  <c:v>158567</c:v>
                </c:pt>
                <c:pt idx="7">
                  <c:v>2351601</c:v>
                </c:pt>
                <c:pt idx="8">
                  <c:v>13008838</c:v>
                </c:pt>
                <c:pt idx="9">
                  <c:v>17352928</c:v>
                </c:pt>
                <c:pt idx="10">
                  <c:v>2279456</c:v>
                </c:pt>
                <c:pt idx="11">
                  <c:v>2538497</c:v>
                </c:pt>
              </c:numCache>
            </c:numRef>
          </c:val>
        </c:ser>
        <c:ser>
          <c:idx val="6"/>
          <c:order val="5"/>
          <c:tx>
            <c:strRef>
              <c:f>'دلايل عدم جستجوي كار'!$Q$3</c:f>
              <c:strCache>
                <c:ptCount val="1"/>
                <c:pt idx="0">
                  <c:v>1390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cat>
            <c:strRef>
              <c:f>'دلايل عدم جستجوي كار'!$J$5:$J$16</c:f>
              <c:strCache>
                <c:ptCount val="12"/>
                <c:pt idx="0">
                  <c:v>آغازكاردرآينده (انتظاربرائ شروع كارجديد)</c:v>
                </c:pt>
                <c:pt idx="1">
                  <c:v>درانتظاربازگشت به شغل قبلي</c:v>
                </c:pt>
                <c:pt idx="2">
                  <c:v>درانتظارپاسخ كارفرمايادرانتظاراعلام نتايج آزمون</c:v>
                </c:pt>
                <c:pt idx="3">
                  <c:v>درانتظاربه ثمررسيدن اقدامات انجام شده برائ پيداكردن كار</c:v>
                </c:pt>
                <c:pt idx="4">
                  <c:v>دلسردشدن ازجستجوئ كار، نااميدشدن ازپيداكردن كار</c:v>
                </c:pt>
                <c:pt idx="5">
                  <c:v>درانتظارفصل كارئ</c:v>
                </c:pt>
                <c:pt idx="6">
                  <c:v>آگاهي نداشتن ازروشهائ جستجوئ كار</c:v>
                </c:pt>
                <c:pt idx="7">
                  <c:v>بيمارئ ، ناتواني جسمي موقت ، باردارئ</c:v>
                </c:pt>
                <c:pt idx="8">
                  <c:v>اشتغال به تحصيل ياآموزش</c:v>
                </c:pt>
                <c:pt idx="9">
                  <c:v>مسئوليتهائ شخصي ياخانوادگي</c:v>
                </c:pt>
                <c:pt idx="10">
                  <c:v>بي نيازبودن ازانجام كار</c:v>
                </c:pt>
                <c:pt idx="11">
                  <c:v>ساير</c:v>
                </c:pt>
              </c:strCache>
            </c:strRef>
          </c:cat>
          <c:val>
            <c:numRef>
              <c:f>'دلايل عدم جستجوي كار'!$Q$5:$Q$16</c:f>
              <c:numCache>
                <c:formatCode>General</c:formatCode>
                <c:ptCount val="12"/>
                <c:pt idx="0">
                  <c:v>108006</c:v>
                </c:pt>
                <c:pt idx="1">
                  <c:v>80493</c:v>
                </c:pt>
                <c:pt idx="2">
                  <c:v>14063</c:v>
                </c:pt>
                <c:pt idx="3">
                  <c:v>55877</c:v>
                </c:pt>
                <c:pt idx="4">
                  <c:v>455943</c:v>
                </c:pt>
                <c:pt idx="5">
                  <c:v>132324</c:v>
                </c:pt>
                <c:pt idx="6">
                  <c:v>160504</c:v>
                </c:pt>
                <c:pt idx="7">
                  <c:v>2135750</c:v>
                </c:pt>
                <c:pt idx="8">
                  <c:v>13296851</c:v>
                </c:pt>
                <c:pt idx="9">
                  <c:v>18601445</c:v>
                </c:pt>
                <c:pt idx="10">
                  <c:v>2553743</c:v>
                </c:pt>
                <c:pt idx="11">
                  <c:v>2487005</c:v>
                </c:pt>
              </c:numCache>
            </c:numRef>
          </c:val>
        </c:ser>
        <c:ser>
          <c:idx val="7"/>
          <c:order val="6"/>
          <c:tx>
            <c:strRef>
              <c:f>'دلايل عدم جستجوي كار'!$R$3</c:f>
              <c:strCache>
                <c:ptCount val="1"/>
                <c:pt idx="0">
                  <c:v>1391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cat>
            <c:strRef>
              <c:f>'دلايل عدم جستجوي كار'!$J$5:$J$16</c:f>
              <c:strCache>
                <c:ptCount val="12"/>
                <c:pt idx="0">
                  <c:v>آغازكاردرآينده (انتظاربرائ شروع كارجديد)</c:v>
                </c:pt>
                <c:pt idx="1">
                  <c:v>درانتظاربازگشت به شغل قبلي</c:v>
                </c:pt>
                <c:pt idx="2">
                  <c:v>درانتظارپاسخ كارفرمايادرانتظاراعلام نتايج آزمون</c:v>
                </c:pt>
                <c:pt idx="3">
                  <c:v>درانتظاربه ثمررسيدن اقدامات انجام شده برائ پيداكردن كار</c:v>
                </c:pt>
                <c:pt idx="4">
                  <c:v>دلسردشدن ازجستجوئ كار، نااميدشدن ازپيداكردن كار</c:v>
                </c:pt>
                <c:pt idx="5">
                  <c:v>درانتظارفصل كارئ</c:v>
                </c:pt>
                <c:pt idx="6">
                  <c:v>آگاهي نداشتن ازروشهائ جستجوئ كار</c:v>
                </c:pt>
                <c:pt idx="7">
                  <c:v>بيمارئ ، ناتواني جسمي موقت ، باردارئ</c:v>
                </c:pt>
                <c:pt idx="8">
                  <c:v>اشتغال به تحصيل ياآموزش</c:v>
                </c:pt>
                <c:pt idx="9">
                  <c:v>مسئوليتهائ شخصي ياخانوادگي</c:v>
                </c:pt>
                <c:pt idx="10">
                  <c:v>بي نيازبودن ازانجام كار</c:v>
                </c:pt>
                <c:pt idx="11">
                  <c:v>ساير</c:v>
                </c:pt>
              </c:strCache>
            </c:strRef>
          </c:cat>
          <c:val>
            <c:numRef>
              <c:f>'دلايل عدم جستجوي كار'!$R$5:$R$16</c:f>
              <c:numCache>
                <c:formatCode>General</c:formatCode>
                <c:ptCount val="12"/>
                <c:pt idx="0">
                  <c:v>115724</c:v>
                </c:pt>
                <c:pt idx="1">
                  <c:v>70707</c:v>
                </c:pt>
                <c:pt idx="2">
                  <c:v>19861</c:v>
                </c:pt>
                <c:pt idx="3">
                  <c:v>56223</c:v>
                </c:pt>
                <c:pt idx="4">
                  <c:v>428107</c:v>
                </c:pt>
                <c:pt idx="5">
                  <c:v>125018</c:v>
                </c:pt>
                <c:pt idx="6">
                  <c:v>132373</c:v>
                </c:pt>
                <c:pt idx="7">
                  <c:v>1880485</c:v>
                </c:pt>
                <c:pt idx="8">
                  <c:v>12570288</c:v>
                </c:pt>
                <c:pt idx="9">
                  <c:v>18422190</c:v>
                </c:pt>
                <c:pt idx="10">
                  <c:v>2802799</c:v>
                </c:pt>
                <c:pt idx="11">
                  <c:v>2651229</c:v>
                </c:pt>
              </c:numCache>
            </c:numRef>
          </c:val>
        </c:ser>
        <c:ser>
          <c:idx val="8"/>
          <c:order val="7"/>
          <c:tx>
            <c:strRef>
              <c:f>'دلايل عدم جستجوي كار'!$S$3</c:f>
              <c:strCache>
                <c:ptCount val="1"/>
                <c:pt idx="0">
                  <c:v>1392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cat>
            <c:strRef>
              <c:f>'دلايل عدم جستجوي كار'!$J$5:$J$16</c:f>
              <c:strCache>
                <c:ptCount val="12"/>
                <c:pt idx="0">
                  <c:v>آغازكاردرآينده (انتظاربرائ شروع كارجديد)</c:v>
                </c:pt>
                <c:pt idx="1">
                  <c:v>درانتظاربازگشت به شغل قبلي</c:v>
                </c:pt>
                <c:pt idx="2">
                  <c:v>درانتظارپاسخ كارفرمايادرانتظاراعلام نتايج آزمون</c:v>
                </c:pt>
                <c:pt idx="3">
                  <c:v>درانتظاربه ثمررسيدن اقدامات انجام شده برائ پيداكردن كار</c:v>
                </c:pt>
                <c:pt idx="4">
                  <c:v>دلسردشدن ازجستجوئ كار، نااميدشدن ازپيداكردن كار</c:v>
                </c:pt>
                <c:pt idx="5">
                  <c:v>درانتظارفصل كارئ</c:v>
                </c:pt>
                <c:pt idx="6">
                  <c:v>آگاهي نداشتن ازروشهائ جستجوئ كار</c:v>
                </c:pt>
                <c:pt idx="7">
                  <c:v>بيمارئ ، ناتواني جسمي موقت ، باردارئ</c:v>
                </c:pt>
                <c:pt idx="8">
                  <c:v>اشتغال به تحصيل ياآموزش</c:v>
                </c:pt>
                <c:pt idx="9">
                  <c:v>مسئوليتهائ شخصي ياخانوادگي</c:v>
                </c:pt>
                <c:pt idx="10">
                  <c:v>بي نيازبودن ازانجام كار</c:v>
                </c:pt>
                <c:pt idx="11">
                  <c:v>ساير</c:v>
                </c:pt>
              </c:strCache>
            </c:strRef>
          </c:cat>
          <c:val>
            <c:numRef>
              <c:f>'دلايل عدم جستجوي كار'!$S$5:$S$16</c:f>
              <c:numCache>
                <c:formatCode>General</c:formatCode>
                <c:ptCount val="12"/>
                <c:pt idx="0">
                  <c:v>103411</c:v>
                </c:pt>
                <c:pt idx="1">
                  <c:v>49303</c:v>
                </c:pt>
                <c:pt idx="2">
                  <c:v>19278</c:v>
                </c:pt>
                <c:pt idx="3">
                  <c:v>66490</c:v>
                </c:pt>
                <c:pt idx="4">
                  <c:v>522816</c:v>
                </c:pt>
                <c:pt idx="5">
                  <c:v>137896</c:v>
                </c:pt>
                <c:pt idx="6">
                  <c:v>129891</c:v>
                </c:pt>
                <c:pt idx="7">
                  <c:v>1851730</c:v>
                </c:pt>
                <c:pt idx="8">
                  <c:v>11974135</c:v>
                </c:pt>
                <c:pt idx="9">
                  <c:v>19663723</c:v>
                </c:pt>
                <c:pt idx="10">
                  <c:v>2956861</c:v>
                </c:pt>
                <c:pt idx="11">
                  <c:v>2079026</c:v>
                </c:pt>
              </c:numCache>
            </c:numRef>
          </c:val>
        </c:ser>
        <c:ser>
          <c:idx val="9"/>
          <c:order val="8"/>
          <c:tx>
            <c:strRef>
              <c:f>'دلايل عدم جستجوي كار'!$T$3</c:f>
              <c:strCache>
                <c:ptCount val="1"/>
                <c:pt idx="0">
                  <c:v>1393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cat>
            <c:strRef>
              <c:f>'دلايل عدم جستجوي كار'!$J$5:$J$16</c:f>
              <c:strCache>
                <c:ptCount val="12"/>
                <c:pt idx="0">
                  <c:v>آغازكاردرآينده (انتظاربرائ شروع كارجديد)</c:v>
                </c:pt>
                <c:pt idx="1">
                  <c:v>درانتظاربازگشت به شغل قبلي</c:v>
                </c:pt>
                <c:pt idx="2">
                  <c:v>درانتظارپاسخ كارفرمايادرانتظاراعلام نتايج آزمون</c:v>
                </c:pt>
                <c:pt idx="3">
                  <c:v>درانتظاربه ثمررسيدن اقدامات انجام شده برائ پيداكردن كار</c:v>
                </c:pt>
                <c:pt idx="4">
                  <c:v>دلسردشدن ازجستجوئ كار، نااميدشدن ازپيداكردن كار</c:v>
                </c:pt>
                <c:pt idx="5">
                  <c:v>درانتظارفصل كارئ</c:v>
                </c:pt>
                <c:pt idx="6">
                  <c:v>آگاهي نداشتن ازروشهائ جستجوئ كار</c:v>
                </c:pt>
                <c:pt idx="7">
                  <c:v>بيمارئ ، ناتواني جسمي موقت ، باردارئ</c:v>
                </c:pt>
                <c:pt idx="8">
                  <c:v>اشتغال به تحصيل ياآموزش</c:v>
                </c:pt>
                <c:pt idx="9">
                  <c:v>مسئوليتهائ شخصي ياخانوادگي</c:v>
                </c:pt>
                <c:pt idx="10">
                  <c:v>بي نيازبودن ازانجام كار</c:v>
                </c:pt>
                <c:pt idx="11">
                  <c:v>ساير</c:v>
                </c:pt>
              </c:strCache>
            </c:strRef>
          </c:cat>
          <c:val>
            <c:numRef>
              <c:f>'دلايل عدم جستجوي كار'!$T$5:$T$16</c:f>
              <c:numCache>
                <c:formatCode>General</c:formatCode>
                <c:ptCount val="12"/>
                <c:pt idx="0">
                  <c:v>91422</c:v>
                </c:pt>
                <c:pt idx="1">
                  <c:v>52587</c:v>
                </c:pt>
                <c:pt idx="2">
                  <c:v>19421</c:v>
                </c:pt>
                <c:pt idx="3">
                  <c:v>73787</c:v>
                </c:pt>
                <c:pt idx="4">
                  <c:v>522280</c:v>
                </c:pt>
                <c:pt idx="5">
                  <c:v>135880</c:v>
                </c:pt>
                <c:pt idx="6">
                  <c:v>140865</c:v>
                </c:pt>
                <c:pt idx="7">
                  <c:v>1916511</c:v>
                </c:pt>
                <c:pt idx="8">
                  <c:v>11992483</c:v>
                </c:pt>
                <c:pt idx="9">
                  <c:v>20164433</c:v>
                </c:pt>
                <c:pt idx="10">
                  <c:v>3078692</c:v>
                </c:pt>
                <c:pt idx="11">
                  <c:v>2045537</c:v>
                </c:pt>
              </c:numCache>
            </c:numRef>
          </c:val>
        </c:ser>
        <c:dLbls/>
        <c:gapWidth val="219"/>
        <c:axId val="155296512"/>
        <c:axId val="155298048"/>
        <c:extLst>
          <c:ext xmlns:c15="http://schemas.microsoft.com/office/drawing/2012/chart" uri="{02D57815-91ED-43cb-92C2-25804820EDAC}">
            <c15:filteredBar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'دلايل عدم جستجوي كار'!$M$3</c15:sqref>
                        </c15:formulaRef>
                      </c:ext>
                    </c:extLst>
                    <c:strCache>
                      <c:ptCount val="1"/>
                      <c:pt idx="0">
                        <c:v>1386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'دلايل عدم جستجوي كار'!$J$5:$J$16</c15:sqref>
                        </c15:formulaRef>
                      </c:ext>
                    </c:extLst>
                    <c:strCache>
                      <c:ptCount val="12"/>
                      <c:pt idx="0">
                        <c:v>آغازكاردرآينده (انتظاربرائ شروع كارجديد)</c:v>
                      </c:pt>
                      <c:pt idx="1">
                        <c:v>درانتظاربازگشت به شغل قبلي</c:v>
                      </c:pt>
                      <c:pt idx="2">
                        <c:v>درانتظارپاسخ كارفرمايادرانتظاراعلام نتايج آزمون</c:v>
                      </c:pt>
                      <c:pt idx="3">
                        <c:v>درانتظاربه ثمررسيدن اقدامات انجام شده برائ پيداكردن كار</c:v>
                      </c:pt>
                      <c:pt idx="4">
                        <c:v>دلسردشدن ازجستجوئ كار، نااميدشدن ازپيداكردن كار</c:v>
                      </c:pt>
                      <c:pt idx="5">
                        <c:v>درانتظارفصل كارئ</c:v>
                      </c:pt>
                      <c:pt idx="6">
                        <c:v>آگاهي نداشتن ازروشهائ جستجوئ كار</c:v>
                      </c:pt>
                      <c:pt idx="7">
                        <c:v>بيمارئ ، ناتواني جسمي موقت ، باردارئ</c:v>
                      </c:pt>
                      <c:pt idx="8">
                        <c:v>اشتغال به تحصيل ياآموزش</c:v>
                      </c:pt>
                      <c:pt idx="9">
                        <c:v>مسئوليتهائ شخصي ياخانوادگي</c:v>
                      </c:pt>
                      <c:pt idx="10">
                        <c:v>بي نيازبودن ازانجام كار</c:v>
                      </c:pt>
                      <c:pt idx="11">
                        <c:v>ساير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'دلايل عدم جستجوي كار'!$M$5:$M$16</c15:sqref>
                        </c15:formulaRef>
                      </c:ext>
                    </c:extLst>
                    <c:numCache>
                      <c:formatCode>General</c:formatCode>
                      <c:ptCount val="12"/>
                      <c:pt idx="0">
                        <c:v>121920</c:v>
                      </c:pt>
                      <c:pt idx="1">
                        <c:v>69390</c:v>
                      </c:pt>
                      <c:pt idx="2">
                        <c:v>16977</c:v>
                      </c:pt>
                      <c:pt idx="3">
                        <c:v>58679</c:v>
                      </c:pt>
                      <c:pt idx="4">
                        <c:v>274296</c:v>
                      </c:pt>
                      <c:pt idx="5">
                        <c:v>221562</c:v>
                      </c:pt>
                      <c:pt idx="6">
                        <c:v>302761</c:v>
                      </c:pt>
                      <c:pt idx="7">
                        <c:v>1938672</c:v>
                      </c:pt>
                      <c:pt idx="8">
                        <c:v>13204917</c:v>
                      </c:pt>
                      <c:pt idx="9">
                        <c:v>15868310</c:v>
                      </c:pt>
                      <c:pt idx="10">
                        <c:v>1620437</c:v>
                      </c:pt>
                      <c:pt idx="11">
                        <c:v>2060849</c:v>
                      </c:pt>
                    </c:numCache>
                  </c:numRef>
                </c:val>
              </c15:ser>
            </c15:filteredBarSeries>
          </c:ext>
        </c:extLst>
      </c:barChart>
      <c:catAx>
        <c:axId val="15529651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5298048"/>
        <c:crosses val="autoZero"/>
        <c:auto val="1"/>
        <c:lblAlgn val="ctr"/>
        <c:lblOffset val="100"/>
      </c:catAx>
      <c:valAx>
        <c:axId val="15529804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Zar-s" pitchFamily="2" charset="0"/>
                <a:ea typeface="+mn-ea"/>
                <a:cs typeface="+mn-cs"/>
              </a:defRPr>
            </a:pPr>
            <a:endParaRPr lang="en-US"/>
          </a:p>
        </c:txPr>
        <c:crossAx val="1552965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884567707640224"/>
          <c:y val="0.11477361745696643"/>
          <c:w val="0.80345350424693718"/>
          <c:h val="3.3779766215059112E-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fa-IR"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B Mitra" panose="00000400000000000000" pitchFamily="2" charset="-78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 rot="0" spcFirstLastPara="1" vertOverflow="ellipsis" vert="horz" wrap="square" anchor="ctr" anchorCtr="1"/>
          <a:lstStyle/>
          <a:p>
            <a:pPr algn="ctr" rtl="1">
              <a:defRPr lang="fa-IR" sz="18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pPr>
            <a:r>
              <a:rPr lang="fa-IR" sz="1800" b="1" i="0" u="none" strike="noStrike" kern="1200" spc="0" baseline="0" dirty="0" err="1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rPr>
              <a:t>دلايل</a:t>
            </a:r>
            <a:r>
              <a:rPr lang="fa-IR" sz="1800" b="1" i="0" u="none" strike="noStrike" kern="1200" spc="0" baseline="0" dirty="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rPr>
              <a:t> عدم </a:t>
            </a:r>
            <a:r>
              <a:rPr lang="fa-IR" sz="1800" b="1" i="0" u="none" strike="noStrike" kern="1200" spc="0" baseline="0" dirty="0" err="1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rPr>
              <a:t>جستجوي</a:t>
            </a:r>
            <a:r>
              <a:rPr lang="fa-IR" sz="1800" b="1" i="0" u="none" strike="noStrike" kern="1200" spc="0" baseline="0" dirty="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rPr>
              <a:t> </a:t>
            </a:r>
            <a:r>
              <a:rPr lang="fa-IR" sz="1800" b="1" i="0" u="none" strike="noStrike" kern="1200" spc="0" baseline="0" dirty="0" err="1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rPr>
              <a:t>كار</a:t>
            </a:r>
            <a:r>
              <a:rPr lang="fa-IR" sz="1800" b="1" i="0" u="none" strike="noStrike" kern="1200" spc="0" baseline="0" dirty="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rPr>
              <a:t> توسط </a:t>
            </a:r>
            <a:r>
              <a:rPr lang="fa-IR" sz="1800" b="1" i="0" u="none" strike="noStrike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rPr>
              <a:t> مردان93-1384</a:t>
            </a:r>
            <a:endParaRPr lang="fa-IR" sz="1800" b="1" i="0" u="none" strike="noStrike" kern="1200" spc="0" baseline="0" dirty="0">
              <a:solidFill>
                <a:schemeClr val="tx1"/>
              </a:solidFill>
              <a:latin typeface="+mn-lt"/>
              <a:ea typeface="+mn-ea"/>
              <a:cs typeface="B Mitra" panose="00000400000000000000" pitchFamily="2" charset="-78"/>
            </a:endParaRPr>
          </a:p>
        </c:rich>
      </c:tx>
      <c:layout/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0.13208757429930415"/>
          <c:y val="9.387604132324745E-2"/>
          <c:w val="0.85166127055416374"/>
          <c:h val="0.56192775428920871"/>
        </c:manualLayout>
      </c:layout>
      <c:barChart>
        <c:barDir val="col"/>
        <c:grouping val="clustered"/>
        <c:ser>
          <c:idx val="0"/>
          <c:order val="0"/>
          <c:tx>
            <c:strRef>
              <c:f>'دلايل عدم جستجوي كار'!$K$3</c:f>
              <c:strCache>
                <c:ptCount val="1"/>
                <c:pt idx="0">
                  <c:v>1384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'دلايل عدم جستجوي كار'!$J$19:$J$31</c:f>
              <c:strCache>
                <c:ptCount val="13"/>
                <c:pt idx="0">
                  <c:v>آغازكاردرآينده (انتظاربرائ شروع كارجديد)</c:v>
                </c:pt>
                <c:pt idx="1">
                  <c:v>درانتظاربازگشت به شغل قبلي</c:v>
                </c:pt>
                <c:pt idx="2">
                  <c:v>درانتظارپاسخ كارفرمايادرانتظاراعلام نتايج آزمون</c:v>
                </c:pt>
                <c:pt idx="3">
                  <c:v>درانتظاربه ثمررسيدن اقدامات انجام شده برائ پيداكردن كار</c:v>
                </c:pt>
                <c:pt idx="4">
                  <c:v>دلسردشدن ازجستجوئ كار، نااميدشدن ازپيداكردن كار</c:v>
                </c:pt>
                <c:pt idx="5">
                  <c:v>درانتظارفصل كارئ</c:v>
                </c:pt>
                <c:pt idx="6">
                  <c:v>آگاهي نداشتن ازروشهائ جستجوئ كار</c:v>
                </c:pt>
                <c:pt idx="7">
                  <c:v>بيمارئ ، ناتواني جسمي موقت ، باردارئ</c:v>
                </c:pt>
                <c:pt idx="8">
                  <c:v>اشتغال به تحصيل ياآموزش</c:v>
                </c:pt>
                <c:pt idx="9">
                  <c:v>مسئوليتهائ شخصي ياخانوادگي</c:v>
                </c:pt>
                <c:pt idx="10">
                  <c:v>بي نيازبودن ازانجام كار</c:v>
                </c:pt>
                <c:pt idx="11">
                  <c:v>ساير</c:v>
                </c:pt>
                <c:pt idx="12">
                  <c:v>اظهارنشده</c:v>
                </c:pt>
              </c:strCache>
            </c:strRef>
          </c:cat>
          <c:val>
            <c:numRef>
              <c:f>'دلايل عدم جستجوي كار'!$K$19:$K$30</c:f>
              <c:numCache>
                <c:formatCode>General</c:formatCode>
                <c:ptCount val="12"/>
                <c:pt idx="0">
                  <c:v>112363</c:v>
                </c:pt>
                <c:pt idx="1">
                  <c:v>7569</c:v>
                </c:pt>
                <c:pt idx="2">
                  <c:v>28387</c:v>
                </c:pt>
                <c:pt idx="3">
                  <c:v>170211</c:v>
                </c:pt>
                <c:pt idx="4">
                  <c:v>62169</c:v>
                </c:pt>
                <c:pt idx="5">
                  <c:v>79814</c:v>
                </c:pt>
                <c:pt idx="6">
                  <c:v>160556</c:v>
                </c:pt>
                <c:pt idx="7">
                  <c:v>1311337</c:v>
                </c:pt>
                <c:pt idx="8">
                  <c:v>6434160</c:v>
                </c:pt>
                <c:pt idx="9">
                  <c:v>181506</c:v>
                </c:pt>
                <c:pt idx="10">
                  <c:v>642477</c:v>
                </c:pt>
                <c:pt idx="11">
                  <c:v>990312</c:v>
                </c:pt>
              </c:numCache>
            </c:numRef>
          </c:val>
        </c:ser>
        <c:ser>
          <c:idx val="1"/>
          <c:order val="1"/>
          <c:tx>
            <c:strRef>
              <c:f>'دلايل عدم جستجوي كار'!$L$3</c:f>
              <c:strCache>
                <c:ptCount val="1"/>
                <c:pt idx="0">
                  <c:v>1385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'دلايل عدم جستجوي كار'!$J$19:$J$31</c:f>
              <c:strCache>
                <c:ptCount val="13"/>
                <c:pt idx="0">
                  <c:v>آغازكاردرآينده (انتظاربرائ شروع كارجديد)</c:v>
                </c:pt>
                <c:pt idx="1">
                  <c:v>درانتظاربازگشت به شغل قبلي</c:v>
                </c:pt>
                <c:pt idx="2">
                  <c:v>درانتظارپاسخ كارفرمايادرانتظاراعلام نتايج آزمون</c:v>
                </c:pt>
                <c:pt idx="3">
                  <c:v>درانتظاربه ثمررسيدن اقدامات انجام شده برائ پيداكردن كار</c:v>
                </c:pt>
                <c:pt idx="4">
                  <c:v>دلسردشدن ازجستجوئ كار، نااميدشدن ازپيداكردن كار</c:v>
                </c:pt>
                <c:pt idx="5">
                  <c:v>درانتظارفصل كارئ</c:v>
                </c:pt>
                <c:pt idx="6">
                  <c:v>آگاهي نداشتن ازروشهائ جستجوئ كار</c:v>
                </c:pt>
                <c:pt idx="7">
                  <c:v>بيمارئ ، ناتواني جسمي موقت ، باردارئ</c:v>
                </c:pt>
                <c:pt idx="8">
                  <c:v>اشتغال به تحصيل ياآموزش</c:v>
                </c:pt>
                <c:pt idx="9">
                  <c:v>مسئوليتهائ شخصي ياخانوادگي</c:v>
                </c:pt>
                <c:pt idx="10">
                  <c:v>بي نيازبودن ازانجام كار</c:v>
                </c:pt>
                <c:pt idx="11">
                  <c:v>ساير</c:v>
                </c:pt>
                <c:pt idx="12">
                  <c:v>اظهارنشده</c:v>
                </c:pt>
              </c:strCache>
            </c:strRef>
          </c:cat>
          <c:val>
            <c:numRef>
              <c:f>'دلايل عدم جستجوي كار'!$L$19:$L$30</c:f>
              <c:numCache>
                <c:formatCode>General</c:formatCode>
                <c:ptCount val="12"/>
                <c:pt idx="0">
                  <c:v>93246</c:v>
                </c:pt>
                <c:pt idx="1">
                  <c:v>5000</c:v>
                </c:pt>
                <c:pt idx="2">
                  <c:v>21458</c:v>
                </c:pt>
                <c:pt idx="3">
                  <c:v>149623</c:v>
                </c:pt>
                <c:pt idx="4">
                  <c:v>55172</c:v>
                </c:pt>
                <c:pt idx="5">
                  <c:v>95670</c:v>
                </c:pt>
                <c:pt idx="6">
                  <c:v>155523</c:v>
                </c:pt>
                <c:pt idx="7">
                  <c:v>1215922</c:v>
                </c:pt>
                <c:pt idx="8">
                  <c:v>6560168</c:v>
                </c:pt>
                <c:pt idx="9">
                  <c:v>226852</c:v>
                </c:pt>
                <c:pt idx="10">
                  <c:v>802518</c:v>
                </c:pt>
                <c:pt idx="11">
                  <c:v>1264798</c:v>
                </c:pt>
              </c:numCache>
            </c:numRef>
          </c:val>
        </c:ser>
        <c:ser>
          <c:idx val="2"/>
          <c:order val="2"/>
          <c:tx>
            <c:strRef>
              <c:f>'دلايل عدم جستجوي كار'!$M$3</c:f>
              <c:strCache>
                <c:ptCount val="1"/>
                <c:pt idx="0">
                  <c:v>1386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'دلايل عدم جستجوي كار'!$J$19:$J$31</c:f>
              <c:strCache>
                <c:ptCount val="13"/>
                <c:pt idx="0">
                  <c:v>آغازكاردرآينده (انتظاربرائ شروع كارجديد)</c:v>
                </c:pt>
                <c:pt idx="1">
                  <c:v>درانتظاربازگشت به شغل قبلي</c:v>
                </c:pt>
                <c:pt idx="2">
                  <c:v>درانتظارپاسخ كارفرمايادرانتظاراعلام نتايج آزمون</c:v>
                </c:pt>
                <c:pt idx="3">
                  <c:v>درانتظاربه ثمررسيدن اقدامات انجام شده برائ پيداكردن كار</c:v>
                </c:pt>
                <c:pt idx="4">
                  <c:v>دلسردشدن ازجستجوئ كار، نااميدشدن ازپيداكردن كار</c:v>
                </c:pt>
                <c:pt idx="5">
                  <c:v>درانتظارفصل كارئ</c:v>
                </c:pt>
                <c:pt idx="6">
                  <c:v>آگاهي نداشتن ازروشهائ جستجوئ كار</c:v>
                </c:pt>
                <c:pt idx="7">
                  <c:v>بيمارئ ، ناتواني جسمي موقت ، باردارئ</c:v>
                </c:pt>
                <c:pt idx="8">
                  <c:v>اشتغال به تحصيل ياآموزش</c:v>
                </c:pt>
                <c:pt idx="9">
                  <c:v>مسئوليتهائ شخصي ياخانوادگي</c:v>
                </c:pt>
                <c:pt idx="10">
                  <c:v>بي نيازبودن ازانجام كار</c:v>
                </c:pt>
                <c:pt idx="11">
                  <c:v>ساير</c:v>
                </c:pt>
                <c:pt idx="12">
                  <c:v>اظهارنشده</c:v>
                </c:pt>
              </c:strCache>
            </c:strRef>
          </c:cat>
          <c:val>
            <c:numRef>
              <c:f>'دلايل عدم جستجوي كار'!$M$19:$M$30</c:f>
              <c:numCache>
                <c:formatCode>General</c:formatCode>
                <c:ptCount val="12"/>
                <c:pt idx="0">
                  <c:v>111554</c:v>
                </c:pt>
                <c:pt idx="1">
                  <c:v>48520</c:v>
                </c:pt>
                <c:pt idx="2">
                  <c:v>11526</c:v>
                </c:pt>
                <c:pt idx="3">
                  <c:v>39591</c:v>
                </c:pt>
                <c:pt idx="4">
                  <c:v>156735</c:v>
                </c:pt>
                <c:pt idx="5">
                  <c:v>115134</c:v>
                </c:pt>
                <c:pt idx="6">
                  <c:v>129140</c:v>
                </c:pt>
                <c:pt idx="7">
                  <c:v>1129863</c:v>
                </c:pt>
                <c:pt idx="8">
                  <c:v>6729133</c:v>
                </c:pt>
                <c:pt idx="9">
                  <c:v>222601</c:v>
                </c:pt>
                <c:pt idx="10">
                  <c:v>989273</c:v>
                </c:pt>
                <c:pt idx="11">
                  <c:v>1282986</c:v>
                </c:pt>
              </c:numCache>
            </c:numRef>
          </c:val>
        </c:ser>
        <c:ser>
          <c:idx val="3"/>
          <c:order val="3"/>
          <c:tx>
            <c:strRef>
              <c:f>'دلايل عدم جستجوي كار'!$N$3</c:f>
              <c:strCache>
                <c:ptCount val="1"/>
                <c:pt idx="0">
                  <c:v>1387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'دلايل عدم جستجوي كار'!$J$19:$J$31</c:f>
              <c:strCache>
                <c:ptCount val="13"/>
                <c:pt idx="0">
                  <c:v>آغازكاردرآينده (انتظاربرائ شروع كارجديد)</c:v>
                </c:pt>
                <c:pt idx="1">
                  <c:v>درانتظاربازگشت به شغل قبلي</c:v>
                </c:pt>
                <c:pt idx="2">
                  <c:v>درانتظارپاسخ كارفرمايادرانتظاراعلام نتايج آزمون</c:v>
                </c:pt>
                <c:pt idx="3">
                  <c:v>درانتظاربه ثمررسيدن اقدامات انجام شده برائ پيداكردن كار</c:v>
                </c:pt>
                <c:pt idx="4">
                  <c:v>دلسردشدن ازجستجوئ كار، نااميدشدن ازپيداكردن كار</c:v>
                </c:pt>
                <c:pt idx="5">
                  <c:v>درانتظارفصل كارئ</c:v>
                </c:pt>
                <c:pt idx="6">
                  <c:v>آگاهي نداشتن ازروشهائ جستجوئ كار</c:v>
                </c:pt>
                <c:pt idx="7">
                  <c:v>بيمارئ ، ناتواني جسمي موقت ، باردارئ</c:v>
                </c:pt>
                <c:pt idx="8">
                  <c:v>اشتغال به تحصيل ياآموزش</c:v>
                </c:pt>
                <c:pt idx="9">
                  <c:v>مسئوليتهائ شخصي ياخانوادگي</c:v>
                </c:pt>
                <c:pt idx="10">
                  <c:v>بي نيازبودن ازانجام كار</c:v>
                </c:pt>
                <c:pt idx="11">
                  <c:v>ساير</c:v>
                </c:pt>
                <c:pt idx="12">
                  <c:v>اظهارنشده</c:v>
                </c:pt>
              </c:strCache>
            </c:strRef>
          </c:cat>
          <c:val>
            <c:numRef>
              <c:f>'دلايل عدم جستجوي كار'!$N$19:$N$30</c:f>
              <c:numCache>
                <c:formatCode>General</c:formatCode>
                <c:ptCount val="12"/>
                <c:pt idx="0">
                  <c:v>137278</c:v>
                </c:pt>
                <c:pt idx="1">
                  <c:v>41753</c:v>
                </c:pt>
                <c:pt idx="2">
                  <c:v>11367</c:v>
                </c:pt>
                <c:pt idx="3">
                  <c:v>43166</c:v>
                </c:pt>
                <c:pt idx="4">
                  <c:v>234616</c:v>
                </c:pt>
                <c:pt idx="5">
                  <c:v>76943</c:v>
                </c:pt>
                <c:pt idx="6">
                  <c:v>118245</c:v>
                </c:pt>
                <c:pt idx="7">
                  <c:v>1162075</c:v>
                </c:pt>
                <c:pt idx="8">
                  <c:v>6710006</c:v>
                </c:pt>
                <c:pt idx="9">
                  <c:v>195059</c:v>
                </c:pt>
                <c:pt idx="10">
                  <c:v>1542602</c:v>
                </c:pt>
                <c:pt idx="11">
                  <c:v>1342818</c:v>
                </c:pt>
              </c:numCache>
            </c:numRef>
          </c:val>
        </c:ser>
        <c:ser>
          <c:idx val="4"/>
          <c:order val="4"/>
          <c:tx>
            <c:strRef>
              <c:f>'دلايل عدم جستجوي كار'!$O$3</c:f>
              <c:strCache>
                <c:ptCount val="1"/>
                <c:pt idx="0">
                  <c:v>1388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cat>
            <c:strRef>
              <c:f>'دلايل عدم جستجوي كار'!$J$19:$J$31</c:f>
              <c:strCache>
                <c:ptCount val="13"/>
                <c:pt idx="0">
                  <c:v>آغازكاردرآينده (انتظاربرائ شروع كارجديد)</c:v>
                </c:pt>
                <c:pt idx="1">
                  <c:v>درانتظاربازگشت به شغل قبلي</c:v>
                </c:pt>
                <c:pt idx="2">
                  <c:v>درانتظارپاسخ كارفرمايادرانتظاراعلام نتايج آزمون</c:v>
                </c:pt>
                <c:pt idx="3">
                  <c:v>درانتظاربه ثمررسيدن اقدامات انجام شده برائ پيداكردن كار</c:v>
                </c:pt>
                <c:pt idx="4">
                  <c:v>دلسردشدن ازجستجوئ كار، نااميدشدن ازپيداكردن كار</c:v>
                </c:pt>
                <c:pt idx="5">
                  <c:v>درانتظارفصل كارئ</c:v>
                </c:pt>
                <c:pt idx="6">
                  <c:v>آگاهي نداشتن ازروشهائ جستجوئ كار</c:v>
                </c:pt>
                <c:pt idx="7">
                  <c:v>بيمارئ ، ناتواني جسمي موقت ، باردارئ</c:v>
                </c:pt>
                <c:pt idx="8">
                  <c:v>اشتغال به تحصيل ياآموزش</c:v>
                </c:pt>
                <c:pt idx="9">
                  <c:v>مسئوليتهائ شخصي ياخانوادگي</c:v>
                </c:pt>
                <c:pt idx="10">
                  <c:v>بي نيازبودن ازانجام كار</c:v>
                </c:pt>
                <c:pt idx="11">
                  <c:v>ساير</c:v>
                </c:pt>
                <c:pt idx="12">
                  <c:v>اظهارنشده</c:v>
                </c:pt>
              </c:strCache>
            </c:strRef>
          </c:cat>
          <c:val>
            <c:numRef>
              <c:f>'دلايل عدم جستجوي كار'!$O$19:$O$30</c:f>
              <c:numCache>
                <c:formatCode>General</c:formatCode>
                <c:ptCount val="12"/>
                <c:pt idx="0">
                  <c:v>127854</c:v>
                </c:pt>
                <c:pt idx="1">
                  <c:v>48939</c:v>
                </c:pt>
                <c:pt idx="2">
                  <c:v>9528</c:v>
                </c:pt>
                <c:pt idx="3">
                  <c:v>26744</c:v>
                </c:pt>
                <c:pt idx="4">
                  <c:v>258469</c:v>
                </c:pt>
                <c:pt idx="5">
                  <c:v>90885</c:v>
                </c:pt>
                <c:pt idx="6">
                  <c:v>120208</c:v>
                </c:pt>
                <c:pt idx="7">
                  <c:v>1423824</c:v>
                </c:pt>
                <c:pt idx="8">
                  <c:v>6575094</c:v>
                </c:pt>
                <c:pt idx="9">
                  <c:v>158112</c:v>
                </c:pt>
                <c:pt idx="10">
                  <c:v>1434547</c:v>
                </c:pt>
                <c:pt idx="11">
                  <c:v>1266808</c:v>
                </c:pt>
              </c:numCache>
            </c:numRef>
          </c:val>
        </c:ser>
        <c:ser>
          <c:idx val="5"/>
          <c:order val="5"/>
          <c:tx>
            <c:strRef>
              <c:f>'دلايل عدم جستجوي كار'!$P$3</c:f>
              <c:strCache>
                <c:ptCount val="1"/>
                <c:pt idx="0">
                  <c:v>1389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cat>
            <c:strRef>
              <c:f>'دلايل عدم جستجوي كار'!$J$19:$J$31</c:f>
              <c:strCache>
                <c:ptCount val="13"/>
                <c:pt idx="0">
                  <c:v>آغازكاردرآينده (انتظاربرائ شروع كارجديد)</c:v>
                </c:pt>
                <c:pt idx="1">
                  <c:v>درانتظاربازگشت به شغل قبلي</c:v>
                </c:pt>
                <c:pt idx="2">
                  <c:v>درانتظارپاسخ كارفرمايادرانتظاراعلام نتايج آزمون</c:v>
                </c:pt>
                <c:pt idx="3">
                  <c:v>درانتظاربه ثمررسيدن اقدامات انجام شده برائ پيداكردن كار</c:v>
                </c:pt>
                <c:pt idx="4">
                  <c:v>دلسردشدن ازجستجوئ كار، نااميدشدن ازپيداكردن كار</c:v>
                </c:pt>
                <c:pt idx="5">
                  <c:v>درانتظارفصل كارئ</c:v>
                </c:pt>
                <c:pt idx="6">
                  <c:v>آگاهي نداشتن ازروشهائ جستجوئ كار</c:v>
                </c:pt>
                <c:pt idx="7">
                  <c:v>بيمارئ ، ناتواني جسمي موقت ، باردارئ</c:v>
                </c:pt>
                <c:pt idx="8">
                  <c:v>اشتغال به تحصيل ياآموزش</c:v>
                </c:pt>
                <c:pt idx="9">
                  <c:v>مسئوليتهائ شخصي ياخانوادگي</c:v>
                </c:pt>
                <c:pt idx="10">
                  <c:v>بي نيازبودن ازانجام كار</c:v>
                </c:pt>
                <c:pt idx="11">
                  <c:v>ساير</c:v>
                </c:pt>
                <c:pt idx="12">
                  <c:v>اظهارنشده</c:v>
                </c:pt>
              </c:strCache>
            </c:strRef>
          </c:cat>
          <c:val>
            <c:numRef>
              <c:f>'دلايل عدم جستجوي كار'!$P$19:$P$30</c:f>
              <c:numCache>
                <c:formatCode>General</c:formatCode>
                <c:ptCount val="12"/>
                <c:pt idx="0">
                  <c:v>130976</c:v>
                </c:pt>
                <c:pt idx="1">
                  <c:v>63636</c:v>
                </c:pt>
                <c:pt idx="2">
                  <c:v>12676</c:v>
                </c:pt>
                <c:pt idx="3">
                  <c:v>31408</c:v>
                </c:pt>
                <c:pt idx="4">
                  <c:v>262487</c:v>
                </c:pt>
                <c:pt idx="5">
                  <c:v>96804</c:v>
                </c:pt>
                <c:pt idx="6">
                  <c:v>70187</c:v>
                </c:pt>
                <c:pt idx="7">
                  <c:v>1428607</c:v>
                </c:pt>
                <c:pt idx="8">
                  <c:v>6755953</c:v>
                </c:pt>
                <c:pt idx="9">
                  <c:v>164349</c:v>
                </c:pt>
                <c:pt idx="10">
                  <c:v>1639652</c:v>
                </c:pt>
                <c:pt idx="11">
                  <c:v>1340019</c:v>
                </c:pt>
              </c:numCache>
            </c:numRef>
          </c:val>
        </c:ser>
        <c:ser>
          <c:idx val="6"/>
          <c:order val="6"/>
          <c:tx>
            <c:strRef>
              <c:f>'دلايل عدم جستجوي كار'!$Q$3</c:f>
              <c:strCache>
                <c:ptCount val="1"/>
                <c:pt idx="0">
                  <c:v>1390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cat>
            <c:strRef>
              <c:f>'دلايل عدم جستجوي كار'!$J$19:$J$31</c:f>
              <c:strCache>
                <c:ptCount val="13"/>
                <c:pt idx="0">
                  <c:v>آغازكاردرآينده (انتظاربرائ شروع كارجديد)</c:v>
                </c:pt>
                <c:pt idx="1">
                  <c:v>درانتظاربازگشت به شغل قبلي</c:v>
                </c:pt>
                <c:pt idx="2">
                  <c:v>درانتظارپاسخ كارفرمايادرانتظاراعلام نتايج آزمون</c:v>
                </c:pt>
                <c:pt idx="3">
                  <c:v>درانتظاربه ثمررسيدن اقدامات انجام شده برائ پيداكردن كار</c:v>
                </c:pt>
                <c:pt idx="4">
                  <c:v>دلسردشدن ازجستجوئ كار، نااميدشدن ازپيداكردن كار</c:v>
                </c:pt>
                <c:pt idx="5">
                  <c:v>درانتظارفصل كارئ</c:v>
                </c:pt>
                <c:pt idx="6">
                  <c:v>آگاهي نداشتن ازروشهائ جستجوئ كار</c:v>
                </c:pt>
                <c:pt idx="7">
                  <c:v>بيمارئ ، ناتواني جسمي موقت ، باردارئ</c:v>
                </c:pt>
                <c:pt idx="8">
                  <c:v>اشتغال به تحصيل ياآموزش</c:v>
                </c:pt>
                <c:pt idx="9">
                  <c:v>مسئوليتهائ شخصي ياخانوادگي</c:v>
                </c:pt>
                <c:pt idx="10">
                  <c:v>بي نيازبودن ازانجام كار</c:v>
                </c:pt>
                <c:pt idx="11">
                  <c:v>ساير</c:v>
                </c:pt>
                <c:pt idx="12">
                  <c:v>اظهارنشده</c:v>
                </c:pt>
              </c:strCache>
            </c:strRef>
          </c:cat>
          <c:val>
            <c:numRef>
              <c:f>'دلايل عدم جستجوي كار'!$Q$19:$Q$30</c:f>
              <c:numCache>
                <c:formatCode>General</c:formatCode>
                <c:ptCount val="12"/>
                <c:pt idx="0">
                  <c:v>92132</c:v>
                </c:pt>
                <c:pt idx="1">
                  <c:v>64052</c:v>
                </c:pt>
                <c:pt idx="2">
                  <c:v>8755</c:v>
                </c:pt>
                <c:pt idx="3">
                  <c:v>41558</c:v>
                </c:pt>
                <c:pt idx="4">
                  <c:v>286382</c:v>
                </c:pt>
                <c:pt idx="5">
                  <c:v>103164</c:v>
                </c:pt>
                <c:pt idx="6">
                  <c:v>81118</c:v>
                </c:pt>
                <c:pt idx="7">
                  <c:v>1301582</c:v>
                </c:pt>
                <c:pt idx="8">
                  <c:v>6984438</c:v>
                </c:pt>
                <c:pt idx="9">
                  <c:v>246960</c:v>
                </c:pt>
                <c:pt idx="10">
                  <c:v>2019101</c:v>
                </c:pt>
                <c:pt idx="11">
                  <c:v>1358466</c:v>
                </c:pt>
              </c:numCache>
            </c:numRef>
          </c:val>
        </c:ser>
        <c:ser>
          <c:idx val="7"/>
          <c:order val="7"/>
          <c:tx>
            <c:strRef>
              <c:f>'دلايل عدم جستجوي كار'!$R$3</c:f>
              <c:strCache>
                <c:ptCount val="1"/>
                <c:pt idx="0">
                  <c:v>1391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cat>
            <c:strRef>
              <c:f>'دلايل عدم جستجوي كار'!$J$19:$J$31</c:f>
              <c:strCache>
                <c:ptCount val="13"/>
                <c:pt idx="0">
                  <c:v>آغازكاردرآينده (انتظاربرائ شروع كارجديد)</c:v>
                </c:pt>
                <c:pt idx="1">
                  <c:v>درانتظاربازگشت به شغل قبلي</c:v>
                </c:pt>
                <c:pt idx="2">
                  <c:v>درانتظارپاسخ كارفرمايادرانتظاراعلام نتايج آزمون</c:v>
                </c:pt>
                <c:pt idx="3">
                  <c:v>درانتظاربه ثمررسيدن اقدامات انجام شده برائ پيداكردن كار</c:v>
                </c:pt>
                <c:pt idx="4">
                  <c:v>دلسردشدن ازجستجوئ كار، نااميدشدن ازپيداكردن كار</c:v>
                </c:pt>
                <c:pt idx="5">
                  <c:v>درانتظارفصل كارئ</c:v>
                </c:pt>
                <c:pt idx="6">
                  <c:v>آگاهي نداشتن ازروشهائ جستجوئ كار</c:v>
                </c:pt>
                <c:pt idx="7">
                  <c:v>بيمارئ ، ناتواني جسمي موقت ، باردارئ</c:v>
                </c:pt>
                <c:pt idx="8">
                  <c:v>اشتغال به تحصيل ياآموزش</c:v>
                </c:pt>
                <c:pt idx="9">
                  <c:v>مسئوليتهائ شخصي ياخانوادگي</c:v>
                </c:pt>
                <c:pt idx="10">
                  <c:v>بي نيازبودن ازانجام كار</c:v>
                </c:pt>
                <c:pt idx="11">
                  <c:v>ساير</c:v>
                </c:pt>
                <c:pt idx="12">
                  <c:v>اظهارنشده</c:v>
                </c:pt>
              </c:strCache>
            </c:strRef>
          </c:cat>
          <c:val>
            <c:numRef>
              <c:f>'دلايل عدم جستجوي كار'!$R$19:$R$30</c:f>
              <c:numCache>
                <c:formatCode>General</c:formatCode>
                <c:ptCount val="12"/>
                <c:pt idx="0">
                  <c:v>103311</c:v>
                </c:pt>
                <c:pt idx="1">
                  <c:v>53275</c:v>
                </c:pt>
                <c:pt idx="2">
                  <c:v>10562</c:v>
                </c:pt>
                <c:pt idx="3">
                  <c:v>36875</c:v>
                </c:pt>
                <c:pt idx="4">
                  <c:v>256906</c:v>
                </c:pt>
                <c:pt idx="5">
                  <c:v>95546</c:v>
                </c:pt>
                <c:pt idx="6">
                  <c:v>64108</c:v>
                </c:pt>
                <c:pt idx="7">
                  <c:v>1153423</c:v>
                </c:pt>
                <c:pt idx="8">
                  <c:v>6484803</c:v>
                </c:pt>
                <c:pt idx="9">
                  <c:v>214761</c:v>
                </c:pt>
                <c:pt idx="10">
                  <c:v>2265858</c:v>
                </c:pt>
                <c:pt idx="11">
                  <c:v>1434179</c:v>
                </c:pt>
              </c:numCache>
            </c:numRef>
          </c:val>
        </c:ser>
        <c:ser>
          <c:idx val="8"/>
          <c:order val="8"/>
          <c:tx>
            <c:strRef>
              <c:f>'دلايل عدم جستجوي كار'!$S$3</c:f>
              <c:strCache>
                <c:ptCount val="1"/>
                <c:pt idx="0">
                  <c:v>1392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cat>
            <c:strRef>
              <c:f>'دلايل عدم جستجوي كار'!$J$19:$J$31</c:f>
              <c:strCache>
                <c:ptCount val="13"/>
                <c:pt idx="0">
                  <c:v>آغازكاردرآينده (انتظاربرائ شروع كارجديد)</c:v>
                </c:pt>
                <c:pt idx="1">
                  <c:v>درانتظاربازگشت به شغل قبلي</c:v>
                </c:pt>
                <c:pt idx="2">
                  <c:v>درانتظارپاسخ كارفرمايادرانتظاراعلام نتايج آزمون</c:v>
                </c:pt>
                <c:pt idx="3">
                  <c:v>درانتظاربه ثمررسيدن اقدامات انجام شده برائ پيداكردن كار</c:v>
                </c:pt>
                <c:pt idx="4">
                  <c:v>دلسردشدن ازجستجوئ كار، نااميدشدن ازپيداكردن كار</c:v>
                </c:pt>
                <c:pt idx="5">
                  <c:v>درانتظارفصل كارئ</c:v>
                </c:pt>
                <c:pt idx="6">
                  <c:v>آگاهي نداشتن ازروشهائ جستجوئ كار</c:v>
                </c:pt>
                <c:pt idx="7">
                  <c:v>بيمارئ ، ناتواني جسمي موقت ، باردارئ</c:v>
                </c:pt>
                <c:pt idx="8">
                  <c:v>اشتغال به تحصيل ياآموزش</c:v>
                </c:pt>
                <c:pt idx="9">
                  <c:v>مسئوليتهائ شخصي ياخانوادگي</c:v>
                </c:pt>
                <c:pt idx="10">
                  <c:v>بي نيازبودن ازانجام كار</c:v>
                </c:pt>
                <c:pt idx="11">
                  <c:v>ساير</c:v>
                </c:pt>
                <c:pt idx="12">
                  <c:v>اظهارنشده</c:v>
                </c:pt>
              </c:strCache>
            </c:strRef>
          </c:cat>
          <c:val>
            <c:numRef>
              <c:f>'دلايل عدم جستجوي كار'!$S$19:$S$30</c:f>
              <c:numCache>
                <c:formatCode>General</c:formatCode>
                <c:ptCount val="12"/>
                <c:pt idx="0">
                  <c:v>91015</c:v>
                </c:pt>
                <c:pt idx="1">
                  <c:v>38523</c:v>
                </c:pt>
                <c:pt idx="2">
                  <c:v>13215</c:v>
                </c:pt>
                <c:pt idx="3">
                  <c:v>44825</c:v>
                </c:pt>
                <c:pt idx="4">
                  <c:v>318212</c:v>
                </c:pt>
                <c:pt idx="5">
                  <c:v>115905</c:v>
                </c:pt>
                <c:pt idx="6">
                  <c:v>57810</c:v>
                </c:pt>
                <c:pt idx="7">
                  <c:v>1179420</c:v>
                </c:pt>
                <c:pt idx="8">
                  <c:v>6180038</c:v>
                </c:pt>
                <c:pt idx="9">
                  <c:v>195510</c:v>
                </c:pt>
                <c:pt idx="10">
                  <c:v>2345659</c:v>
                </c:pt>
                <c:pt idx="11">
                  <c:v>1170216</c:v>
                </c:pt>
              </c:numCache>
            </c:numRef>
          </c:val>
        </c:ser>
        <c:ser>
          <c:idx val="9"/>
          <c:order val="9"/>
          <c:tx>
            <c:strRef>
              <c:f>'دلايل عدم جستجوي كار'!$T$3</c:f>
              <c:strCache>
                <c:ptCount val="1"/>
                <c:pt idx="0">
                  <c:v>1393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cat>
            <c:strRef>
              <c:f>'دلايل عدم جستجوي كار'!$J$19:$J$31</c:f>
              <c:strCache>
                <c:ptCount val="13"/>
                <c:pt idx="0">
                  <c:v>آغازكاردرآينده (انتظاربرائ شروع كارجديد)</c:v>
                </c:pt>
                <c:pt idx="1">
                  <c:v>درانتظاربازگشت به شغل قبلي</c:v>
                </c:pt>
                <c:pt idx="2">
                  <c:v>درانتظارپاسخ كارفرمايادرانتظاراعلام نتايج آزمون</c:v>
                </c:pt>
                <c:pt idx="3">
                  <c:v>درانتظاربه ثمررسيدن اقدامات انجام شده برائ پيداكردن كار</c:v>
                </c:pt>
                <c:pt idx="4">
                  <c:v>دلسردشدن ازجستجوئ كار، نااميدشدن ازپيداكردن كار</c:v>
                </c:pt>
                <c:pt idx="5">
                  <c:v>درانتظارفصل كارئ</c:v>
                </c:pt>
                <c:pt idx="6">
                  <c:v>آگاهي نداشتن ازروشهائ جستجوئ كار</c:v>
                </c:pt>
                <c:pt idx="7">
                  <c:v>بيمارئ ، ناتواني جسمي موقت ، باردارئ</c:v>
                </c:pt>
                <c:pt idx="8">
                  <c:v>اشتغال به تحصيل ياآموزش</c:v>
                </c:pt>
                <c:pt idx="9">
                  <c:v>مسئوليتهائ شخصي ياخانوادگي</c:v>
                </c:pt>
                <c:pt idx="10">
                  <c:v>بي نيازبودن ازانجام كار</c:v>
                </c:pt>
                <c:pt idx="11">
                  <c:v>ساير</c:v>
                </c:pt>
                <c:pt idx="12">
                  <c:v>اظهارنشده</c:v>
                </c:pt>
              </c:strCache>
            </c:strRef>
          </c:cat>
          <c:val>
            <c:numRef>
              <c:f>'دلايل عدم جستجوي كار'!$T$19:$T$30</c:f>
              <c:numCache>
                <c:formatCode>General</c:formatCode>
                <c:ptCount val="12"/>
                <c:pt idx="0">
                  <c:v>83280</c:v>
                </c:pt>
                <c:pt idx="1">
                  <c:v>42880</c:v>
                </c:pt>
                <c:pt idx="2">
                  <c:v>14294</c:v>
                </c:pt>
                <c:pt idx="3">
                  <c:v>52482</c:v>
                </c:pt>
                <c:pt idx="4">
                  <c:v>301813</c:v>
                </c:pt>
                <c:pt idx="5">
                  <c:v>111194</c:v>
                </c:pt>
                <c:pt idx="6">
                  <c:v>59634</c:v>
                </c:pt>
                <c:pt idx="7">
                  <c:v>1198089</c:v>
                </c:pt>
                <c:pt idx="8">
                  <c:v>6250674</c:v>
                </c:pt>
                <c:pt idx="9">
                  <c:v>202597</c:v>
                </c:pt>
                <c:pt idx="10">
                  <c:v>2496732</c:v>
                </c:pt>
                <c:pt idx="11">
                  <c:v>1216223</c:v>
                </c:pt>
              </c:numCache>
            </c:numRef>
          </c:val>
        </c:ser>
        <c:dLbls/>
        <c:gapWidth val="219"/>
        <c:axId val="155349760"/>
        <c:axId val="155351296"/>
      </c:barChart>
      <c:catAx>
        <c:axId val="15534976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5351296"/>
        <c:crosses val="autoZero"/>
        <c:auto val="1"/>
        <c:lblAlgn val="ctr"/>
        <c:lblOffset val="100"/>
      </c:catAx>
      <c:valAx>
        <c:axId val="15535129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fa-IR" sz="1050" b="1" i="0" u="none" strike="noStrike" kern="1200" baseline="0">
                <a:solidFill>
                  <a:schemeClr val="tx1"/>
                </a:solidFill>
                <a:latin typeface="Zar-s" pitchFamily="2" charset="0"/>
                <a:ea typeface="+mn-ea"/>
                <a:cs typeface="+mn-cs"/>
              </a:defRPr>
            </a:pPr>
            <a:endParaRPr lang="en-US"/>
          </a:p>
        </c:txPr>
        <c:crossAx val="155349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7511021005286928"/>
          <c:y val="0.10650714545378222"/>
          <c:w val="0.62023202508238418"/>
          <c:h val="3.3779766215059112E-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fa-IR"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B Mitra" panose="00000400000000000000" pitchFamily="2" charset="-78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 rot="0" spcFirstLastPara="1" vertOverflow="ellipsis" vert="horz" wrap="square" anchor="ctr" anchorCtr="1"/>
          <a:lstStyle/>
          <a:p>
            <a:pPr algn="ctr" rtl="1">
              <a:defRPr lang="fa-IR" sz="18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pPr>
            <a:r>
              <a:rPr lang="fa-IR" sz="1800" b="1" i="0" u="none" strike="noStrike" kern="1200" spc="0" baseline="0" dirty="0" err="1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rPr>
              <a:t>دلايل</a:t>
            </a:r>
            <a:r>
              <a:rPr lang="fa-IR" sz="1800" b="1" i="0" u="none" strike="noStrike" kern="1200" spc="0" baseline="0" dirty="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rPr>
              <a:t> عدم </a:t>
            </a:r>
            <a:r>
              <a:rPr lang="fa-IR" sz="1800" b="1" i="0" u="none" strike="noStrike" kern="1200" spc="0" baseline="0" dirty="0" err="1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rPr>
              <a:t>جستجوي</a:t>
            </a:r>
            <a:r>
              <a:rPr lang="fa-IR" sz="1800" b="1" i="0" u="none" strike="noStrike" kern="1200" spc="0" baseline="0" dirty="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rPr>
              <a:t> </a:t>
            </a:r>
            <a:r>
              <a:rPr lang="fa-IR" sz="1800" b="1" i="0" u="none" strike="noStrike" kern="1200" spc="0" baseline="0" dirty="0" err="1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rPr>
              <a:t>كار</a:t>
            </a:r>
            <a:r>
              <a:rPr lang="fa-IR" sz="1800" b="1" i="0" u="none" strike="noStrike" kern="1200" spc="0" baseline="0" dirty="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rPr>
              <a:t> توسط زنان </a:t>
            </a:r>
            <a:r>
              <a:rPr lang="fa-IR" sz="1800" b="1" i="0" u="none" strike="noStrike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rPr>
              <a:t>93-1384</a:t>
            </a:r>
            <a:endParaRPr lang="fa-IR" sz="1800" b="1" i="0" u="none" strike="noStrike" kern="1200" spc="0" baseline="0" dirty="0">
              <a:solidFill>
                <a:schemeClr val="tx1"/>
              </a:solidFill>
              <a:latin typeface="+mn-lt"/>
              <a:ea typeface="+mn-ea"/>
              <a:cs typeface="B Mitra" panose="00000400000000000000" pitchFamily="2" charset="-78"/>
            </a:endParaRPr>
          </a:p>
        </c:rich>
      </c:tx>
      <c:layout/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0.12743275433310239"/>
          <c:y val="8.8045915556851762E-2"/>
          <c:w val="0.86688291444051868"/>
          <c:h val="0.56308496160202159"/>
        </c:manualLayout>
      </c:layout>
      <c:barChart>
        <c:barDir val="col"/>
        <c:grouping val="clustered"/>
        <c:ser>
          <c:idx val="0"/>
          <c:order val="0"/>
          <c:tx>
            <c:strRef>
              <c:f>'دلايل عدم جستجوي كار'!$K$3</c:f>
              <c:strCache>
                <c:ptCount val="1"/>
                <c:pt idx="0">
                  <c:v>1384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'دلايل عدم جستجوي كار'!$J$33:$J$44</c:f>
              <c:strCache>
                <c:ptCount val="12"/>
                <c:pt idx="0">
                  <c:v>آغازكاردرآينده (انتظاربرائ شروع كارجديد)</c:v>
                </c:pt>
                <c:pt idx="1">
                  <c:v>درانتظاربازگشت به شغل قبلي</c:v>
                </c:pt>
                <c:pt idx="2">
                  <c:v>درانتظارپاسخ كارفرمايادرانتظاراعلام نتايج آزمون</c:v>
                </c:pt>
                <c:pt idx="3">
                  <c:v>درانتظاربه ثمررسيدن اقدامات انجام شده برائ پيداكردن كار</c:v>
                </c:pt>
                <c:pt idx="4">
                  <c:v>دلسردشدن ازجستجوئ كار، نااميدشدن ازپيداكردن كار</c:v>
                </c:pt>
                <c:pt idx="5">
                  <c:v>درانتظارفصل كارئ</c:v>
                </c:pt>
                <c:pt idx="6">
                  <c:v>آگاهي نداشتن ازروشهائ جستجوئ كار</c:v>
                </c:pt>
                <c:pt idx="7">
                  <c:v>بيمارئ ، ناتواني جسمي موقت ، باردارئ</c:v>
                </c:pt>
                <c:pt idx="8">
                  <c:v>اشتغال به تحصيل ياآموزش</c:v>
                </c:pt>
                <c:pt idx="9">
                  <c:v>مسئوليتهائ شخصي ياخانوادگي</c:v>
                </c:pt>
                <c:pt idx="10">
                  <c:v>بي نيازبودن ازانجام كار</c:v>
                </c:pt>
                <c:pt idx="11">
                  <c:v>ساير</c:v>
                </c:pt>
              </c:strCache>
            </c:strRef>
          </c:cat>
          <c:val>
            <c:numRef>
              <c:f>'دلايل عدم جستجوي كار'!$K$33:$K$45</c:f>
              <c:numCache>
                <c:formatCode>General</c:formatCode>
                <c:ptCount val="13"/>
                <c:pt idx="0">
                  <c:v>17419</c:v>
                </c:pt>
                <c:pt idx="1">
                  <c:v>4612</c:v>
                </c:pt>
                <c:pt idx="2">
                  <c:v>14612</c:v>
                </c:pt>
                <c:pt idx="3">
                  <c:v>150691</c:v>
                </c:pt>
                <c:pt idx="4">
                  <c:v>16274</c:v>
                </c:pt>
                <c:pt idx="5">
                  <c:v>85236</c:v>
                </c:pt>
                <c:pt idx="6">
                  <c:v>204087</c:v>
                </c:pt>
                <c:pt idx="7">
                  <c:v>998729</c:v>
                </c:pt>
                <c:pt idx="8">
                  <c:v>6333764</c:v>
                </c:pt>
                <c:pt idx="9">
                  <c:v>14021543</c:v>
                </c:pt>
                <c:pt idx="10">
                  <c:v>765966</c:v>
                </c:pt>
                <c:pt idx="11">
                  <c:v>753490</c:v>
                </c:pt>
                <c:pt idx="12">
                  <c:v>0</c:v>
                </c:pt>
              </c:numCache>
            </c:numRef>
          </c:val>
        </c:ser>
        <c:ser>
          <c:idx val="1"/>
          <c:order val="1"/>
          <c:tx>
            <c:strRef>
              <c:f>'دلايل عدم جستجوي كار'!$L$3</c:f>
              <c:strCache>
                <c:ptCount val="1"/>
                <c:pt idx="0">
                  <c:v>1385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'دلايل عدم جستجوي كار'!$J$33:$J$44</c:f>
              <c:strCache>
                <c:ptCount val="12"/>
                <c:pt idx="0">
                  <c:v>آغازكاردرآينده (انتظاربرائ شروع كارجديد)</c:v>
                </c:pt>
                <c:pt idx="1">
                  <c:v>درانتظاربازگشت به شغل قبلي</c:v>
                </c:pt>
                <c:pt idx="2">
                  <c:v>درانتظارپاسخ كارفرمايادرانتظاراعلام نتايج آزمون</c:v>
                </c:pt>
                <c:pt idx="3">
                  <c:v>درانتظاربه ثمررسيدن اقدامات انجام شده برائ پيداكردن كار</c:v>
                </c:pt>
                <c:pt idx="4">
                  <c:v>دلسردشدن ازجستجوئ كار، نااميدشدن ازپيداكردن كار</c:v>
                </c:pt>
                <c:pt idx="5">
                  <c:v>درانتظارفصل كارئ</c:v>
                </c:pt>
                <c:pt idx="6">
                  <c:v>آگاهي نداشتن ازروشهائ جستجوئ كار</c:v>
                </c:pt>
                <c:pt idx="7">
                  <c:v>بيمارئ ، ناتواني جسمي موقت ، باردارئ</c:v>
                </c:pt>
                <c:pt idx="8">
                  <c:v>اشتغال به تحصيل ياآموزش</c:v>
                </c:pt>
                <c:pt idx="9">
                  <c:v>مسئوليتهائ شخصي ياخانوادگي</c:v>
                </c:pt>
                <c:pt idx="10">
                  <c:v>بي نيازبودن ازانجام كار</c:v>
                </c:pt>
                <c:pt idx="11">
                  <c:v>ساير</c:v>
                </c:pt>
              </c:strCache>
            </c:strRef>
          </c:cat>
          <c:val>
            <c:numRef>
              <c:f>'دلايل عدم جستجوي كار'!$L$33:$L$45</c:f>
              <c:numCache>
                <c:formatCode>General</c:formatCode>
                <c:ptCount val="13"/>
                <c:pt idx="0">
                  <c:v>12267</c:v>
                </c:pt>
                <c:pt idx="1">
                  <c:v>3117</c:v>
                </c:pt>
                <c:pt idx="2">
                  <c:v>9900</c:v>
                </c:pt>
                <c:pt idx="3">
                  <c:v>110414</c:v>
                </c:pt>
                <c:pt idx="4">
                  <c:v>14547</c:v>
                </c:pt>
                <c:pt idx="5">
                  <c:v>85671</c:v>
                </c:pt>
                <c:pt idx="6">
                  <c:v>248918</c:v>
                </c:pt>
                <c:pt idx="7">
                  <c:v>860569</c:v>
                </c:pt>
                <c:pt idx="8">
                  <c:v>6288197</c:v>
                </c:pt>
                <c:pt idx="9">
                  <c:v>14920395</c:v>
                </c:pt>
                <c:pt idx="10">
                  <c:v>711911</c:v>
                </c:pt>
                <c:pt idx="11">
                  <c:v>811870</c:v>
                </c:pt>
                <c:pt idx="12">
                  <c:v>0</c:v>
                </c:pt>
              </c:numCache>
            </c:numRef>
          </c:val>
        </c:ser>
        <c:ser>
          <c:idx val="2"/>
          <c:order val="2"/>
          <c:tx>
            <c:strRef>
              <c:f>'دلايل عدم جستجوي كار'!$M$3</c:f>
              <c:strCache>
                <c:ptCount val="1"/>
                <c:pt idx="0">
                  <c:v>1386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'دلايل عدم جستجوي كار'!$J$33:$J$44</c:f>
              <c:strCache>
                <c:ptCount val="12"/>
                <c:pt idx="0">
                  <c:v>آغازكاردرآينده (انتظاربرائ شروع كارجديد)</c:v>
                </c:pt>
                <c:pt idx="1">
                  <c:v>درانتظاربازگشت به شغل قبلي</c:v>
                </c:pt>
                <c:pt idx="2">
                  <c:v>درانتظارپاسخ كارفرمايادرانتظاراعلام نتايج آزمون</c:v>
                </c:pt>
                <c:pt idx="3">
                  <c:v>درانتظاربه ثمررسيدن اقدامات انجام شده برائ پيداكردن كار</c:v>
                </c:pt>
                <c:pt idx="4">
                  <c:v>دلسردشدن ازجستجوئ كار، نااميدشدن ازپيداكردن كار</c:v>
                </c:pt>
                <c:pt idx="5">
                  <c:v>درانتظارفصل كارئ</c:v>
                </c:pt>
                <c:pt idx="6">
                  <c:v>آگاهي نداشتن ازروشهائ جستجوئ كار</c:v>
                </c:pt>
                <c:pt idx="7">
                  <c:v>بيمارئ ، ناتواني جسمي موقت ، باردارئ</c:v>
                </c:pt>
                <c:pt idx="8">
                  <c:v>اشتغال به تحصيل ياآموزش</c:v>
                </c:pt>
                <c:pt idx="9">
                  <c:v>مسئوليتهائ شخصي ياخانوادگي</c:v>
                </c:pt>
                <c:pt idx="10">
                  <c:v>بي نيازبودن ازانجام كار</c:v>
                </c:pt>
                <c:pt idx="11">
                  <c:v>ساير</c:v>
                </c:pt>
              </c:strCache>
            </c:strRef>
          </c:cat>
          <c:val>
            <c:numRef>
              <c:f>'دلايل عدم جستجوي كار'!$M$33:$M$45</c:f>
              <c:numCache>
                <c:formatCode>General</c:formatCode>
                <c:ptCount val="13"/>
                <c:pt idx="0">
                  <c:v>10366</c:v>
                </c:pt>
                <c:pt idx="1">
                  <c:v>20870</c:v>
                </c:pt>
                <c:pt idx="2">
                  <c:v>5451</c:v>
                </c:pt>
                <c:pt idx="3">
                  <c:v>19088</c:v>
                </c:pt>
                <c:pt idx="4">
                  <c:v>117560</c:v>
                </c:pt>
                <c:pt idx="5">
                  <c:v>106428</c:v>
                </c:pt>
                <c:pt idx="6">
                  <c:v>173620</c:v>
                </c:pt>
                <c:pt idx="7">
                  <c:v>808808</c:v>
                </c:pt>
                <c:pt idx="8">
                  <c:v>6475783</c:v>
                </c:pt>
                <c:pt idx="9">
                  <c:v>15645708</c:v>
                </c:pt>
                <c:pt idx="10">
                  <c:v>631163</c:v>
                </c:pt>
                <c:pt idx="11">
                  <c:v>777863</c:v>
                </c:pt>
                <c:pt idx="12">
                  <c:v>0</c:v>
                </c:pt>
              </c:numCache>
            </c:numRef>
          </c:val>
        </c:ser>
        <c:ser>
          <c:idx val="3"/>
          <c:order val="3"/>
          <c:tx>
            <c:strRef>
              <c:f>'دلايل عدم جستجوي كار'!$N$3</c:f>
              <c:strCache>
                <c:ptCount val="1"/>
                <c:pt idx="0">
                  <c:v>1387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'دلايل عدم جستجوي كار'!$J$33:$J$44</c:f>
              <c:strCache>
                <c:ptCount val="12"/>
                <c:pt idx="0">
                  <c:v>آغازكاردرآينده (انتظاربرائ شروع كارجديد)</c:v>
                </c:pt>
                <c:pt idx="1">
                  <c:v>درانتظاربازگشت به شغل قبلي</c:v>
                </c:pt>
                <c:pt idx="2">
                  <c:v>درانتظارپاسخ كارفرمايادرانتظاراعلام نتايج آزمون</c:v>
                </c:pt>
                <c:pt idx="3">
                  <c:v>درانتظاربه ثمررسيدن اقدامات انجام شده برائ پيداكردن كار</c:v>
                </c:pt>
                <c:pt idx="4">
                  <c:v>دلسردشدن ازجستجوئ كار، نااميدشدن ازپيداكردن كار</c:v>
                </c:pt>
                <c:pt idx="5">
                  <c:v>درانتظارفصل كارئ</c:v>
                </c:pt>
                <c:pt idx="6">
                  <c:v>آگاهي نداشتن ازروشهائ جستجوئ كار</c:v>
                </c:pt>
                <c:pt idx="7">
                  <c:v>بيمارئ ، ناتواني جسمي موقت ، باردارئ</c:v>
                </c:pt>
                <c:pt idx="8">
                  <c:v>اشتغال به تحصيل ياآموزش</c:v>
                </c:pt>
                <c:pt idx="9">
                  <c:v>مسئوليتهائ شخصي ياخانوادگي</c:v>
                </c:pt>
                <c:pt idx="10">
                  <c:v>بي نيازبودن ازانجام كار</c:v>
                </c:pt>
                <c:pt idx="11">
                  <c:v>ساير</c:v>
                </c:pt>
              </c:strCache>
            </c:strRef>
          </c:cat>
          <c:val>
            <c:numRef>
              <c:f>'دلايل عدم جستجوي كار'!$N$33:$N$45</c:f>
              <c:numCache>
                <c:formatCode>General</c:formatCode>
                <c:ptCount val="13"/>
                <c:pt idx="0">
                  <c:v>12594</c:v>
                </c:pt>
                <c:pt idx="1">
                  <c:v>16729</c:v>
                </c:pt>
                <c:pt idx="2">
                  <c:v>5090</c:v>
                </c:pt>
                <c:pt idx="3">
                  <c:v>14946</c:v>
                </c:pt>
                <c:pt idx="4">
                  <c:v>147308</c:v>
                </c:pt>
                <c:pt idx="5">
                  <c:v>56669</c:v>
                </c:pt>
                <c:pt idx="6">
                  <c:v>102591</c:v>
                </c:pt>
                <c:pt idx="7">
                  <c:v>663915</c:v>
                </c:pt>
                <c:pt idx="8">
                  <c:v>6431749</c:v>
                </c:pt>
                <c:pt idx="9">
                  <c:v>16780948</c:v>
                </c:pt>
                <c:pt idx="10">
                  <c:v>711147</c:v>
                </c:pt>
                <c:pt idx="11">
                  <c:v>888060</c:v>
                </c:pt>
                <c:pt idx="12">
                  <c:v>0</c:v>
                </c:pt>
              </c:numCache>
            </c:numRef>
          </c:val>
        </c:ser>
        <c:ser>
          <c:idx val="4"/>
          <c:order val="4"/>
          <c:tx>
            <c:strRef>
              <c:f>'دلايل عدم جستجوي كار'!$O$3</c:f>
              <c:strCache>
                <c:ptCount val="1"/>
                <c:pt idx="0">
                  <c:v>1388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cat>
            <c:strRef>
              <c:f>'دلايل عدم جستجوي كار'!$J$33:$J$44</c:f>
              <c:strCache>
                <c:ptCount val="12"/>
                <c:pt idx="0">
                  <c:v>آغازكاردرآينده (انتظاربرائ شروع كارجديد)</c:v>
                </c:pt>
                <c:pt idx="1">
                  <c:v>درانتظاربازگشت به شغل قبلي</c:v>
                </c:pt>
                <c:pt idx="2">
                  <c:v>درانتظارپاسخ كارفرمايادرانتظاراعلام نتايج آزمون</c:v>
                </c:pt>
                <c:pt idx="3">
                  <c:v>درانتظاربه ثمررسيدن اقدامات انجام شده برائ پيداكردن كار</c:v>
                </c:pt>
                <c:pt idx="4">
                  <c:v>دلسردشدن ازجستجوئ كار، نااميدشدن ازپيداكردن كار</c:v>
                </c:pt>
                <c:pt idx="5">
                  <c:v>درانتظارفصل كارئ</c:v>
                </c:pt>
                <c:pt idx="6">
                  <c:v>آگاهي نداشتن ازروشهائ جستجوئ كار</c:v>
                </c:pt>
                <c:pt idx="7">
                  <c:v>بيمارئ ، ناتواني جسمي موقت ، باردارئ</c:v>
                </c:pt>
                <c:pt idx="8">
                  <c:v>اشتغال به تحصيل ياآموزش</c:v>
                </c:pt>
                <c:pt idx="9">
                  <c:v>مسئوليتهائ شخصي ياخانوادگي</c:v>
                </c:pt>
                <c:pt idx="10">
                  <c:v>بي نيازبودن ازانجام كار</c:v>
                </c:pt>
                <c:pt idx="11">
                  <c:v>ساير</c:v>
                </c:pt>
              </c:strCache>
            </c:strRef>
          </c:cat>
          <c:val>
            <c:numRef>
              <c:f>'دلايل عدم جستجوي كار'!$O$33:$O$45</c:f>
              <c:numCache>
                <c:formatCode>General</c:formatCode>
                <c:ptCount val="13"/>
                <c:pt idx="0">
                  <c:v>24401</c:v>
                </c:pt>
                <c:pt idx="1">
                  <c:v>17188</c:v>
                </c:pt>
                <c:pt idx="2">
                  <c:v>3067</c:v>
                </c:pt>
                <c:pt idx="3">
                  <c:v>12033</c:v>
                </c:pt>
                <c:pt idx="4">
                  <c:v>223829</c:v>
                </c:pt>
                <c:pt idx="5">
                  <c:v>62002</c:v>
                </c:pt>
                <c:pt idx="6">
                  <c:v>143226</c:v>
                </c:pt>
                <c:pt idx="7">
                  <c:v>956552</c:v>
                </c:pt>
                <c:pt idx="8">
                  <c:v>6334006</c:v>
                </c:pt>
                <c:pt idx="9">
                  <c:v>16435908</c:v>
                </c:pt>
                <c:pt idx="10">
                  <c:v>758675</c:v>
                </c:pt>
                <c:pt idx="11">
                  <c:v>1036154</c:v>
                </c:pt>
                <c:pt idx="12">
                  <c:v>312</c:v>
                </c:pt>
              </c:numCache>
            </c:numRef>
          </c:val>
        </c:ser>
        <c:ser>
          <c:idx val="5"/>
          <c:order val="5"/>
          <c:tx>
            <c:strRef>
              <c:f>'دلايل عدم جستجوي كار'!$P$3</c:f>
              <c:strCache>
                <c:ptCount val="1"/>
                <c:pt idx="0">
                  <c:v>1389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cat>
            <c:strRef>
              <c:f>'دلايل عدم جستجوي كار'!$J$33:$J$44</c:f>
              <c:strCache>
                <c:ptCount val="12"/>
                <c:pt idx="0">
                  <c:v>آغازكاردرآينده (انتظاربرائ شروع كارجديد)</c:v>
                </c:pt>
                <c:pt idx="1">
                  <c:v>درانتظاربازگشت به شغل قبلي</c:v>
                </c:pt>
                <c:pt idx="2">
                  <c:v>درانتظارپاسخ كارفرمايادرانتظاراعلام نتايج آزمون</c:v>
                </c:pt>
                <c:pt idx="3">
                  <c:v>درانتظاربه ثمررسيدن اقدامات انجام شده برائ پيداكردن كار</c:v>
                </c:pt>
                <c:pt idx="4">
                  <c:v>دلسردشدن ازجستجوئ كار، نااميدشدن ازپيداكردن كار</c:v>
                </c:pt>
                <c:pt idx="5">
                  <c:v>درانتظارفصل كارئ</c:v>
                </c:pt>
                <c:pt idx="6">
                  <c:v>آگاهي نداشتن ازروشهائ جستجوئ كار</c:v>
                </c:pt>
                <c:pt idx="7">
                  <c:v>بيمارئ ، ناتواني جسمي موقت ، باردارئ</c:v>
                </c:pt>
                <c:pt idx="8">
                  <c:v>اشتغال به تحصيل ياآموزش</c:v>
                </c:pt>
                <c:pt idx="9">
                  <c:v>مسئوليتهائ شخصي ياخانوادگي</c:v>
                </c:pt>
                <c:pt idx="10">
                  <c:v>بي نيازبودن ازانجام كار</c:v>
                </c:pt>
                <c:pt idx="11">
                  <c:v>ساير</c:v>
                </c:pt>
              </c:strCache>
            </c:strRef>
          </c:cat>
          <c:val>
            <c:numRef>
              <c:f>'دلايل عدم جستجوي كار'!$P$33:$P$45</c:f>
              <c:numCache>
                <c:formatCode>General</c:formatCode>
                <c:ptCount val="13"/>
                <c:pt idx="0">
                  <c:v>14082</c:v>
                </c:pt>
                <c:pt idx="1">
                  <c:v>23837</c:v>
                </c:pt>
                <c:pt idx="2">
                  <c:v>3072</c:v>
                </c:pt>
                <c:pt idx="3">
                  <c:v>12503</c:v>
                </c:pt>
                <c:pt idx="4">
                  <c:v>204578</c:v>
                </c:pt>
                <c:pt idx="5">
                  <c:v>34554</c:v>
                </c:pt>
                <c:pt idx="6">
                  <c:v>88380</c:v>
                </c:pt>
                <c:pt idx="7">
                  <c:v>922993</c:v>
                </c:pt>
                <c:pt idx="8">
                  <c:v>6252884</c:v>
                </c:pt>
                <c:pt idx="9">
                  <c:v>17188579</c:v>
                </c:pt>
                <c:pt idx="10">
                  <c:v>639803</c:v>
                </c:pt>
                <c:pt idx="11">
                  <c:v>1198477</c:v>
                </c:pt>
                <c:pt idx="12">
                  <c:v>0</c:v>
                </c:pt>
              </c:numCache>
            </c:numRef>
          </c:val>
        </c:ser>
        <c:ser>
          <c:idx val="6"/>
          <c:order val="6"/>
          <c:tx>
            <c:strRef>
              <c:f>'دلايل عدم جستجوي كار'!$Q$3</c:f>
              <c:strCache>
                <c:ptCount val="1"/>
                <c:pt idx="0">
                  <c:v>1390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cat>
            <c:strRef>
              <c:f>'دلايل عدم جستجوي كار'!$J$33:$J$44</c:f>
              <c:strCache>
                <c:ptCount val="12"/>
                <c:pt idx="0">
                  <c:v>آغازكاردرآينده (انتظاربرائ شروع كارجديد)</c:v>
                </c:pt>
                <c:pt idx="1">
                  <c:v>درانتظاربازگشت به شغل قبلي</c:v>
                </c:pt>
                <c:pt idx="2">
                  <c:v>درانتظارپاسخ كارفرمايادرانتظاراعلام نتايج آزمون</c:v>
                </c:pt>
                <c:pt idx="3">
                  <c:v>درانتظاربه ثمررسيدن اقدامات انجام شده برائ پيداكردن كار</c:v>
                </c:pt>
                <c:pt idx="4">
                  <c:v>دلسردشدن ازجستجوئ كار، نااميدشدن ازپيداكردن كار</c:v>
                </c:pt>
                <c:pt idx="5">
                  <c:v>درانتظارفصل كارئ</c:v>
                </c:pt>
                <c:pt idx="6">
                  <c:v>آگاهي نداشتن ازروشهائ جستجوئ كار</c:v>
                </c:pt>
                <c:pt idx="7">
                  <c:v>بيمارئ ، ناتواني جسمي موقت ، باردارئ</c:v>
                </c:pt>
                <c:pt idx="8">
                  <c:v>اشتغال به تحصيل ياآموزش</c:v>
                </c:pt>
                <c:pt idx="9">
                  <c:v>مسئوليتهائ شخصي ياخانوادگي</c:v>
                </c:pt>
                <c:pt idx="10">
                  <c:v>بي نيازبودن ازانجام كار</c:v>
                </c:pt>
                <c:pt idx="11">
                  <c:v>ساير</c:v>
                </c:pt>
              </c:strCache>
            </c:strRef>
          </c:cat>
          <c:val>
            <c:numRef>
              <c:f>'دلايل عدم جستجوي كار'!$Q$33:$Q$45</c:f>
              <c:numCache>
                <c:formatCode>General</c:formatCode>
                <c:ptCount val="13"/>
                <c:pt idx="0">
                  <c:v>15873</c:v>
                </c:pt>
                <c:pt idx="1">
                  <c:v>16441</c:v>
                </c:pt>
                <c:pt idx="2">
                  <c:v>5307</c:v>
                </c:pt>
                <c:pt idx="3">
                  <c:v>14319</c:v>
                </c:pt>
                <c:pt idx="4">
                  <c:v>169561</c:v>
                </c:pt>
                <c:pt idx="5">
                  <c:v>29160</c:v>
                </c:pt>
                <c:pt idx="6">
                  <c:v>79385</c:v>
                </c:pt>
                <c:pt idx="7">
                  <c:v>834168</c:v>
                </c:pt>
                <c:pt idx="8">
                  <c:v>6312413</c:v>
                </c:pt>
                <c:pt idx="9">
                  <c:v>18354485</c:v>
                </c:pt>
                <c:pt idx="10">
                  <c:v>534642</c:v>
                </c:pt>
                <c:pt idx="11">
                  <c:v>1128539</c:v>
                </c:pt>
                <c:pt idx="12">
                  <c:v>134</c:v>
                </c:pt>
              </c:numCache>
            </c:numRef>
          </c:val>
        </c:ser>
        <c:ser>
          <c:idx val="7"/>
          <c:order val="7"/>
          <c:tx>
            <c:strRef>
              <c:f>'دلايل عدم جستجوي كار'!$R$3</c:f>
              <c:strCache>
                <c:ptCount val="1"/>
                <c:pt idx="0">
                  <c:v>1391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cat>
            <c:strRef>
              <c:f>'دلايل عدم جستجوي كار'!$J$33:$J$44</c:f>
              <c:strCache>
                <c:ptCount val="12"/>
                <c:pt idx="0">
                  <c:v>آغازكاردرآينده (انتظاربرائ شروع كارجديد)</c:v>
                </c:pt>
                <c:pt idx="1">
                  <c:v>درانتظاربازگشت به شغل قبلي</c:v>
                </c:pt>
                <c:pt idx="2">
                  <c:v>درانتظارپاسخ كارفرمايادرانتظاراعلام نتايج آزمون</c:v>
                </c:pt>
                <c:pt idx="3">
                  <c:v>درانتظاربه ثمررسيدن اقدامات انجام شده برائ پيداكردن كار</c:v>
                </c:pt>
                <c:pt idx="4">
                  <c:v>دلسردشدن ازجستجوئ كار، نااميدشدن ازپيداكردن كار</c:v>
                </c:pt>
                <c:pt idx="5">
                  <c:v>درانتظارفصل كارئ</c:v>
                </c:pt>
                <c:pt idx="6">
                  <c:v>آگاهي نداشتن ازروشهائ جستجوئ كار</c:v>
                </c:pt>
                <c:pt idx="7">
                  <c:v>بيمارئ ، ناتواني جسمي موقت ، باردارئ</c:v>
                </c:pt>
                <c:pt idx="8">
                  <c:v>اشتغال به تحصيل ياآموزش</c:v>
                </c:pt>
                <c:pt idx="9">
                  <c:v>مسئوليتهائ شخصي ياخانوادگي</c:v>
                </c:pt>
                <c:pt idx="10">
                  <c:v>بي نيازبودن ازانجام كار</c:v>
                </c:pt>
                <c:pt idx="11">
                  <c:v>ساير</c:v>
                </c:pt>
              </c:strCache>
            </c:strRef>
          </c:cat>
          <c:val>
            <c:numRef>
              <c:f>'دلايل عدم جستجوي كار'!$R$33:$R$45</c:f>
              <c:numCache>
                <c:formatCode>General</c:formatCode>
                <c:ptCount val="13"/>
                <c:pt idx="0">
                  <c:v>12413</c:v>
                </c:pt>
                <c:pt idx="1">
                  <c:v>17431</c:v>
                </c:pt>
                <c:pt idx="2">
                  <c:v>9299</c:v>
                </c:pt>
                <c:pt idx="3">
                  <c:v>19347</c:v>
                </c:pt>
                <c:pt idx="4">
                  <c:v>171201</c:v>
                </c:pt>
                <c:pt idx="5">
                  <c:v>29472</c:v>
                </c:pt>
                <c:pt idx="6">
                  <c:v>68264</c:v>
                </c:pt>
                <c:pt idx="7">
                  <c:v>727061</c:v>
                </c:pt>
                <c:pt idx="8">
                  <c:v>6085484</c:v>
                </c:pt>
                <c:pt idx="9">
                  <c:v>18207428</c:v>
                </c:pt>
                <c:pt idx="10">
                  <c:v>536941</c:v>
                </c:pt>
                <c:pt idx="11">
                  <c:v>1217050</c:v>
                </c:pt>
                <c:pt idx="12">
                  <c:v>0</c:v>
                </c:pt>
              </c:numCache>
            </c:numRef>
          </c:val>
        </c:ser>
        <c:ser>
          <c:idx val="8"/>
          <c:order val="8"/>
          <c:tx>
            <c:strRef>
              <c:f>'دلايل عدم جستجوي كار'!$S$3</c:f>
              <c:strCache>
                <c:ptCount val="1"/>
                <c:pt idx="0">
                  <c:v>1392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cat>
            <c:strRef>
              <c:f>'دلايل عدم جستجوي كار'!$J$33:$J$44</c:f>
              <c:strCache>
                <c:ptCount val="12"/>
                <c:pt idx="0">
                  <c:v>آغازكاردرآينده (انتظاربرائ شروع كارجديد)</c:v>
                </c:pt>
                <c:pt idx="1">
                  <c:v>درانتظاربازگشت به شغل قبلي</c:v>
                </c:pt>
                <c:pt idx="2">
                  <c:v>درانتظارپاسخ كارفرمايادرانتظاراعلام نتايج آزمون</c:v>
                </c:pt>
                <c:pt idx="3">
                  <c:v>درانتظاربه ثمررسيدن اقدامات انجام شده برائ پيداكردن كار</c:v>
                </c:pt>
                <c:pt idx="4">
                  <c:v>دلسردشدن ازجستجوئ كار، نااميدشدن ازپيداكردن كار</c:v>
                </c:pt>
                <c:pt idx="5">
                  <c:v>درانتظارفصل كارئ</c:v>
                </c:pt>
                <c:pt idx="6">
                  <c:v>آگاهي نداشتن ازروشهائ جستجوئ كار</c:v>
                </c:pt>
                <c:pt idx="7">
                  <c:v>بيمارئ ، ناتواني جسمي موقت ، باردارئ</c:v>
                </c:pt>
                <c:pt idx="8">
                  <c:v>اشتغال به تحصيل ياآموزش</c:v>
                </c:pt>
                <c:pt idx="9">
                  <c:v>مسئوليتهائ شخصي ياخانوادگي</c:v>
                </c:pt>
                <c:pt idx="10">
                  <c:v>بي نيازبودن ازانجام كار</c:v>
                </c:pt>
                <c:pt idx="11">
                  <c:v>ساير</c:v>
                </c:pt>
              </c:strCache>
            </c:strRef>
          </c:cat>
          <c:val>
            <c:numRef>
              <c:f>'دلايل عدم جستجوي كار'!$S$33:$S$45</c:f>
              <c:numCache>
                <c:formatCode>General</c:formatCode>
                <c:ptCount val="13"/>
                <c:pt idx="0">
                  <c:v>12395</c:v>
                </c:pt>
                <c:pt idx="1">
                  <c:v>10779</c:v>
                </c:pt>
                <c:pt idx="2">
                  <c:v>6062</c:v>
                </c:pt>
                <c:pt idx="3">
                  <c:v>21665</c:v>
                </c:pt>
                <c:pt idx="4">
                  <c:v>204604</c:v>
                </c:pt>
                <c:pt idx="5">
                  <c:v>21991</c:v>
                </c:pt>
                <c:pt idx="6">
                  <c:v>72081</c:v>
                </c:pt>
                <c:pt idx="7">
                  <c:v>672310</c:v>
                </c:pt>
                <c:pt idx="8">
                  <c:v>5794096</c:v>
                </c:pt>
                <c:pt idx="9">
                  <c:v>19468212</c:v>
                </c:pt>
                <c:pt idx="10">
                  <c:v>611202</c:v>
                </c:pt>
                <c:pt idx="11">
                  <c:v>908810</c:v>
                </c:pt>
                <c:pt idx="12">
                  <c:v>0</c:v>
                </c:pt>
              </c:numCache>
            </c:numRef>
          </c:val>
        </c:ser>
        <c:ser>
          <c:idx val="9"/>
          <c:order val="9"/>
          <c:tx>
            <c:strRef>
              <c:f>'دلايل عدم جستجوي كار'!$T$3</c:f>
              <c:strCache>
                <c:ptCount val="1"/>
                <c:pt idx="0">
                  <c:v>1393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cat>
            <c:strRef>
              <c:f>'دلايل عدم جستجوي كار'!$J$33:$J$44</c:f>
              <c:strCache>
                <c:ptCount val="12"/>
                <c:pt idx="0">
                  <c:v>آغازكاردرآينده (انتظاربرائ شروع كارجديد)</c:v>
                </c:pt>
                <c:pt idx="1">
                  <c:v>درانتظاربازگشت به شغل قبلي</c:v>
                </c:pt>
                <c:pt idx="2">
                  <c:v>درانتظارپاسخ كارفرمايادرانتظاراعلام نتايج آزمون</c:v>
                </c:pt>
                <c:pt idx="3">
                  <c:v>درانتظاربه ثمررسيدن اقدامات انجام شده برائ پيداكردن كار</c:v>
                </c:pt>
                <c:pt idx="4">
                  <c:v>دلسردشدن ازجستجوئ كار، نااميدشدن ازپيداكردن كار</c:v>
                </c:pt>
                <c:pt idx="5">
                  <c:v>درانتظارفصل كارئ</c:v>
                </c:pt>
                <c:pt idx="6">
                  <c:v>آگاهي نداشتن ازروشهائ جستجوئ كار</c:v>
                </c:pt>
                <c:pt idx="7">
                  <c:v>بيمارئ ، ناتواني جسمي موقت ، باردارئ</c:v>
                </c:pt>
                <c:pt idx="8">
                  <c:v>اشتغال به تحصيل ياآموزش</c:v>
                </c:pt>
                <c:pt idx="9">
                  <c:v>مسئوليتهائ شخصي ياخانوادگي</c:v>
                </c:pt>
                <c:pt idx="10">
                  <c:v>بي نيازبودن ازانجام كار</c:v>
                </c:pt>
                <c:pt idx="11">
                  <c:v>ساير</c:v>
                </c:pt>
              </c:strCache>
            </c:strRef>
          </c:cat>
          <c:val>
            <c:numRef>
              <c:f>'دلايل عدم جستجوي كار'!$T$33:$T$45</c:f>
              <c:numCache>
                <c:formatCode>General</c:formatCode>
                <c:ptCount val="13"/>
                <c:pt idx="0">
                  <c:v>8141</c:v>
                </c:pt>
                <c:pt idx="1">
                  <c:v>9706</c:v>
                </c:pt>
                <c:pt idx="2">
                  <c:v>5126</c:v>
                </c:pt>
                <c:pt idx="3">
                  <c:v>21304</c:v>
                </c:pt>
                <c:pt idx="4">
                  <c:v>220466</c:v>
                </c:pt>
                <c:pt idx="5">
                  <c:v>24685</c:v>
                </c:pt>
                <c:pt idx="6">
                  <c:v>81231</c:v>
                </c:pt>
                <c:pt idx="7">
                  <c:v>718421</c:v>
                </c:pt>
                <c:pt idx="8">
                  <c:v>5741809</c:v>
                </c:pt>
                <c:pt idx="9">
                  <c:v>19961835</c:v>
                </c:pt>
                <c:pt idx="10">
                  <c:v>581960</c:v>
                </c:pt>
                <c:pt idx="11">
                  <c:v>829313</c:v>
                </c:pt>
                <c:pt idx="12">
                  <c:v>0</c:v>
                </c:pt>
              </c:numCache>
            </c:numRef>
          </c:val>
        </c:ser>
        <c:dLbls/>
        <c:gapWidth val="219"/>
        <c:axId val="156783360"/>
        <c:axId val="156784896"/>
      </c:barChart>
      <c:catAx>
        <c:axId val="15678336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6784896"/>
        <c:crosses val="autoZero"/>
        <c:auto val="1"/>
        <c:lblAlgn val="ctr"/>
        <c:lblOffset val="100"/>
      </c:catAx>
      <c:valAx>
        <c:axId val="15678489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fa-IR" sz="1100" b="1" i="0" u="none" strike="noStrike" kern="1200" baseline="0">
                <a:solidFill>
                  <a:schemeClr val="tx1"/>
                </a:solidFill>
                <a:latin typeface="Zar-s" pitchFamily="2" charset="0"/>
                <a:ea typeface="+mn-ea"/>
                <a:cs typeface="+mn-cs"/>
              </a:defRPr>
            </a:pPr>
            <a:endParaRPr lang="en-US"/>
          </a:p>
        </c:txPr>
        <c:crossAx val="1567833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058200354848019"/>
          <c:y val="0.14332215417517266"/>
          <c:w val="0.70638375057515101"/>
          <c:h val="3.3632578335115515E-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fa-IR"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B Mitra" panose="00000400000000000000" pitchFamily="2" charset="-78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 rot="0" spcFirstLastPara="1" vertOverflow="ellipsis" vert="horz" wrap="square" anchor="ctr" anchorCtr="1"/>
          <a:lstStyle/>
          <a:p>
            <a:pPr algn="ctr" rtl="1">
              <a:defRPr lang="fa-IR" sz="1800" b="1" i="0" u="none" strike="noStrike" kern="1200" spc="0" baseline="0">
                <a:solidFill>
                  <a:schemeClr val="tx1"/>
                </a:solidFill>
                <a:effectLst/>
                <a:latin typeface="+mn-lt"/>
                <a:ea typeface="+mn-ea"/>
                <a:cs typeface="B Mitra" panose="00000400000000000000" pitchFamily="2" charset="-78"/>
              </a:defRPr>
            </a:pPr>
            <a:r>
              <a:rPr lang="fa-IR" sz="1800" b="1" i="0" u="none" strike="noStrike" kern="1200" spc="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B Mitra" panose="00000400000000000000" pitchFamily="2" charset="-78"/>
              </a:rPr>
              <a:t>دلايل</a:t>
            </a:r>
            <a:r>
              <a:rPr lang="fa-IR" sz="1800" b="1" i="0" u="none" strike="noStrike" kern="1200" spc="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B Mitra" panose="00000400000000000000" pitchFamily="2" charset="-78"/>
              </a:rPr>
              <a:t> عدم </a:t>
            </a:r>
            <a:r>
              <a:rPr lang="fa-IR" sz="1800" b="1" i="0" u="none" strike="noStrike" kern="1200" spc="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B Mitra" panose="00000400000000000000" pitchFamily="2" charset="-78"/>
              </a:rPr>
              <a:t>جستجوي</a:t>
            </a:r>
            <a:r>
              <a:rPr lang="fa-IR" sz="1800" b="1" i="0" u="none" strike="noStrike" kern="1200" spc="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B Mitra" panose="00000400000000000000" pitchFamily="2" charset="-78"/>
              </a:rPr>
              <a:t> </a:t>
            </a:r>
            <a:r>
              <a:rPr lang="fa-IR" sz="1800" b="1" i="0" u="none" strike="noStrike" kern="1200" spc="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B Mitra" panose="00000400000000000000" pitchFamily="2" charset="-78"/>
              </a:rPr>
              <a:t>كار</a:t>
            </a:r>
            <a:r>
              <a:rPr lang="fa-IR" sz="1800" b="1" i="0" u="none" strike="noStrike" kern="1200" spc="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B Mitra" panose="00000400000000000000" pitchFamily="2" charset="-78"/>
              </a:rPr>
              <a:t>(</a:t>
            </a:r>
            <a:r>
              <a:rPr lang="fa-IR" sz="1800" b="1" i="0" u="none" strike="noStrike" kern="1200" spc="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B Mitra" panose="00000400000000000000" pitchFamily="2" charset="-78"/>
              </a:rPr>
              <a:t>مردو</a:t>
            </a:r>
            <a:r>
              <a:rPr lang="fa-IR" sz="1800" b="1" i="0" u="none" strike="noStrike" kern="1200" spc="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B Mitra" panose="00000400000000000000" pitchFamily="2" charset="-78"/>
              </a:rPr>
              <a:t> زن) </a:t>
            </a:r>
            <a:r>
              <a:rPr lang="fa-IR" sz="1800" b="1" i="0" u="none" strike="noStrike" kern="1200" spc="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B Mitra" panose="00000400000000000000" pitchFamily="2" charset="-78"/>
              </a:rPr>
              <a:t>93-1384</a:t>
            </a:r>
            <a:endParaRPr lang="fa-IR" sz="1800" b="1" i="0" u="none" strike="noStrike" kern="1200" spc="0" baseline="0" dirty="0">
              <a:solidFill>
                <a:schemeClr val="tx1"/>
              </a:solidFill>
              <a:effectLst/>
              <a:latin typeface="+mn-lt"/>
              <a:ea typeface="+mn-ea"/>
              <a:cs typeface="B Mitra" panose="00000400000000000000" pitchFamily="2" charset="-78"/>
            </a:endParaRPr>
          </a:p>
        </c:rich>
      </c:tx>
      <c:layout/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6.0999606049459691E-2"/>
          <c:y val="9.6663526772185732E-2"/>
          <c:w val="0.93116457270968567"/>
          <c:h val="0.70659533877599967"/>
        </c:manualLayout>
      </c:layout>
      <c:lineChart>
        <c:grouping val="standard"/>
        <c:ser>
          <c:idx val="0"/>
          <c:order val="0"/>
          <c:tx>
            <c:strRef>
              <c:f>'دلايل عدم جستجوي'!$U$5</c:f>
              <c:strCache>
                <c:ptCount val="1"/>
                <c:pt idx="0">
                  <c:v>ساير</c:v>
                </c:pt>
              </c:strCache>
            </c:strRef>
          </c:tx>
          <c:spPr>
            <a:ln w="28575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  <a:prstDash val="dash"/>
              </a:ln>
              <a:effectLst/>
            </c:spPr>
          </c:marker>
          <c:cat>
            <c:numRef>
              <c:f>'دلايل عدم جستجوي'!$AC$6:$AC$15</c:f>
              <c:numCache>
                <c:formatCode>General</c:formatCode>
                <c:ptCount val="10"/>
                <c:pt idx="0">
                  <c:v>1384</c:v>
                </c:pt>
                <c:pt idx="1">
                  <c:v>1385</c:v>
                </c:pt>
                <c:pt idx="2">
                  <c:v>1386</c:v>
                </c:pt>
                <c:pt idx="3">
                  <c:v>1387</c:v>
                </c:pt>
                <c:pt idx="4">
                  <c:v>1388</c:v>
                </c:pt>
                <c:pt idx="5">
                  <c:v>1389</c:v>
                </c:pt>
                <c:pt idx="6">
                  <c:v>1390</c:v>
                </c:pt>
                <c:pt idx="7">
                  <c:v>1391</c:v>
                </c:pt>
                <c:pt idx="8">
                  <c:v>1392</c:v>
                </c:pt>
                <c:pt idx="9">
                  <c:v>1393</c:v>
                </c:pt>
              </c:numCache>
            </c:numRef>
          </c:cat>
          <c:val>
            <c:numRef>
              <c:f>'دلايل عدم جستجوي'!$U$6:$U$15</c:f>
              <c:numCache>
                <c:formatCode>0.0</c:formatCode>
                <c:ptCount val="10"/>
                <c:pt idx="0">
                  <c:v>1.3101585321782434</c:v>
                </c:pt>
                <c:pt idx="1">
                  <c:v>1.2353187530589758</c:v>
                </c:pt>
                <c:pt idx="2">
                  <c:v>1.3622860858056181</c:v>
                </c:pt>
                <c:pt idx="3">
                  <c:v>1.5725451681774021</c:v>
                </c:pt>
                <c:pt idx="4">
                  <c:v>2.552229839585904</c:v>
                </c:pt>
                <c:pt idx="5">
                  <c:v>1.3160149543812976</c:v>
                </c:pt>
                <c:pt idx="6">
                  <c:v>1.6165011901648076</c:v>
                </c:pt>
                <c:pt idx="7">
                  <c:v>1.6503659929020944</c:v>
                </c:pt>
                <c:pt idx="8">
                  <c:v>2.0475711130112826</c:v>
                </c:pt>
                <c:pt idx="9">
                  <c:v>1.8188257790726439</c:v>
                </c:pt>
              </c:numCache>
            </c:numRef>
          </c:val>
        </c:ser>
        <c:ser>
          <c:idx val="1"/>
          <c:order val="1"/>
          <c:tx>
            <c:strRef>
              <c:f>'دلايل عدم جستجوي'!$V$5</c:f>
              <c:strCache>
                <c:ptCount val="1"/>
                <c:pt idx="0">
                  <c:v>حداقل درج آگهي درروزنامه يامطالعه آگهي هائ استخدام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cat>
            <c:numRef>
              <c:f>'دلايل عدم جستجوي'!$AC$6:$AC$15</c:f>
              <c:numCache>
                <c:formatCode>General</c:formatCode>
                <c:ptCount val="10"/>
                <c:pt idx="0">
                  <c:v>1384</c:v>
                </c:pt>
                <c:pt idx="1">
                  <c:v>1385</c:v>
                </c:pt>
                <c:pt idx="2">
                  <c:v>1386</c:v>
                </c:pt>
                <c:pt idx="3">
                  <c:v>1387</c:v>
                </c:pt>
                <c:pt idx="4">
                  <c:v>1388</c:v>
                </c:pt>
                <c:pt idx="5">
                  <c:v>1389</c:v>
                </c:pt>
                <c:pt idx="6">
                  <c:v>1390</c:v>
                </c:pt>
                <c:pt idx="7">
                  <c:v>1391</c:v>
                </c:pt>
                <c:pt idx="8">
                  <c:v>1392</c:v>
                </c:pt>
                <c:pt idx="9">
                  <c:v>1393</c:v>
                </c:pt>
              </c:numCache>
            </c:numRef>
          </c:cat>
          <c:val>
            <c:numRef>
              <c:f>'دلايل عدم جستجوي'!$V$6:$V$15</c:f>
              <c:numCache>
                <c:formatCode>0.0</c:formatCode>
                <c:ptCount val="10"/>
                <c:pt idx="0">
                  <c:v>15.577003674071694</c:v>
                </c:pt>
                <c:pt idx="1">
                  <c:v>16.170834134099646</c:v>
                </c:pt>
                <c:pt idx="2">
                  <c:v>15.527055162965658</c:v>
                </c:pt>
                <c:pt idx="3">
                  <c:v>17.346903217921113</c:v>
                </c:pt>
                <c:pt idx="4">
                  <c:v>16.495732463794102</c:v>
                </c:pt>
                <c:pt idx="5">
                  <c:v>17.25127561003131</c:v>
                </c:pt>
                <c:pt idx="6">
                  <c:v>16.509371428161931</c:v>
                </c:pt>
                <c:pt idx="7">
                  <c:v>18.385909139792727</c:v>
                </c:pt>
                <c:pt idx="8">
                  <c:v>19.376538018935626</c:v>
                </c:pt>
                <c:pt idx="9">
                  <c:v>18.554007498405166</c:v>
                </c:pt>
              </c:numCache>
            </c:numRef>
          </c:val>
        </c:ser>
        <c:ser>
          <c:idx val="2"/>
          <c:order val="2"/>
          <c:tx>
            <c:strRef>
              <c:f>'دلايل عدم جستجوي'!$W$5</c:f>
              <c:strCache>
                <c:ptCount val="1"/>
                <c:pt idx="0">
                  <c:v>حداقل تقاضائ جوازكسب يا پروانه كار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'دلايل عدم جستجوي'!$AC$6:$AC$15</c:f>
              <c:numCache>
                <c:formatCode>General</c:formatCode>
                <c:ptCount val="10"/>
                <c:pt idx="0">
                  <c:v>1384</c:v>
                </c:pt>
                <c:pt idx="1">
                  <c:v>1385</c:v>
                </c:pt>
                <c:pt idx="2">
                  <c:v>1386</c:v>
                </c:pt>
                <c:pt idx="3">
                  <c:v>1387</c:v>
                </c:pt>
                <c:pt idx="4">
                  <c:v>1388</c:v>
                </c:pt>
                <c:pt idx="5">
                  <c:v>1389</c:v>
                </c:pt>
                <c:pt idx="6">
                  <c:v>1390</c:v>
                </c:pt>
                <c:pt idx="7">
                  <c:v>1391</c:v>
                </c:pt>
                <c:pt idx="8">
                  <c:v>1392</c:v>
                </c:pt>
                <c:pt idx="9">
                  <c:v>1393</c:v>
                </c:pt>
              </c:numCache>
            </c:numRef>
          </c:cat>
          <c:val>
            <c:numRef>
              <c:f>'دلايل عدم جستجوي'!$W$6:$W$15</c:f>
              <c:numCache>
                <c:formatCode>0.0</c:formatCode>
                <c:ptCount val="10"/>
                <c:pt idx="0">
                  <c:v>1.8449254394330292</c:v>
                </c:pt>
                <c:pt idx="1">
                  <c:v>1.7774068827739928</c:v>
                </c:pt>
                <c:pt idx="2">
                  <c:v>1.6875827212284933</c:v>
                </c:pt>
                <c:pt idx="3">
                  <c:v>1.7579247472983164</c:v>
                </c:pt>
                <c:pt idx="4">
                  <c:v>2.4342322678588517</c:v>
                </c:pt>
                <c:pt idx="5">
                  <c:v>1.610915767338966</c:v>
                </c:pt>
                <c:pt idx="6">
                  <c:v>2.0250716905595385</c:v>
                </c:pt>
                <c:pt idx="7">
                  <c:v>1.5206724781117411</c:v>
                </c:pt>
                <c:pt idx="8">
                  <c:v>1.751173584012248</c:v>
                </c:pt>
                <c:pt idx="9">
                  <c:v>1.8515708848316541</c:v>
                </c:pt>
              </c:numCache>
            </c:numRef>
          </c:val>
        </c:ser>
        <c:ser>
          <c:idx val="3"/>
          <c:order val="3"/>
          <c:tx>
            <c:strRef>
              <c:f>'دلايل عدم جستجوي'!$X$5</c:f>
              <c:strCache>
                <c:ptCount val="1"/>
                <c:pt idx="0">
                  <c:v>حداقل جستجوئ منابع مالي وامكانات برائ شروع فعاليت</c:v>
                </c:pt>
              </c:strCache>
            </c:strRef>
          </c:tx>
          <c:spPr>
            <a:ln w="28575" cap="rnd">
              <a:solidFill>
                <a:srgbClr val="0070C0"/>
              </a:solidFill>
              <a:prstDash val="dash"/>
              <a:round/>
            </a:ln>
            <a:effectLst/>
          </c:spPr>
          <c:marker>
            <c:symbol val="circle"/>
            <c:size val="5"/>
            <c:spPr>
              <a:solidFill>
                <a:srgbClr val="0070C0"/>
              </a:solidFill>
              <a:ln w="9525">
                <a:solidFill>
                  <a:srgbClr val="0070C0"/>
                </a:solidFill>
                <a:prstDash val="dash"/>
              </a:ln>
              <a:effectLst/>
            </c:spPr>
          </c:marker>
          <c:cat>
            <c:numRef>
              <c:f>'دلايل عدم جستجوي'!$AC$6:$AC$15</c:f>
              <c:numCache>
                <c:formatCode>General</c:formatCode>
                <c:ptCount val="10"/>
                <c:pt idx="0">
                  <c:v>1384</c:v>
                </c:pt>
                <c:pt idx="1">
                  <c:v>1385</c:v>
                </c:pt>
                <c:pt idx="2">
                  <c:v>1386</c:v>
                </c:pt>
                <c:pt idx="3">
                  <c:v>1387</c:v>
                </c:pt>
                <c:pt idx="4">
                  <c:v>1388</c:v>
                </c:pt>
                <c:pt idx="5">
                  <c:v>1389</c:v>
                </c:pt>
                <c:pt idx="6">
                  <c:v>1390</c:v>
                </c:pt>
                <c:pt idx="7">
                  <c:v>1391</c:v>
                </c:pt>
                <c:pt idx="8">
                  <c:v>1392</c:v>
                </c:pt>
                <c:pt idx="9">
                  <c:v>1393</c:v>
                </c:pt>
              </c:numCache>
            </c:numRef>
          </c:cat>
          <c:val>
            <c:numRef>
              <c:f>'دلايل عدم جستجوي'!$X$6:$X$15</c:f>
              <c:numCache>
                <c:formatCode>0.0</c:formatCode>
                <c:ptCount val="10"/>
                <c:pt idx="0">
                  <c:v>7.4293136462651956</c:v>
                </c:pt>
                <c:pt idx="1">
                  <c:v>7.2458926942742465</c:v>
                </c:pt>
                <c:pt idx="2">
                  <c:v>7.1170829495584274</c:v>
                </c:pt>
                <c:pt idx="3">
                  <c:v>6.3338340702805809</c:v>
                </c:pt>
                <c:pt idx="4">
                  <c:v>6.0381167822313504</c:v>
                </c:pt>
                <c:pt idx="5">
                  <c:v>5.794217053041721</c:v>
                </c:pt>
                <c:pt idx="6">
                  <c:v>6.2037863125672565</c:v>
                </c:pt>
                <c:pt idx="7">
                  <c:v>5.7898955907713514</c:v>
                </c:pt>
                <c:pt idx="8">
                  <c:v>7.0366544831936499</c:v>
                </c:pt>
                <c:pt idx="9">
                  <c:v>7.2050435785183149</c:v>
                </c:pt>
              </c:numCache>
            </c:numRef>
          </c:val>
        </c:ser>
        <c:ser>
          <c:idx val="4"/>
          <c:order val="4"/>
          <c:tx>
            <c:strRef>
              <c:f>'دلايل عدم جستجوي'!$Y$5</c:f>
              <c:strCache>
                <c:ptCount val="1"/>
                <c:pt idx="0">
                  <c:v>حداقل پرس وجو از دوستان و آشنايان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numRef>
              <c:f>'دلايل عدم جستجوي'!$AC$6:$AC$15</c:f>
              <c:numCache>
                <c:formatCode>General</c:formatCode>
                <c:ptCount val="10"/>
                <c:pt idx="0">
                  <c:v>1384</c:v>
                </c:pt>
                <c:pt idx="1">
                  <c:v>1385</c:v>
                </c:pt>
                <c:pt idx="2">
                  <c:v>1386</c:v>
                </c:pt>
                <c:pt idx="3">
                  <c:v>1387</c:v>
                </c:pt>
                <c:pt idx="4">
                  <c:v>1388</c:v>
                </c:pt>
                <c:pt idx="5">
                  <c:v>1389</c:v>
                </c:pt>
                <c:pt idx="6">
                  <c:v>1390</c:v>
                </c:pt>
                <c:pt idx="7">
                  <c:v>1391</c:v>
                </c:pt>
                <c:pt idx="8">
                  <c:v>1392</c:v>
                </c:pt>
                <c:pt idx="9">
                  <c:v>1393</c:v>
                </c:pt>
              </c:numCache>
            </c:numRef>
          </c:cat>
          <c:val>
            <c:numRef>
              <c:f>'دلايل عدم جستجوي'!$Y$6:$Y$15</c:f>
              <c:numCache>
                <c:formatCode>0.0</c:formatCode>
                <c:ptCount val="10"/>
                <c:pt idx="0">
                  <c:v>36.258338185249507</c:v>
                </c:pt>
                <c:pt idx="1">
                  <c:v>34.729678464247435</c:v>
                </c:pt>
                <c:pt idx="2">
                  <c:v>33.972956447031322</c:v>
                </c:pt>
                <c:pt idx="3">
                  <c:v>35.856273182199196</c:v>
                </c:pt>
                <c:pt idx="4">
                  <c:v>36.036076166145882</c:v>
                </c:pt>
                <c:pt idx="5">
                  <c:v>37.645424035273756</c:v>
                </c:pt>
                <c:pt idx="6">
                  <c:v>37.179019777159112</c:v>
                </c:pt>
                <c:pt idx="7">
                  <c:v>37.489129282406793</c:v>
                </c:pt>
                <c:pt idx="8">
                  <c:v>35.912276973572766</c:v>
                </c:pt>
                <c:pt idx="9">
                  <c:v>35.566386300702504</c:v>
                </c:pt>
              </c:numCache>
            </c:numRef>
          </c:val>
        </c:ser>
        <c:ser>
          <c:idx val="5"/>
          <c:order val="5"/>
          <c:tx>
            <c:strRef>
              <c:f>'دلايل عدم جستجوي'!$Z$5</c:f>
              <c:strCache>
                <c:ptCount val="1"/>
                <c:pt idx="0">
                  <c:v>حداقل تماس با كارفرما (صاحب كار)</c:v>
                </c:pt>
              </c:strCache>
            </c:strRef>
          </c:tx>
          <c:spPr>
            <a:ln w="28575" cap="rnd">
              <a:solidFill>
                <a:srgbClr val="7030A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7030A0"/>
              </a:solidFill>
              <a:ln w="9525">
                <a:solidFill>
                  <a:srgbClr val="7030A0"/>
                </a:solidFill>
              </a:ln>
              <a:effectLst/>
            </c:spPr>
          </c:marker>
          <c:cat>
            <c:numRef>
              <c:f>'دلايل عدم جستجوي'!$AC$6:$AC$15</c:f>
              <c:numCache>
                <c:formatCode>General</c:formatCode>
                <c:ptCount val="10"/>
                <c:pt idx="0">
                  <c:v>1384</c:v>
                </c:pt>
                <c:pt idx="1">
                  <c:v>1385</c:v>
                </c:pt>
                <c:pt idx="2">
                  <c:v>1386</c:v>
                </c:pt>
                <c:pt idx="3">
                  <c:v>1387</c:v>
                </c:pt>
                <c:pt idx="4">
                  <c:v>1388</c:v>
                </c:pt>
                <c:pt idx="5">
                  <c:v>1389</c:v>
                </c:pt>
                <c:pt idx="6">
                  <c:v>1390</c:v>
                </c:pt>
                <c:pt idx="7">
                  <c:v>1391</c:v>
                </c:pt>
                <c:pt idx="8">
                  <c:v>1392</c:v>
                </c:pt>
                <c:pt idx="9">
                  <c:v>1393</c:v>
                </c:pt>
              </c:numCache>
            </c:numRef>
          </c:cat>
          <c:val>
            <c:numRef>
              <c:f>'دلايل عدم جستجوي'!$Z$6:$Z$15</c:f>
              <c:numCache>
                <c:formatCode>0.0</c:formatCode>
                <c:ptCount val="10"/>
                <c:pt idx="0">
                  <c:v>16.175702942268881</c:v>
                </c:pt>
                <c:pt idx="1">
                  <c:v>16.602703465520342</c:v>
                </c:pt>
                <c:pt idx="2">
                  <c:v>16.32760315482318</c:v>
                </c:pt>
                <c:pt idx="3">
                  <c:v>15.254331316805263</c:v>
                </c:pt>
                <c:pt idx="4">
                  <c:v>15.909777681197982</c:v>
                </c:pt>
                <c:pt idx="5">
                  <c:v>15.810840442816723</c:v>
                </c:pt>
                <c:pt idx="6">
                  <c:v>16.006178943936249</c:v>
                </c:pt>
                <c:pt idx="7">
                  <c:v>13.797699778276259</c:v>
                </c:pt>
                <c:pt idx="8">
                  <c:v>11.480950371515664</c:v>
                </c:pt>
                <c:pt idx="9">
                  <c:v>12.951649594719308</c:v>
                </c:pt>
              </c:numCache>
            </c:numRef>
          </c:val>
        </c:ser>
        <c:ser>
          <c:idx val="6"/>
          <c:order val="6"/>
          <c:tx>
            <c:strRef>
              <c:f>'دلايل عدم جستجوي'!$AA$5</c:f>
              <c:strCache>
                <c:ptCount val="1"/>
                <c:pt idx="0">
                  <c:v>حداقل درساير موسسات كاريابي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cat>
            <c:numRef>
              <c:f>'دلايل عدم جستجوي'!$AC$6:$AC$15</c:f>
              <c:numCache>
                <c:formatCode>General</c:formatCode>
                <c:ptCount val="10"/>
                <c:pt idx="0">
                  <c:v>1384</c:v>
                </c:pt>
                <c:pt idx="1">
                  <c:v>1385</c:v>
                </c:pt>
                <c:pt idx="2">
                  <c:v>1386</c:v>
                </c:pt>
                <c:pt idx="3">
                  <c:v>1387</c:v>
                </c:pt>
                <c:pt idx="4">
                  <c:v>1388</c:v>
                </c:pt>
                <c:pt idx="5">
                  <c:v>1389</c:v>
                </c:pt>
                <c:pt idx="6">
                  <c:v>1390</c:v>
                </c:pt>
                <c:pt idx="7">
                  <c:v>1391</c:v>
                </c:pt>
                <c:pt idx="8">
                  <c:v>1392</c:v>
                </c:pt>
                <c:pt idx="9">
                  <c:v>1393</c:v>
                </c:pt>
              </c:numCache>
            </c:numRef>
          </c:cat>
          <c:val>
            <c:numRef>
              <c:f>'دلايل عدم جستجوي'!$AA$6:$AA$15</c:f>
              <c:numCache>
                <c:formatCode>0.0</c:formatCode>
                <c:ptCount val="10"/>
                <c:pt idx="0">
                  <c:v>8.3241314233514299</c:v>
                </c:pt>
                <c:pt idx="1">
                  <c:v>9.9482692705575655</c:v>
                </c:pt>
                <c:pt idx="2">
                  <c:v>11.285335025812893</c:v>
                </c:pt>
                <c:pt idx="3">
                  <c:v>11.029105443412245</c:v>
                </c:pt>
                <c:pt idx="4">
                  <c:v>11.3533347820303</c:v>
                </c:pt>
                <c:pt idx="5">
                  <c:v>11.471064508089635</c:v>
                </c:pt>
                <c:pt idx="6">
                  <c:v>11.767821717730879</c:v>
                </c:pt>
                <c:pt idx="7">
                  <c:v>12.531304081867697</c:v>
                </c:pt>
                <c:pt idx="8">
                  <c:v>12.576688356234744</c:v>
                </c:pt>
                <c:pt idx="9">
                  <c:v>12.709902369650953</c:v>
                </c:pt>
              </c:numCache>
            </c:numRef>
          </c:val>
        </c:ser>
        <c:ser>
          <c:idx val="7"/>
          <c:order val="7"/>
          <c:tx>
            <c:strRef>
              <c:f>'دلايل عدم جستجوي'!$AB$5</c:f>
              <c:strCache>
                <c:ptCount val="1"/>
                <c:pt idx="0">
                  <c:v>حداقل ثبت نام درموسسات كاريابي وزارت كار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cat>
            <c:numRef>
              <c:f>'دلايل عدم جستجوي'!$AC$6:$AC$15</c:f>
              <c:numCache>
                <c:formatCode>General</c:formatCode>
                <c:ptCount val="10"/>
                <c:pt idx="0">
                  <c:v>1384</c:v>
                </c:pt>
                <c:pt idx="1">
                  <c:v>1385</c:v>
                </c:pt>
                <c:pt idx="2">
                  <c:v>1386</c:v>
                </c:pt>
                <c:pt idx="3">
                  <c:v>1387</c:v>
                </c:pt>
                <c:pt idx="4">
                  <c:v>1388</c:v>
                </c:pt>
                <c:pt idx="5">
                  <c:v>1389</c:v>
                </c:pt>
                <c:pt idx="6">
                  <c:v>1390</c:v>
                </c:pt>
                <c:pt idx="7">
                  <c:v>1391</c:v>
                </c:pt>
                <c:pt idx="8">
                  <c:v>1392</c:v>
                </c:pt>
                <c:pt idx="9">
                  <c:v>1393</c:v>
                </c:pt>
              </c:numCache>
            </c:numRef>
          </c:cat>
          <c:val>
            <c:numRef>
              <c:f>'دلايل عدم جستجوي'!$AB$6:$AB$15</c:f>
              <c:numCache>
                <c:formatCode>0.0</c:formatCode>
                <c:ptCount val="10"/>
                <c:pt idx="0">
                  <c:v>11.145076267103004</c:v>
                </c:pt>
                <c:pt idx="1">
                  <c:v>10.872591483809908</c:v>
                </c:pt>
                <c:pt idx="2">
                  <c:v>11.21968436288207</c:v>
                </c:pt>
                <c:pt idx="3">
                  <c:v>10.836184471144641</c:v>
                </c:pt>
                <c:pt idx="4">
                  <c:v>9.1775053077086568</c:v>
                </c:pt>
                <c:pt idx="5">
                  <c:v>9.0916317232478487</c:v>
                </c:pt>
                <c:pt idx="6">
                  <c:v>8.6922489397202174</c:v>
                </c:pt>
                <c:pt idx="7">
                  <c:v>8.8350236558713302</c:v>
                </c:pt>
                <c:pt idx="8">
                  <c:v>9.8181470995240367</c:v>
                </c:pt>
                <c:pt idx="9">
                  <c:v>9.3426139940994783</c:v>
                </c:pt>
              </c:numCache>
            </c:numRef>
          </c:val>
        </c:ser>
        <c:dLbls/>
        <c:marker val="1"/>
        <c:axId val="157563904"/>
        <c:axId val="157577984"/>
      </c:lineChart>
      <c:catAx>
        <c:axId val="15756390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fa-IR" sz="1200" b="1" i="0" u="none" strike="noStrike" kern="1200" baseline="0">
                <a:solidFill>
                  <a:schemeClr val="tx1"/>
                </a:solidFill>
                <a:latin typeface="Akram" panose="05000000000000000000" pitchFamily="2" charset="2"/>
                <a:ea typeface="+mn-ea"/>
                <a:cs typeface="B Mitra" panose="00000400000000000000" pitchFamily="2" charset="-78"/>
              </a:defRPr>
            </a:pPr>
            <a:endParaRPr lang="en-US"/>
          </a:p>
        </c:txPr>
        <c:crossAx val="157577984"/>
        <c:crosses val="autoZero"/>
        <c:auto val="1"/>
        <c:lblAlgn val="ctr"/>
        <c:lblOffset val="100"/>
      </c:catAx>
      <c:valAx>
        <c:axId val="15757798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fa-IR" sz="1200" b="1" i="0" u="none" strike="noStrike" kern="1200" baseline="0">
                <a:solidFill>
                  <a:schemeClr val="tx1"/>
                </a:solidFill>
                <a:latin typeface="AlMutanabi" pitchFamily="2" charset="2"/>
                <a:ea typeface="+mn-ea"/>
                <a:cs typeface="+mn-cs"/>
              </a:defRPr>
            </a:pPr>
            <a:endParaRPr lang="en-US"/>
          </a:p>
        </c:txPr>
        <c:crossAx val="1575639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 rot="0" spcFirstLastPara="1" vertOverflow="ellipsis" vert="horz" wrap="square" anchor="ctr" anchorCtr="1"/>
          <a:lstStyle/>
          <a:p>
            <a:pPr algn="ctr" rtl="1">
              <a:defRPr lang="fa-IR" sz="1800" b="1" i="0" u="none" strike="noStrike" kern="1200" spc="0" baseline="0">
                <a:solidFill>
                  <a:schemeClr val="tx1"/>
                </a:solidFill>
                <a:effectLst/>
                <a:latin typeface="+mn-lt"/>
                <a:ea typeface="+mn-ea"/>
                <a:cs typeface="B Mitra" panose="00000400000000000000" pitchFamily="2" charset="-78"/>
              </a:defRPr>
            </a:pPr>
            <a:r>
              <a:rPr lang="fa-IR" sz="1800" b="1" i="0" u="none" strike="noStrike" kern="1200" spc="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B Mitra" panose="00000400000000000000" pitchFamily="2" charset="-78"/>
              </a:rPr>
              <a:t>دلايل</a:t>
            </a:r>
            <a:r>
              <a:rPr lang="fa-IR" sz="1800" b="1" i="0" u="none" strike="noStrike" kern="1200" spc="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B Mitra" panose="00000400000000000000" pitchFamily="2" charset="-78"/>
              </a:rPr>
              <a:t> عدم </a:t>
            </a:r>
            <a:r>
              <a:rPr lang="fa-IR" sz="1800" b="1" i="0" u="none" strike="noStrike" kern="1200" spc="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B Mitra" panose="00000400000000000000" pitchFamily="2" charset="-78"/>
              </a:rPr>
              <a:t>جستجوي</a:t>
            </a:r>
            <a:r>
              <a:rPr lang="fa-IR" sz="1800" b="1" i="0" u="none" strike="noStrike" kern="1200" spc="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B Mitra" panose="00000400000000000000" pitchFamily="2" charset="-78"/>
              </a:rPr>
              <a:t> </a:t>
            </a:r>
            <a:r>
              <a:rPr lang="fa-IR" sz="1800" b="1" i="0" u="none" strike="noStrike" kern="1200" spc="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B Mitra" panose="00000400000000000000" pitchFamily="2" charset="-78"/>
              </a:rPr>
              <a:t>كار</a:t>
            </a:r>
            <a:r>
              <a:rPr lang="fa-IR" sz="1800" b="1" i="0" u="none" strike="noStrike" kern="1200" spc="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B Mitra" panose="00000400000000000000" pitchFamily="2" charset="-78"/>
              </a:rPr>
              <a:t> </a:t>
            </a:r>
            <a:r>
              <a:rPr lang="fa-IR" sz="1800" b="1" i="0" u="none" strike="noStrike" kern="1200" spc="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B Mitra" panose="00000400000000000000" pitchFamily="2" charset="-78"/>
              </a:rPr>
              <a:t> مردان 93-1384</a:t>
            </a:r>
            <a:endParaRPr lang="fa-IR" sz="1800" b="1" i="0" u="none" strike="noStrike" kern="1200" spc="0" baseline="0" dirty="0">
              <a:solidFill>
                <a:schemeClr val="tx1"/>
              </a:solidFill>
              <a:effectLst/>
              <a:latin typeface="+mn-lt"/>
              <a:ea typeface="+mn-ea"/>
              <a:cs typeface="B Mitra" panose="00000400000000000000" pitchFamily="2" charset="-78"/>
            </a:endParaRPr>
          </a:p>
        </c:rich>
      </c:tx>
      <c:layout>
        <c:manualLayout>
          <c:xMode val="edge"/>
          <c:yMode val="edge"/>
          <c:x val="0.34555558736976094"/>
          <c:y val="1.5920398009950258E-2"/>
        </c:manualLayout>
      </c:layout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5.7472018880772593E-2"/>
          <c:y val="9.4558482431780264E-2"/>
          <c:w val="0.92737050174403202"/>
          <c:h val="0.69666052470399353"/>
        </c:manualLayout>
      </c:layout>
      <c:lineChart>
        <c:grouping val="standard"/>
        <c:ser>
          <c:idx val="0"/>
          <c:order val="0"/>
          <c:tx>
            <c:strRef>
              <c:f>'دلايل عدم جستجوي'!$U$19</c:f>
              <c:strCache>
                <c:ptCount val="1"/>
                <c:pt idx="0">
                  <c:v>ساير</c:v>
                </c:pt>
              </c:strCache>
            </c:strRef>
          </c:tx>
          <c:spPr>
            <a:ln w="28575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  <a:prstDash val="dash"/>
              </a:ln>
              <a:effectLst/>
            </c:spPr>
          </c:marker>
          <c:cat>
            <c:numRef>
              <c:f>'دلايل عدم جستجوي'!$AC$20:$AC$29</c:f>
              <c:numCache>
                <c:formatCode>General</c:formatCode>
                <c:ptCount val="10"/>
                <c:pt idx="0">
                  <c:v>1384</c:v>
                </c:pt>
                <c:pt idx="1">
                  <c:v>1385</c:v>
                </c:pt>
                <c:pt idx="2">
                  <c:v>1386</c:v>
                </c:pt>
                <c:pt idx="3">
                  <c:v>1387</c:v>
                </c:pt>
                <c:pt idx="4">
                  <c:v>1388</c:v>
                </c:pt>
                <c:pt idx="5">
                  <c:v>1389</c:v>
                </c:pt>
                <c:pt idx="6">
                  <c:v>1390</c:v>
                </c:pt>
                <c:pt idx="7">
                  <c:v>1391</c:v>
                </c:pt>
                <c:pt idx="8">
                  <c:v>1392</c:v>
                </c:pt>
                <c:pt idx="9">
                  <c:v>1393</c:v>
                </c:pt>
              </c:numCache>
            </c:numRef>
          </c:cat>
          <c:val>
            <c:numRef>
              <c:f>'دلايل عدم جستجوي'!$U$20:$U$29</c:f>
              <c:numCache>
                <c:formatCode>0.0</c:formatCode>
                <c:ptCount val="10"/>
                <c:pt idx="0">
                  <c:v>1.2471478738111799</c:v>
                </c:pt>
                <c:pt idx="1">
                  <c:v>1.1628083293249083</c:v>
                </c:pt>
                <c:pt idx="2">
                  <c:v>1.218519616283938</c:v>
                </c:pt>
                <c:pt idx="3">
                  <c:v>1.6282775854966005</c:v>
                </c:pt>
                <c:pt idx="4">
                  <c:v>2.5325200448854992</c:v>
                </c:pt>
                <c:pt idx="5">
                  <c:v>1.2089664112851193</c:v>
                </c:pt>
                <c:pt idx="6">
                  <c:v>1.5077278593785666</c:v>
                </c:pt>
                <c:pt idx="7">
                  <c:v>1.4037653973808044</c:v>
                </c:pt>
                <c:pt idx="8">
                  <c:v>1.9575732698874519</c:v>
                </c:pt>
                <c:pt idx="9">
                  <c:v>1.5304753646722566</c:v>
                </c:pt>
              </c:numCache>
            </c:numRef>
          </c:val>
        </c:ser>
        <c:ser>
          <c:idx val="1"/>
          <c:order val="1"/>
          <c:tx>
            <c:strRef>
              <c:f>'دلايل عدم جستجوي'!$V$19</c:f>
              <c:strCache>
                <c:ptCount val="1"/>
                <c:pt idx="0">
                  <c:v>حداقل درج آگهي درروزنامه يامطالعه آگهي هائ استخدام</c:v>
                </c:pt>
              </c:strCache>
            </c:strRef>
          </c:tx>
          <c:spPr>
            <a:ln w="28575" cap="rnd">
              <a:solidFill>
                <a:srgbClr val="7030A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7030A0"/>
              </a:solidFill>
              <a:ln w="9525">
                <a:solidFill>
                  <a:srgbClr val="7030A0"/>
                </a:solidFill>
              </a:ln>
              <a:effectLst/>
            </c:spPr>
          </c:marker>
          <c:cat>
            <c:numRef>
              <c:f>'دلايل عدم جستجوي'!$AC$20:$AC$29</c:f>
              <c:numCache>
                <c:formatCode>General</c:formatCode>
                <c:ptCount val="10"/>
                <c:pt idx="0">
                  <c:v>1384</c:v>
                </c:pt>
                <c:pt idx="1">
                  <c:v>1385</c:v>
                </c:pt>
                <c:pt idx="2">
                  <c:v>1386</c:v>
                </c:pt>
                <c:pt idx="3">
                  <c:v>1387</c:v>
                </c:pt>
                <c:pt idx="4">
                  <c:v>1388</c:v>
                </c:pt>
                <c:pt idx="5">
                  <c:v>1389</c:v>
                </c:pt>
                <c:pt idx="6">
                  <c:v>1390</c:v>
                </c:pt>
                <c:pt idx="7">
                  <c:v>1391</c:v>
                </c:pt>
                <c:pt idx="8">
                  <c:v>1392</c:v>
                </c:pt>
                <c:pt idx="9">
                  <c:v>1393</c:v>
                </c:pt>
              </c:numCache>
            </c:numRef>
          </c:cat>
          <c:val>
            <c:numRef>
              <c:f>'دلايل عدم جستجوي'!$V$20:$V$29</c:f>
              <c:numCache>
                <c:formatCode>0.0</c:formatCode>
                <c:ptCount val="10"/>
                <c:pt idx="0">
                  <c:v>13.136055393927744</c:v>
                </c:pt>
                <c:pt idx="1">
                  <c:v>13.802130937769318</c:v>
                </c:pt>
                <c:pt idx="2">
                  <c:v>13.261902409550292</c:v>
                </c:pt>
                <c:pt idx="3">
                  <c:v>15.172004627905089</c:v>
                </c:pt>
                <c:pt idx="4">
                  <c:v>14.679898276254777</c:v>
                </c:pt>
                <c:pt idx="5">
                  <c:v>14.869971983804673</c:v>
                </c:pt>
                <c:pt idx="6">
                  <c:v>13.906510090703705</c:v>
                </c:pt>
                <c:pt idx="7">
                  <c:v>16.045354609377245</c:v>
                </c:pt>
                <c:pt idx="8">
                  <c:v>17.174154702984204</c:v>
                </c:pt>
                <c:pt idx="9">
                  <c:v>16.297102566532619</c:v>
                </c:pt>
              </c:numCache>
            </c:numRef>
          </c:val>
        </c:ser>
        <c:ser>
          <c:idx val="2"/>
          <c:order val="2"/>
          <c:tx>
            <c:strRef>
              <c:f>'دلايل عدم جستجوي'!$W$19</c:f>
              <c:strCache>
                <c:ptCount val="1"/>
                <c:pt idx="0">
                  <c:v>حداقل تقاضائ جوازكسب يا پروانه كار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'دلايل عدم جستجوي'!$AC$20:$AC$29</c:f>
              <c:numCache>
                <c:formatCode>General</c:formatCode>
                <c:ptCount val="10"/>
                <c:pt idx="0">
                  <c:v>1384</c:v>
                </c:pt>
                <c:pt idx="1">
                  <c:v>1385</c:v>
                </c:pt>
                <c:pt idx="2">
                  <c:v>1386</c:v>
                </c:pt>
                <c:pt idx="3">
                  <c:v>1387</c:v>
                </c:pt>
                <c:pt idx="4">
                  <c:v>1388</c:v>
                </c:pt>
                <c:pt idx="5">
                  <c:v>1389</c:v>
                </c:pt>
                <c:pt idx="6">
                  <c:v>1390</c:v>
                </c:pt>
                <c:pt idx="7">
                  <c:v>1391</c:v>
                </c:pt>
                <c:pt idx="8">
                  <c:v>1392</c:v>
                </c:pt>
                <c:pt idx="9">
                  <c:v>1393</c:v>
                </c:pt>
              </c:numCache>
            </c:numRef>
          </c:cat>
          <c:val>
            <c:numRef>
              <c:f>'دلايل عدم جستجوي'!$W$20:$W$29</c:f>
              <c:numCache>
                <c:formatCode>0.0</c:formatCode>
                <c:ptCount val="10"/>
                <c:pt idx="0">
                  <c:v>1.8370823772722675</c:v>
                </c:pt>
                <c:pt idx="1">
                  <c:v>1.886409796113667</c:v>
                </c:pt>
                <c:pt idx="2">
                  <c:v>1.7885287098142244</c:v>
                </c:pt>
                <c:pt idx="3">
                  <c:v>1.8472889998445861</c:v>
                </c:pt>
                <c:pt idx="4">
                  <c:v>2.2968084906310913</c:v>
                </c:pt>
                <c:pt idx="5">
                  <c:v>1.6641527865669725</c:v>
                </c:pt>
                <c:pt idx="6">
                  <c:v>2.1445085208936834</c:v>
                </c:pt>
                <c:pt idx="7">
                  <c:v>1.5926799501148206</c:v>
                </c:pt>
                <c:pt idx="8">
                  <c:v>1.7918387869094203</c:v>
                </c:pt>
                <c:pt idx="9">
                  <c:v>1.9188995872933698</c:v>
                </c:pt>
              </c:numCache>
            </c:numRef>
          </c:val>
        </c:ser>
        <c:ser>
          <c:idx val="3"/>
          <c:order val="3"/>
          <c:tx>
            <c:strRef>
              <c:f>'دلايل عدم جستجوي'!$X$19</c:f>
              <c:strCache>
                <c:ptCount val="1"/>
                <c:pt idx="0">
                  <c:v>حداقل جستجوئ منابع مالي وامكانات برائ شروع فعاليت</c:v>
                </c:pt>
              </c:strCache>
            </c:strRef>
          </c:tx>
          <c:spPr>
            <a:ln w="28575" cap="rnd">
              <a:solidFill>
                <a:srgbClr val="0070C0"/>
              </a:solidFill>
              <a:prstDash val="dash"/>
              <a:round/>
            </a:ln>
            <a:effectLst/>
          </c:spPr>
          <c:marker>
            <c:symbol val="circle"/>
            <c:size val="5"/>
            <c:spPr>
              <a:solidFill>
                <a:srgbClr val="0070C0"/>
              </a:solidFill>
              <a:ln w="9525">
                <a:solidFill>
                  <a:srgbClr val="0070C0"/>
                </a:solidFill>
                <a:prstDash val="dash"/>
              </a:ln>
              <a:effectLst/>
            </c:spPr>
          </c:marker>
          <c:cat>
            <c:numRef>
              <c:f>'دلايل عدم جستجوي'!$AC$20:$AC$29</c:f>
              <c:numCache>
                <c:formatCode>General</c:formatCode>
                <c:ptCount val="10"/>
                <c:pt idx="0">
                  <c:v>1384</c:v>
                </c:pt>
                <c:pt idx="1">
                  <c:v>1385</c:v>
                </c:pt>
                <c:pt idx="2">
                  <c:v>1386</c:v>
                </c:pt>
                <c:pt idx="3">
                  <c:v>1387</c:v>
                </c:pt>
                <c:pt idx="4">
                  <c:v>1388</c:v>
                </c:pt>
                <c:pt idx="5">
                  <c:v>1389</c:v>
                </c:pt>
                <c:pt idx="6">
                  <c:v>1390</c:v>
                </c:pt>
                <c:pt idx="7">
                  <c:v>1391</c:v>
                </c:pt>
                <c:pt idx="8">
                  <c:v>1392</c:v>
                </c:pt>
                <c:pt idx="9">
                  <c:v>1393</c:v>
                </c:pt>
              </c:numCache>
            </c:numRef>
          </c:cat>
          <c:val>
            <c:numRef>
              <c:f>'دلايل عدم جستجوي'!$X$20:$X$29</c:f>
              <c:numCache>
                <c:formatCode>0.0</c:formatCode>
                <c:ptCount val="10"/>
                <c:pt idx="0">
                  <c:v>7.8817433415598783</c:v>
                </c:pt>
                <c:pt idx="1">
                  <c:v>7.9420731322072706</c:v>
                </c:pt>
                <c:pt idx="2">
                  <c:v>7.7407248343438395</c:v>
                </c:pt>
                <c:pt idx="3">
                  <c:v>6.9664772909486974</c:v>
                </c:pt>
                <c:pt idx="4">
                  <c:v>6.4179157498364789</c:v>
                </c:pt>
                <c:pt idx="5">
                  <c:v>6.4342402757383468</c:v>
                </c:pt>
                <c:pt idx="6">
                  <c:v>6.756451185390544</c:v>
                </c:pt>
                <c:pt idx="7">
                  <c:v>6.4248065393156963</c:v>
                </c:pt>
                <c:pt idx="8">
                  <c:v>8.038396901898011</c:v>
                </c:pt>
                <c:pt idx="9">
                  <c:v>8.2708945403245906</c:v>
                </c:pt>
              </c:numCache>
            </c:numRef>
          </c:val>
        </c:ser>
        <c:ser>
          <c:idx val="4"/>
          <c:order val="4"/>
          <c:tx>
            <c:strRef>
              <c:f>'دلايل عدم جستجوي'!$Y$19</c:f>
              <c:strCache>
                <c:ptCount val="1"/>
                <c:pt idx="0">
                  <c:v>حداقل پرس وجو از دوستان و آشنايان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numRef>
              <c:f>'دلايل عدم جستجوي'!$AC$20:$AC$29</c:f>
              <c:numCache>
                <c:formatCode>General</c:formatCode>
                <c:ptCount val="10"/>
                <c:pt idx="0">
                  <c:v>1384</c:v>
                </c:pt>
                <c:pt idx="1">
                  <c:v>1385</c:v>
                </c:pt>
                <c:pt idx="2">
                  <c:v>1386</c:v>
                </c:pt>
                <c:pt idx="3">
                  <c:v>1387</c:v>
                </c:pt>
                <c:pt idx="4">
                  <c:v>1388</c:v>
                </c:pt>
                <c:pt idx="5">
                  <c:v>1389</c:v>
                </c:pt>
                <c:pt idx="6">
                  <c:v>1390</c:v>
                </c:pt>
                <c:pt idx="7">
                  <c:v>1391</c:v>
                </c:pt>
                <c:pt idx="8">
                  <c:v>1392</c:v>
                </c:pt>
                <c:pt idx="9">
                  <c:v>1393</c:v>
                </c:pt>
              </c:numCache>
            </c:numRef>
          </c:cat>
          <c:val>
            <c:numRef>
              <c:f>'دلايل عدم جستجوي'!$Y$20:$Y$29</c:f>
              <c:numCache>
                <c:formatCode>0.0</c:formatCode>
                <c:ptCount val="10"/>
                <c:pt idx="0">
                  <c:v>37.257077528055596</c:v>
                </c:pt>
                <c:pt idx="1">
                  <c:v>35.594393989299832</c:v>
                </c:pt>
                <c:pt idx="2">
                  <c:v>35.474827230765747</c:v>
                </c:pt>
                <c:pt idx="3">
                  <c:v>37.064881946483055</c:v>
                </c:pt>
                <c:pt idx="4">
                  <c:v>37.839498820397395</c:v>
                </c:pt>
                <c:pt idx="5">
                  <c:v>38.808612829697154</c:v>
                </c:pt>
                <c:pt idx="6">
                  <c:v>38.682104058850982</c:v>
                </c:pt>
                <c:pt idx="7">
                  <c:v>39.126053446501288</c:v>
                </c:pt>
                <c:pt idx="8">
                  <c:v>37.207865526004866</c:v>
                </c:pt>
                <c:pt idx="9">
                  <c:v>36.938327870970362</c:v>
                </c:pt>
              </c:numCache>
            </c:numRef>
          </c:val>
        </c:ser>
        <c:ser>
          <c:idx val="5"/>
          <c:order val="5"/>
          <c:tx>
            <c:strRef>
              <c:f>'دلايل عدم جستجوي'!$Z$19</c:f>
              <c:strCache>
                <c:ptCount val="1"/>
                <c:pt idx="0">
                  <c:v>حداقل تماس با كارفرما (صاحب كار)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cat>
            <c:numRef>
              <c:f>'دلايل عدم جستجوي'!$AC$20:$AC$29</c:f>
              <c:numCache>
                <c:formatCode>General</c:formatCode>
                <c:ptCount val="10"/>
                <c:pt idx="0">
                  <c:v>1384</c:v>
                </c:pt>
                <c:pt idx="1">
                  <c:v>1385</c:v>
                </c:pt>
                <c:pt idx="2">
                  <c:v>1386</c:v>
                </c:pt>
                <c:pt idx="3">
                  <c:v>1387</c:v>
                </c:pt>
                <c:pt idx="4">
                  <c:v>1388</c:v>
                </c:pt>
                <c:pt idx="5">
                  <c:v>1389</c:v>
                </c:pt>
                <c:pt idx="6">
                  <c:v>1390</c:v>
                </c:pt>
                <c:pt idx="7">
                  <c:v>1391</c:v>
                </c:pt>
                <c:pt idx="8">
                  <c:v>1392</c:v>
                </c:pt>
                <c:pt idx="9">
                  <c:v>1393</c:v>
                </c:pt>
              </c:numCache>
            </c:numRef>
          </c:cat>
          <c:val>
            <c:numRef>
              <c:f>'دلايل عدم جستجوي'!$Z$20:$Z$29</c:f>
              <c:numCache>
                <c:formatCode>0.0</c:formatCode>
                <c:ptCount val="10"/>
                <c:pt idx="0">
                  <c:v>18.3131561725321</c:v>
                </c:pt>
                <c:pt idx="1">
                  <c:v>18.742160404959037</c:v>
                </c:pt>
                <c:pt idx="2">
                  <c:v>18.682309599868976</c:v>
                </c:pt>
                <c:pt idx="3">
                  <c:v>17.090217013225043</c:v>
                </c:pt>
                <c:pt idx="4">
                  <c:v>17.467062026826817</c:v>
                </c:pt>
                <c:pt idx="5">
                  <c:v>18.19654958436497</c:v>
                </c:pt>
                <c:pt idx="6">
                  <c:v>18.323627737246589</c:v>
                </c:pt>
                <c:pt idx="7">
                  <c:v>16.262301787552257</c:v>
                </c:pt>
                <c:pt idx="8">
                  <c:v>14.062328841468055</c:v>
                </c:pt>
                <c:pt idx="9">
                  <c:v>15.435619321629689</c:v>
                </c:pt>
              </c:numCache>
            </c:numRef>
          </c:val>
        </c:ser>
        <c:ser>
          <c:idx val="6"/>
          <c:order val="6"/>
          <c:tx>
            <c:strRef>
              <c:f>'دلايل عدم جستجوي'!$AA$19</c:f>
              <c:strCache>
                <c:ptCount val="1"/>
                <c:pt idx="0">
                  <c:v>حداقل درساير موسسات كاريابي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cat>
            <c:numRef>
              <c:f>'دلايل عدم جستجوي'!$AC$20:$AC$29</c:f>
              <c:numCache>
                <c:formatCode>General</c:formatCode>
                <c:ptCount val="10"/>
                <c:pt idx="0">
                  <c:v>1384</c:v>
                </c:pt>
                <c:pt idx="1">
                  <c:v>1385</c:v>
                </c:pt>
                <c:pt idx="2">
                  <c:v>1386</c:v>
                </c:pt>
                <c:pt idx="3">
                  <c:v>1387</c:v>
                </c:pt>
                <c:pt idx="4">
                  <c:v>1388</c:v>
                </c:pt>
                <c:pt idx="5">
                  <c:v>1389</c:v>
                </c:pt>
                <c:pt idx="6">
                  <c:v>1390</c:v>
                </c:pt>
                <c:pt idx="7">
                  <c:v>1391</c:v>
                </c:pt>
                <c:pt idx="8">
                  <c:v>1392</c:v>
                </c:pt>
                <c:pt idx="9">
                  <c:v>1393</c:v>
                </c:pt>
              </c:numCache>
            </c:numRef>
          </c:cat>
          <c:val>
            <c:numRef>
              <c:f>'دلايل عدم جستجوي'!$AA$20:$AA$29</c:f>
              <c:numCache>
                <c:formatCode>0.0</c:formatCode>
                <c:ptCount val="10"/>
                <c:pt idx="0">
                  <c:v>7.8053119796525561</c:v>
                </c:pt>
                <c:pt idx="1">
                  <c:v>9.2353483286341334</c:v>
                </c:pt>
                <c:pt idx="2">
                  <c:v>10.213094190737413</c:v>
                </c:pt>
                <c:pt idx="3">
                  <c:v>10.390559665685672</c:v>
                </c:pt>
                <c:pt idx="4">
                  <c:v>10.324437729729965</c:v>
                </c:pt>
                <c:pt idx="5">
                  <c:v>10.189566271204153</c:v>
                </c:pt>
                <c:pt idx="6">
                  <c:v>10.648630181383862</c:v>
                </c:pt>
                <c:pt idx="7">
                  <c:v>11.008218605571395</c:v>
                </c:pt>
                <c:pt idx="8">
                  <c:v>11.284666815549905</c:v>
                </c:pt>
                <c:pt idx="9">
                  <c:v>11.47157520214515</c:v>
                </c:pt>
              </c:numCache>
            </c:numRef>
          </c:val>
        </c:ser>
        <c:ser>
          <c:idx val="7"/>
          <c:order val="7"/>
          <c:tx>
            <c:strRef>
              <c:f>'دلايل عدم جستجوي'!$AB$19</c:f>
              <c:strCache>
                <c:ptCount val="1"/>
                <c:pt idx="0">
                  <c:v>حداقل ثبت نام درموسسات كاريابي وزارت كار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cat>
            <c:numRef>
              <c:f>'دلايل عدم جستجوي'!$AC$20:$AC$29</c:f>
              <c:numCache>
                <c:formatCode>General</c:formatCode>
                <c:ptCount val="10"/>
                <c:pt idx="0">
                  <c:v>1384</c:v>
                </c:pt>
                <c:pt idx="1">
                  <c:v>1385</c:v>
                </c:pt>
                <c:pt idx="2">
                  <c:v>1386</c:v>
                </c:pt>
                <c:pt idx="3">
                  <c:v>1387</c:v>
                </c:pt>
                <c:pt idx="4">
                  <c:v>1388</c:v>
                </c:pt>
                <c:pt idx="5">
                  <c:v>1389</c:v>
                </c:pt>
                <c:pt idx="6">
                  <c:v>1390</c:v>
                </c:pt>
                <c:pt idx="7">
                  <c:v>1391</c:v>
                </c:pt>
                <c:pt idx="8">
                  <c:v>1392</c:v>
                </c:pt>
                <c:pt idx="9">
                  <c:v>1393</c:v>
                </c:pt>
              </c:numCache>
            </c:numRef>
          </c:cat>
          <c:val>
            <c:numRef>
              <c:f>'دلايل عدم جستجوي'!$AB$20:$AB$29</c:f>
              <c:numCache>
                <c:formatCode>0.0</c:formatCode>
                <c:ptCount val="10"/>
                <c:pt idx="0">
                  <c:v>10.214528519197415</c:v>
                </c:pt>
                <c:pt idx="1">
                  <c:v>9.936162846237373</c:v>
                </c:pt>
                <c:pt idx="2">
                  <c:v>9.9461355632757584</c:v>
                </c:pt>
                <c:pt idx="3">
                  <c:v>9.8219391317004092</c:v>
                </c:pt>
                <c:pt idx="4">
                  <c:v>8.4391005347392518</c:v>
                </c:pt>
                <c:pt idx="5">
                  <c:v>8.6157864502374668</c:v>
                </c:pt>
                <c:pt idx="6">
                  <c:v>8.0304403661520887</c:v>
                </c:pt>
                <c:pt idx="7">
                  <c:v>8.1368196641864809</c:v>
                </c:pt>
                <c:pt idx="8">
                  <c:v>8.483175155298099</c:v>
                </c:pt>
                <c:pt idx="9">
                  <c:v>8.1371055464319699</c:v>
                </c:pt>
              </c:numCache>
            </c:numRef>
          </c:val>
        </c:ser>
        <c:dLbls/>
        <c:marker val="1"/>
        <c:axId val="158467200"/>
        <c:axId val="158468736"/>
      </c:lineChart>
      <c:catAx>
        <c:axId val="15846720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fa-IR" sz="1200" b="1" i="0" u="none" strike="noStrike" kern="1200" baseline="0">
                <a:solidFill>
                  <a:schemeClr val="tx1"/>
                </a:solidFill>
                <a:latin typeface="Akram" panose="05000000000000000000" pitchFamily="2" charset="2"/>
                <a:ea typeface="+mn-ea"/>
                <a:cs typeface="B Mitra" panose="00000400000000000000" pitchFamily="2" charset="-78"/>
              </a:defRPr>
            </a:pPr>
            <a:endParaRPr lang="en-US"/>
          </a:p>
        </c:txPr>
        <c:crossAx val="158468736"/>
        <c:crosses val="autoZero"/>
        <c:auto val="1"/>
        <c:lblAlgn val="ctr"/>
        <c:lblOffset val="100"/>
      </c:catAx>
      <c:valAx>
        <c:axId val="15846873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fa-IR" sz="1200" b="1" i="0" u="none" strike="noStrike" kern="1200" baseline="0">
                <a:solidFill>
                  <a:schemeClr val="tx1"/>
                </a:solidFill>
                <a:latin typeface="AlMutanabi" pitchFamily="2" charset="2"/>
                <a:ea typeface="+mn-ea"/>
                <a:cs typeface="+mn-cs"/>
              </a:defRPr>
            </a:pPr>
            <a:endParaRPr lang="en-US"/>
          </a:p>
        </c:txPr>
        <c:crossAx val="1584672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 rot="0" spcFirstLastPara="1" vertOverflow="ellipsis" vert="horz" wrap="square" anchor="ctr" anchorCtr="1"/>
          <a:lstStyle/>
          <a:p>
            <a:pPr algn="ctr" rtl="1">
              <a:defRPr lang="fa-IR" sz="1800" b="1" i="0" u="none" strike="noStrike" kern="1200" spc="0" baseline="0">
                <a:solidFill>
                  <a:schemeClr val="tx1"/>
                </a:solidFill>
                <a:effectLst/>
                <a:latin typeface="+mn-lt"/>
                <a:ea typeface="+mn-ea"/>
                <a:cs typeface="B Mitra" panose="00000400000000000000" pitchFamily="2" charset="-78"/>
              </a:defRPr>
            </a:pPr>
            <a:r>
              <a:rPr lang="fa-IR" sz="1800" b="1" i="0" u="none" strike="noStrike" kern="1200" spc="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B Mitra" panose="00000400000000000000" pitchFamily="2" charset="-78"/>
              </a:rPr>
              <a:t>روش </a:t>
            </a:r>
            <a:r>
              <a:rPr lang="fa-IR" sz="1800" b="1" i="0" u="none" strike="noStrike" kern="1200" spc="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B Mitra" panose="00000400000000000000" pitchFamily="2" charset="-78"/>
              </a:rPr>
              <a:t>هاي</a:t>
            </a:r>
            <a:r>
              <a:rPr lang="fa-IR" sz="1800" b="1" i="0" u="none" strike="noStrike" kern="1200" spc="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B Mitra" panose="00000400000000000000" pitchFamily="2" charset="-78"/>
              </a:rPr>
              <a:t> </a:t>
            </a:r>
            <a:r>
              <a:rPr lang="fa-IR" sz="1800" b="1" i="0" u="none" strike="noStrike" kern="1200" spc="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B Mitra" panose="00000400000000000000" pitchFamily="2" charset="-78"/>
              </a:rPr>
              <a:t>جستجوي</a:t>
            </a:r>
            <a:r>
              <a:rPr lang="fa-IR" sz="1800" b="1" i="0" u="none" strike="noStrike" kern="1200" spc="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B Mitra" panose="00000400000000000000" pitchFamily="2" charset="-78"/>
              </a:rPr>
              <a:t> </a:t>
            </a:r>
            <a:r>
              <a:rPr lang="fa-IR" sz="1800" b="1" i="0" u="none" strike="noStrike" kern="1200" spc="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B Mitra" panose="00000400000000000000" pitchFamily="2" charset="-78"/>
              </a:rPr>
              <a:t>كار</a:t>
            </a:r>
            <a:r>
              <a:rPr lang="fa-IR" sz="1800" b="1" i="0" u="none" strike="noStrike" kern="1200" spc="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B Mitra" panose="00000400000000000000" pitchFamily="2" charset="-78"/>
              </a:rPr>
              <a:t> </a:t>
            </a:r>
            <a:r>
              <a:rPr lang="fa-IR" sz="1800" b="1" i="0" u="none" strike="noStrike" kern="1200" spc="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B Mitra" panose="00000400000000000000" pitchFamily="2" charset="-78"/>
              </a:rPr>
              <a:t> زنان 93-1384</a:t>
            </a:r>
            <a:endParaRPr lang="fa-IR" sz="1800" b="1" i="0" u="none" strike="noStrike" kern="1200" spc="0" baseline="0" dirty="0">
              <a:solidFill>
                <a:schemeClr val="tx1"/>
              </a:solidFill>
              <a:effectLst/>
              <a:latin typeface="+mn-lt"/>
              <a:ea typeface="+mn-ea"/>
              <a:cs typeface="B Mitra" panose="00000400000000000000" pitchFamily="2" charset="-78"/>
            </a:endParaRPr>
          </a:p>
        </c:rich>
      </c:tx>
      <c:layout/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5.7597489635782644E-2"/>
          <c:y val="8.7450179838631223E-2"/>
          <c:w val="0.9305425709567825"/>
          <c:h val="0.67694922393960077"/>
        </c:manualLayout>
      </c:layout>
      <c:lineChart>
        <c:grouping val="standard"/>
        <c:ser>
          <c:idx val="0"/>
          <c:order val="0"/>
          <c:tx>
            <c:strRef>
              <c:f>'دلايل عدم جستجوي'!$U$32</c:f>
              <c:strCache>
                <c:ptCount val="1"/>
                <c:pt idx="0">
                  <c:v>ساير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'دلايل عدم جستجوي'!$AC$33:$AC$42</c:f>
              <c:numCache>
                <c:formatCode>General</c:formatCode>
                <c:ptCount val="10"/>
                <c:pt idx="0">
                  <c:v>1384</c:v>
                </c:pt>
                <c:pt idx="1">
                  <c:v>1385</c:v>
                </c:pt>
                <c:pt idx="2">
                  <c:v>1386</c:v>
                </c:pt>
                <c:pt idx="3">
                  <c:v>1387</c:v>
                </c:pt>
                <c:pt idx="4">
                  <c:v>1388</c:v>
                </c:pt>
                <c:pt idx="5">
                  <c:v>1389</c:v>
                </c:pt>
                <c:pt idx="6">
                  <c:v>1390</c:v>
                </c:pt>
                <c:pt idx="7">
                  <c:v>1391</c:v>
                </c:pt>
                <c:pt idx="8">
                  <c:v>1392</c:v>
                </c:pt>
                <c:pt idx="9">
                  <c:v>1393</c:v>
                </c:pt>
              </c:numCache>
            </c:numRef>
          </c:cat>
          <c:val>
            <c:numRef>
              <c:f>'دلايل عدم جستجوي'!$U$33:$U$42</c:f>
              <c:numCache>
                <c:formatCode>0.0</c:formatCode>
                <c:ptCount val="10"/>
                <c:pt idx="0">
                  <c:v>1.4464178093913003</c:v>
                </c:pt>
                <c:pt idx="1">
                  <c:v>1.4034539268818684</c:v>
                </c:pt>
                <c:pt idx="2">
                  <c:v>1.6837354452033351</c:v>
                </c:pt>
                <c:pt idx="3">
                  <c:v>1.4407183002312061</c:v>
                </c:pt>
                <c:pt idx="4">
                  <c:v>2.6029017929165295</c:v>
                </c:pt>
                <c:pt idx="5">
                  <c:v>1.5767458281796904</c:v>
                </c:pt>
                <c:pt idx="6">
                  <c:v>1.8676977430791459</c:v>
                </c:pt>
                <c:pt idx="7">
                  <c:v>2.1895649307940572</c:v>
                </c:pt>
                <c:pt idx="8">
                  <c:v>2.2343033007824356</c:v>
                </c:pt>
                <c:pt idx="9">
                  <c:v>2.4284004134550292</c:v>
                </c:pt>
              </c:numCache>
            </c:numRef>
          </c:val>
        </c:ser>
        <c:ser>
          <c:idx val="1"/>
          <c:order val="1"/>
          <c:tx>
            <c:strRef>
              <c:f>'دلايل عدم جستجوي'!$V$32</c:f>
              <c:strCache>
                <c:ptCount val="1"/>
                <c:pt idx="0">
                  <c:v>حداقل درج آگهي درروزنامه يامطالعه آگهي هائ استخدام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cat>
            <c:numRef>
              <c:f>'دلايل عدم جستجوي'!$AC$33:$AC$42</c:f>
              <c:numCache>
                <c:formatCode>General</c:formatCode>
                <c:ptCount val="10"/>
                <c:pt idx="0">
                  <c:v>1384</c:v>
                </c:pt>
                <c:pt idx="1">
                  <c:v>1385</c:v>
                </c:pt>
                <c:pt idx="2">
                  <c:v>1386</c:v>
                </c:pt>
                <c:pt idx="3">
                  <c:v>1387</c:v>
                </c:pt>
                <c:pt idx="4">
                  <c:v>1388</c:v>
                </c:pt>
                <c:pt idx="5">
                  <c:v>1389</c:v>
                </c:pt>
                <c:pt idx="6">
                  <c:v>1390</c:v>
                </c:pt>
                <c:pt idx="7">
                  <c:v>1391</c:v>
                </c:pt>
                <c:pt idx="8">
                  <c:v>1392</c:v>
                </c:pt>
                <c:pt idx="9">
                  <c:v>1393</c:v>
                </c:pt>
              </c:numCache>
            </c:numRef>
          </c:cat>
          <c:val>
            <c:numRef>
              <c:f>'دلايل عدم جستجوي'!$V$33:$V$42</c:f>
              <c:numCache>
                <c:formatCode>0.0</c:formatCode>
                <c:ptCount val="10"/>
                <c:pt idx="0">
                  <c:v>20.855350778640037</c:v>
                </c:pt>
                <c:pt idx="1">
                  <c:v>21.664782010858548</c:v>
                </c:pt>
                <c:pt idx="2">
                  <c:v>20.591734353202231</c:v>
                </c:pt>
                <c:pt idx="3">
                  <c:v>22.48916880335398</c:v>
                </c:pt>
                <c:pt idx="4">
                  <c:v>21.168783677683717</c:v>
                </c:pt>
                <c:pt idx="5">
                  <c:v>23.051174796757493</c:v>
                </c:pt>
                <c:pt idx="6">
                  <c:v>22.521377129374571</c:v>
                </c:pt>
                <c:pt idx="7">
                  <c:v>23.504062230661184</c:v>
                </c:pt>
                <c:pt idx="8">
                  <c:v>23.947360653165376</c:v>
                </c:pt>
                <c:pt idx="9">
                  <c:v>23.325123373665456</c:v>
                </c:pt>
              </c:numCache>
            </c:numRef>
          </c:val>
        </c:ser>
        <c:ser>
          <c:idx val="2"/>
          <c:order val="2"/>
          <c:tx>
            <c:strRef>
              <c:f>'دلايل عدم جستجوي'!$W$32</c:f>
              <c:strCache>
                <c:ptCount val="1"/>
                <c:pt idx="0">
                  <c:v>حداقل تقاضائ جوازكسب يا پروانه كار</c:v>
                </c:pt>
              </c:strCache>
            </c:strRef>
          </c:tx>
          <c:spPr>
            <a:ln w="28575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  <a:prstDash val="dash"/>
              </a:ln>
              <a:effectLst/>
            </c:spPr>
          </c:marker>
          <c:cat>
            <c:numRef>
              <c:f>'دلايل عدم جستجوي'!$AC$33:$AC$42</c:f>
              <c:numCache>
                <c:formatCode>General</c:formatCode>
                <c:ptCount val="10"/>
                <c:pt idx="0">
                  <c:v>1384</c:v>
                </c:pt>
                <c:pt idx="1">
                  <c:v>1385</c:v>
                </c:pt>
                <c:pt idx="2">
                  <c:v>1386</c:v>
                </c:pt>
                <c:pt idx="3">
                  <c:v>1387</c:v>
                </c:pt>
                <c:pt idx="4">
                  <c:v>1388</c:v>
                </c:pt>
                <c:pt idx="5">
                  <c:v>1389</c:v>
                </c:pt>
                <c:pt idx="6">
                  <c:v>1390</c:v>
                </c:pt>
                <c:pt idx="7">
                  <c:v>1391</c:v>
                </c:pt>
                <c:pt idx="8">
                  <c:v>1392</c:v>
                </c:pt>
                <c:pt idx="9">
                  <c:v>1393</c:v>
                </c:pt>
              </c:numCache>
            </c:numRef>
          </c:cat>
          <c:val>
            <c:numRef>
              <c:f>'دلايل عدم جستجوي'!$W$33:$W$42</c:f>
              <c:numCache>
                <c:formatCode>0.0</c:formatCode>
                <c:ptCount val="10"/>
                <c:pt idx="0">
                  <c:v>1.8618909085497877</c:v>
                </c:pt>
                <c:pt idx="1">
                  <c:v>1.5245929265570399</c:v>
                </c:pt>
                <c:pt idx="2">
                  <c:v>1.4618288012783418</c:v>
                </c:pt>
                <c:pt idx="3">
                  <c:v>1.5466388877871691</c:v>
                </c:pt>
                <c:pt idx="4">
                  <c:v>2.7878937801821984</c:v>
                </c:pt>
                <c:pt idx="5">
                  <c:v>1.481209564849389</c:v>
                </c:pt>
                <c:pt idx="6">
                  <c:v>1.7491568973823663</c:v>
                </c:pt>
                <c:pt idx="7">
                  <c:v>1.3631672614299306</c:v>
                </c:pt>
                <c:pt idx="8">
                  <c:v>1.6667814587781529</c:v>
                </c:pt>
                <c:pt idx="9">
                  <c:v>1.7091900049140141</c:v>
                </c:pt>
              </c:numCache>
            </c:numRef>
          </c:val>
        </c:ser>
        <c:ser>
          <c:idx val="3"/>
          <c:order val="3"/>
          <c:tx>
            <c:strRef>
              <c:f>'دلايل عدم جستجوي'!$X$32</c:f>
              <c:strCache>
                <c:ptCount val="1"/>
                <c:pt idx="0">
                  <c:v>حداقل جستجوئ منابع مالي وامكانات برائ شروع فعاليت</c:v>
                </c:pt>
              </c:strCache>
            </c:strRef>
          </c:tx>
          <c:spPr>
            <a:ln w="28575" cap="rnd">
              <a:solidFill>
                <a:srgbClr val="0070C0"/>
              </a:solidFill>
              <a:prstDash val="dash"/>
              <a:round/>
            </a:ln>
            <a:effectLst/>
          </c:spPr>
          <c:marker>
            <c:symbol val="circle"/>
            <c:size val="5"/>
            <c:spPr>
              <a:solidFill>
                <a:srgbClr val="0070C0"/>
              </a:solidFill>
              <a:ln w="9525">
                <a:solidFill>
                  <a:srgbClr val="0070C0"/>
                </a:solidFill>
                <a:prstDash val="dash"/>
              </a:ln>
              <a:effectLst/>
            </c:spPr>
          </c:marker>
          <c:cat>
            <c:numRef>
              <c:f>'دلايل عدم جستجوي'!$AC$33:$AC$42</c:f>
              <c:numCache>
                <c:formatCode>General</c:formatCode>
                <c:ptCount val="10"/>
                <c:pt idx="0">
                  <c:v>1384</c:v>
                </c:pt>
                <c:pt idx="1">
                  <c:v>1385</c:v>
                </c:pt>
                <c:pt idx="2">
                  <c:v>1386</c:v>
                </c:pt>
                <c:pt idx="3">
                  <c:v>1387</c:v>
                </c:pt>
                <c:pt idx="4">
                  <c:v>1388</c:v>
                </c:pt>
                <c:pt idx="5">
                  <c:v>1389</c:v>
                </c:pt>
                <c:pt idx="6">
                  <c:v>1390</c:v>
                </c:pt>
                <c:pt idx="7">
                  <c:v>1391</c:v>
                </c:pt>
                <c:pt idx="8">
                  <c:v>1392</c:v>
                </c:pt>
                <c:pt idx="9">
                  <c:v>1393</c:v>
                </c:pt>
              </c:numCache>
            </c:numRef>
          </c:cat>
          <c:val>
            <c:numRef>
              <c:f>'دلايل عدم جستجوي'!$X$33:$X$42</c:f>
              <c:numCache>
                <c:formatCode>0.0</c:formatCode>
                <c:ptCount val="10"/>
                <c:pt idx="0">
                  <c:v>6.4509936682018738</c:v>
                </c:pt>
                <c:pt idx="1">
                  <c:v>5.6311561691745204</c:v>
                </c:pt>
                <c:pt idx="2">
                  <c:v>5.7226367318110425</c:v>
                </c:pt>
                <c:pt idx="3">
                  <c:v>4.8380511545110734</c:v>
                </c:pt>
                <c:pt idx="4">
                  <c:v>5.0607139400066687</c:v>
                </c:pt>
                <c:pt idx="5">
                  <c:v>4.2353474821775565</c:v>
                </c:pt>
                <c:pt idx="6">
                  <c:v>4.9272275821175784</c:v>
                </c:pt>
                <c:pt idx="7">
                  <c:v>4.4014912102885537</c:v>
                </c:pt>
                <c:pt idx="8">
                  <c:v>4.9576727824106088</c:v>
                </c:pt>
                <c:pt idx="9">
                  <c:v>4.9518416590830032</c:v>
                </c:pt>
              </c:numCache>
            </c:numRef>
          </c:val>
        </c:ser>
        <c:ser>
          <c:idx val="4"/>
          <c:order val="4"/>
          <c:tx>
            <c:strRef>
              <c:f>'دلايل عدم جستجوي'!$Y$32</c:f>
              <c:strCache>
                <c:ptCount val="1"/>
                <c:pt idx="0">
                  <c:v>حداقل پرس وجو از دوستان و آشنايان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numRef>
              <c:f>'دلايل عدم جستجوي'!$AC$33:$AC$42</c:f>
              <c:numCache>
                <c:formatCode>General</c:formatCode>
                <c:ptCount val="10"/>
                <c:pt idx="0">
                  <c:v>1384</c:v>
                </c:pt>
                <c:pt idx="1">
                  <c:v>1385</c:v>
                </c:pt>
                <c:pt idx="2">
                  <c:v>1386</c:v>
                </c:pt>
                <c:pt idx="3">
                  <c:v>1387</c:v>
                </c:pt>
                <c:pt idx="4">
                  <c:v>1388</c:v>
                </c:pt>
                <c:pt idx="5">
                  <c:v>1389</c:v>
                </c:pt>
                <c:pt idx="6">
                  <c:v>1390</c:v>
                </c:pt>
                <c:pt idx="7">
                  <c:v>1391</c:v>
                </c:pt>
                <c:pt idx="8">
                  <c:v>1392</c:v>
                </c:pt>
                <c:pt idx="9">
                  <c:v>1393</c:v>
                </c:pt>
              </c:numCache>
            </c:numRef>
          </c:cat>
          <c:val>
            <c:numRef>
              <c:f>'دلايل عدم جستجوي'!$Y$33:$Y$42</c:f>
              <c:numCache>
                <c:formatCode>0.0</c:formatCode>
                <c:ptCount val="10"/>
                <c:pt idx="0">
                  <c:v>34.098754225539025</c:v>
                </c:pt>
                <c:pt idx="1">
                  <c:v>32.724137678380856</c:v>
                </c:pt>
                <c:pt idx="2">
                  <c:v>30.614951899355592</c:v>
                </c:pt>
                <c:pt idx="3">
                  <c:v>32.998754149917289</c:v>
                </c:pt>
                <c:pt idx="4">
                  <c:v>31.39502242490078</c:v>
                </c:pt>
                <c:pt idx="5">
                  <c:v>34.812422987624245</c:v>
                </c:pt>
                <c:pt idx="6">
                  <c:v>33.70735383133006</c:v>
                </c:pt>
                <c:pt idx="7">
                  <c:v>33.909721401900995</c:v>
                </c:pt>
                <c:pt idx="8">
                  <c:v>33.223512669683032</c:v>
                </c:pt>
                <c:pt idx="9">
                  <c:v>32.666137056156323</c:v>
                </c:pt>
              </c:numCache>
            </c:numRef>
          </c:val>
        </c:ser>
        <c:ser>
          <c:idx val="5"/>
          <c:order val="5"/>
          <c:tx>
            <c:strRef>
              <c:f>'دلايل عدم جستجوي'!$Z$32</c:f>
              <c:strCache>
                <c:ptCount val="1"/>
                <c:pt idx="0">
                  <c:v>حداقل تماس با كارفرما (صاحب كار)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numRef>
              <c:f>'دلايل عدم جستجوي'!$AC$33:$AC$42</c:f>
              <c:numCache>
                <c:formatCode>General</c:formatCode>
                <c:ptCount val="10"/>
                <c:pt idx="0">
                  <c:v>1384</c:v>
                </c:pt>
                <c:pt idx="1">
                  <c:v>1385</c:v>
                </c:pt>
                <c:pt idx="2">
                  <c:v>1386</c:v>
                </c:pt>
                <c:pt idx="3">
                  <c:v>1387</c:v>
                </c:pt>
                <c:pt idx="4">
                  <c:v>1388</c:v>
                </c:pt>
                <c:pt idx="5">
                  <c:v>1389</c:v>
                </c:pt>
                <c:pt idx="6">
                  <c:v>1390</c:v>
                </c:pt>
                <c:pt idx="7">
                  <c:v>1391</c:v>
                </c:pt>
                <c:pt idx="8">
                  <c:v>1392</c:v>
                </c:pt>
                <c:pt idx="9">
                  <c:v>1393</c:v>
                </c:pt>
              </c:numCache>
            </c:numRef>
          </c:cat>
          <c:val>
            <c:numRef>
              <c:f>'دلايل عدم جستجوي'!$Z$33:$Z$42</c:f>
              <c:numCache>
                <c:formatCode>0.0</c:formatCode>
                <c:ptCount val="10"/>
                <c:pt idx="0">
                  <c:v>11.553634273554522</c:v>
                </c:pt>
                <c:pt idx="1">
                  <c:v>11.640529787738091</c:v>
                </c:pt>
                <c:pt idx="2">
                  <c:v>11.062722438869239</c:v>
                </c:pt>
                <c:pt idx="3">
                  <c:v>10.913670055036716</c:v>
                </c:pt>
                <c:pt idx="4">
                  <c:v>11.902083310926368</c:v>
                </c:pt>
                <c:pt idx="5">
                  <c:v>10.000210432298083</c:v>
                </c:pt>
                <c:pt idx="6">
                  <c:v>10.653407616953471</c:v>
                </c:pt>
                <c:pt idx="7">
                  <c:v>8.4083532276419337</c:v>
                </c:pt>
                <c:pt idx="8">
                  <c:v>6.123580871733016</c:v>
                </c:pt>
                <c:pt idx="9">
                  <c:v>7.7005002726131897</c:v>
                </c:pt>
              </c:numCache>
            </c:numRef>
          </c:val>
        </c:ser>
        <c:ser>
          <c:idx val="6"/>
          <c:order val="6"/>
          <c:tx>
            <c:strRef>
              <c:f>'دلايل عدم جستجوي'!$AA$32</c:f>
              <c:strCache>
                <c:ptCount val="1"/>
                <c:pt idx="0">
                  <c:v>حداقل درساير موسسات كاريابي</c:v>
                </c:pt>
              </c:strCache>
            </c:strRef>
          </c:tx>
          <c:spPr>
            <a:ln w="28575" cap="rnd">
              <a:solidFill>
                <a:srgbClr val="7030A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7030A0"/>
              </a:solidFill>
              <a:ln w="9525">
                <a:solidFill>
                  <a:srgbClr val="7030A0"/>
                </a:solidFill>
              </a:ln>
              <a:effectLst/>
            </c:spPr>
          </c:marker>
          <c:cat>
            <c:numRef>
              <c:f>'دلايل عدم جستجوي'!$AC$33:$AC$42</c:f>
              <c:numCache>
                <c:formatCode>General</c:formatCode>
                <c:ptCount val="10"/>
                <c:pt idx="0">
                  <c:v>1384</c:v>
                </c:pt>
                <c:pt idx="1">
                  <c:v>1385</c:v>
                </c:pt>
                <c:pt idx="2">
                  <c:v>1386</c:v>
                </c:pt>
                <c:pt idx="3">
                  <c:v>1387</c:v>
                </c:pt>
                <c:pt idx="4">
                  <c:v>1388</c:v>
                </c:pt>
                <c:pt idx="5">
                  <c:v>1389</c:v>
                </c:pt>
                <c:pt idx="6">
                  <c:v>1390</c:v>
                </c:pt>
                <c:pt idx="7">
                  <c:v>1391</c:v>
                </c:pt>
                <c:pt idx="8">
                  <c:v>1392</c:v>
                </c:pt>
                <c:pt idx="9">
                  <c:v>1393</c:v>
                </c:pt>
              </c:numCache>
            </c:numRef>
          </c:cat>
          <c:val>
            <c:numRef>
              <c:f>'دلايل عدم جستجوي'!$AA$33:$AA$42</c:f>
              <c:numCache>
                <c:formatCode>0.0</c:formatCode>
                <c:ptCount val="10"/>
                <c:pt idx="0">
                  <c:v>9.446011066385914</c:v>
                </c:pt>
                <c:pt idx="1">
                  <c:v>11.601794615664549</c:v>
                </c:pt>
                <c:pt idx="2">
                  <c:v>13.682773682773677</c:v>
                </c:pt>
                <c:pt idx="3">
                  <c:v>12.538816162455113</c:v>
                </c:pt>
                <c:pt idx="4">
                  <c:v>14.001204598986853</c:v>
                </c:pt>
                <c:pt idx="5">
                  <c:v>14.59226404109509</c:v>
                </c:pt>
                <c:pt idx="6">
                  <c:v>14.352929549974684</c:v>
                </c:pt>
                <c:pt idx="7">
                  <c:v>15.861828254147422</c:v>
                </c:pt>
                <c:pt idx="8">
                  <c:v>15.258098410845628</c:v>
                </c:pt>
                <c:pt idx="9">
                  <c:v>15.327738865470625</c:v>
                </c:pt>
              </c:numCache>
            </c:numRef>
          </c:val>
        </c:ser>
        <c:ser>
          <c:idx val="7"/>
          <c:order val="7"/>
          <c:tx>
            <c:strRef>
              <c:f>'دلايل عدم جستجوي'!$AB$32</c:f>
              <c:strCache>
                <c:ptCount val="1"/>
                <c:pt idx="0">
                  <c:v>حداقل ثبت نام درموسسات كاريابي وزارت كار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cat>
            <c:numRef>
              <c:f>'دلايل عدم جستجوي'!$AC$33:$AC$42</c:f>
              <c:numCache>
                <c:formatCode>General</c:formatCode>
                <c:ptCount val="10"/>
                <c:pt idx="0">
                  <c:v>1384</c:v>
                </c:pt>
                <c:pt idx="1">
                  <c:v>1385</c:v>
                </c:pt>
                <c:pt idx="2">
                  <c:v>1386</c:v>
                </c:pt>
                <c:pt idx="3">
                  <c:v>1387</c:v>
                </c:pt>
                <c:pt idx="4">
                  <c:v>1388</c:v>
                </c:pt>
                <c:pt idx="5">
                  <c:v>1389</c:v>
                </c:pt>
                <c:pt idx="6">
                  <c:v>1390</c:v>
                </c:pt>
                <c:pt idx="7">
                  <c:v>1391</c:v>
                </c:pt>
                <c:pt idx="8">
                  <c:v>1392</c:v>
                </c:pt>
                <c:pt idx="9">
                  <c:v>1393</c:v>
                </c:pt>
              </c:numCache>
            </c:numRef>
          </c:cat>
          <c:val>
            <c:numRef>
              <c:f>'دلايل عدم جستجوي'!$AB$33:$AB$42</c:f>
              <c:numCache>
                <c:formatCode>0.0</c:formatCode>
                <c:ptCount val="10"/>
                <c:pt idx="0">
                  <c:v>13.15729297649075</c:v>
                </c:pt>
                <c:pt idx="1">
                  <c:v>13.044521024699163</c:v>
                </c:pt>
                <c:pt idx="2">
                  <c:v>14.067228195668561</c:v>
                </c:pt>
                <c:pt idx="3">
                  <c:v>13.234182486707427</c:v>
                </c:pt>
                <c:pt idx="4">
                  <c:v>11.077793432784452</c:v>
                </c:pt>
                <c:pt idx="5">
                  <c:v>10.250624867018479</c:v>
                </c:pt>
                <c:pt idx="6">
                  <c:v>10.220849649788144</c:v>
                </c:pt>
                <c:pt idx="7">
                  <c:v>10.361811483135893</c:v>
                </c:pt>
                <c:pt idx="8">
                  <c:v>12.588689852601755</c:v>
                </c:pt>
                <c:pt idx="9">
                  <c:v>11.89106835464235</c:v>
                </c:pt>
              </c:numCache>
            </c:numRef>
          </c:val>
        </c:ser>
        <c:dLbls/>
        <c:marker val="1"/>
        <c:axId val="159415680"/>
        <c:axId val="159429760"/>
      </c:lineChart>
      <c:catAx>
        <c:axId val="15941568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fa-IR" sz="1200" b="1" i="0" u="none" strike="noStrike" kern="1200" baseline="0">
                <a:solidFill>
                  <a:schemeClr val="tx1"/>
                </a:solidFill>
                <a:latin typeface="Akram" panose="05000000000000000000" pitchFamily="2" charset="2"/>
                <a:ea typeface="+mn-ea"/>
                <a:cs typeface="B Mitra" panose="00000400000000000000" pitchFamily="2" charset="-78"/>
              </a:defRPr>
            </a:pPr>
            <a:endParaRPr lang="en-US"/>
          </a:p>
        </c:txPr>
        <c:crossAx val="159429760"/>
        <c:crosses val="autoZero"/>
        <c:auto val="1"/>
        <c:lblAlgn val="ctr"/>
        <c:lblOffset val="100"/>
      </c:catAx>
      <c:valAx>
        <c:axId val="159429760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fa-IR" sz="1200" b="1" i="0" u="none" strike="noStrike" kern="1200" baseline="0">
                <a:solidFill>
                  <a:schemeClr val="tx1"/>
                </a:solidFill>
                <a:latin typeface="AlMutanabi" pitchFamily="2" charset="2"/>
                <a:ea typeface="+mn-ea"/>
                <a:cs typeface="+mn-cs"/>
              </a:defRPr>
            </a:pPr>
            <a:endParaRPr lang="en-US"/>
          </a:p>
        </c:txPr>
        <c:crossAx val="159415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/>
      <c:barChart>
        <c:barDir val="col"/>
        <c:grouping val="clustered"/>
        <c:ser>
          <c:idx val="1"/>
          <c:order val="0"/>
          <c:tx>
            <c:strRef>
              <c:f>'Population by Sex'!$A$10</c:f>
              <c:strCache>
                <c:ptCount val="1"/>
                <c:pt idx="0">
                  <c:v>مرد</c:v>
                </c:pt>
              </c:strCache>
            </c:strRef>
          </c:tx>
          <c:spPr>
            <a:solidFill>
              <a:srgbClr val="0066FF"/>
            </a:solidFill>
            <a:ln w="28575" cap="rnd">
              <a:solidFill>
                <a:srgbClr val="0066FF"/>
              </a:solidFill>
              <a:round/>
            </a:ln>
            <a:effectLst/>
          </c:spP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1.4277215051207486E-2"/>
                  <c:y val="-2.777777777777779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/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numRef>
              <c:f>'Population by Sex'!$B$8:$K$8</c:f>
              <c:numCache>
                <c:formatCode>General</c:formatCode>
                <c:ptCount val="10"/>
                <c:pt idx="0">
                  <c:v>1384</c:v>
                </c:pt>
                <c:pt idx="1">
                  <c:v>1385</c:v>
                </c:pt>
                <c:pt idx="2">
                  <c:v>1386</c:v>
                </c:pt>
                <c:pt idx="3">
                  <c:v>1387</c:v>
                </c:pt>
                <c:pt idx="4">
                  <c:v>1388</c:v>
                </c:pt>
                <c:pt idx="5">
                  <c:v>1389</c:v>
                </c:pt>
                <c:pt idx="6">
                  <c:v>1390</c:v>
                </c:pt>
                <c:pt idx="7">
                  <c:v>1391</c:v>
                </c:pt>
                <c:pt idx="8">
                  <c:v>1392</c:v>
                </c:pt>
                <c:pt idx="9">
                  <c:v>1393</c:v>
                </c:pt>
              </c:numCache>
            </c:numRef>
          </c:cat>
          <c:val>
            <c:numRef>
              <c:f>'Population by Sex'!$B$10:$K$10</c:f>
              <c:numCache>
                <c:formatCode>_(* #,##0_);_(* \(#,##0\);_(* "-"??_);_(@_)</c:formatCode>
                <c:ptCount val="10"/>
                <c:pt idx="0">
                  <c:v>28617.998000000003</c:v>
                </c:pt>
                <c:pt idx="1">
                  <c:v>29334.652999999995</c:v>
                </c:pt>
                <c:pt idx="2">
                  <c:v>29894.458999999999</c:v>
                </c:pt>
                <c:pt idx="3">
                  <c:v>30415.053</c:v>
                </c:pt>
                <c:pt idx="4">
                  <c:v>30935.646000000001</c:v>
                </c:pt>
                <c:pt idx="5">
                  <c:v>31456.238999999998</c:v>
                </c:pt>
                <c:pt idx="6">
                  <c:v>31585.633000000002</c:v>
                </c:pt>
                <c:pt idx="7">
                  <c:v>31323.827000000001</c:v>
                </c:pt>
                <c:pt idx="8">
                  <c:v>31633.627</c:v>
                </c:pt>
                <c:pt idx="9">
                  <c:v>31952.661</c:v>
                </c:pt>
              </c:numCache>
            </c:numRef>
          </c:val>
        </c:ser>
        <c:ser>
          <c:idx val="2"/>
          <c:order val="1"/>
          <c:tx>
            <c:strRef>
              <c:f>'Population by Sex'!$A$11</c:f>
              <c:strCache>
                <c:ptCount val="1"/>
                <c:pt idx="0">
                  <c:v>زن</c:v>
                </c:pt>
              </c:strCache>
            </c:strRef>
          </c:tx>
          <c:spPr>
            <a:solidFill>
              <a:srgbClr val="FF0066"/>
            </a:solidFill>
            <a:ln w="28575" cap="rnd">
              <a:solidFill>
                <a:srgbClr val="FF0066"/>
              </a:solidFill>
              <a:round/>
            </a:ln>
            <a:effectLst/>
          </c:spPr>
          <c:dLbls>
            <c:dLbl>
              <c:idx val="0"/>
              <c:layout>
                <c:manualLayout>
                  <c:x val="2.5381715646591075E-2"/>
                  <c:y val="-6.9444444444444461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3.1727144558238857E-3"/>
                  <c:y val="-9.2592592592592671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 b="1"/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'Population by Sex'!$B$8:$K$8</c:f>
              <c:numCache>
                <c:formatCode>General</c:formatCode>
                <c:ptCount val="10"/>
                <c:pt idx="0">
                  <c:v>1384</c:v>
                </c:pt>
                <c:pt idx="1">
                  <c:v>1385</c:v>
                </c:pt>
                <c:pt idx="2">
                  <c:v>1386</c:v>
                </c:pt>
                <c:pt idx="3">
                  <c:v>1387</c:v>
                </c:pt>
                <c:pt idx="4">
                  <c:v>1388</c:v>
                </c:pt>
                <c:pt idx="5">
                  <c:v>1389</c:v>
                </c:pt>
                <c:pt idx="6">
                  <c:v>1390</c:v>
                </c:pt>
                <c:pt idx="7">
                  <c:v>1391</c:v>
                </c:pt>
                <c:pt idx="8">
                  <c:v>1392</c:v>
                </c:pt>
                <c:pt idx="9">
                  <c:v>1393</c:v>
                </c:pt>
              </c:numCache>
            </c:numRef>
          </c:cat>
          <c:val>
            <c:numRef>
              <c:f>'Population by Sex'!$B$11:$K$11</c:f>
              <c:numCache>
                <c:formatCode>_(* #,##0_);_(* \(#,##0\);_(* "-"??_);_(@_)</c:formatCode>
                <c:ptCount val="10"/>
                <c:pt idx="0">
                  <c:v>28145.108</c:v>
                </c:pt>
                <c:pt idx="1">
                  <c:v>28807.703000000001</c:v>
                </c:pt>
                <c:pt idx="2">
                  <c:v>29360.178999999996</c:v>
                </c:pt>
                <c:pt idx="3">
                  <c:v>29885.121999999996</c:v>
                </c:pt>
                <c:pt idx="4">
                  <c:v>30410.069</c:v>
                </c:pt>
                <c:pt idx="5">
                  <c:v>30935.014999999996</c:v>
                </c:pt>
                <c:pt idx="6">
                  <c:v>31261.008333333328</c:v>
                </c:pt>
                <c:pt idx="7">
                  <c:v>31388.050999999996</c:v>
                </c:pt>
                <c:pt idx="8">
                  <c:v>31722.257000000001</c:v>
                </c:pt>
                <c:pt idx="9">
                  <c:v>32064.027999999998</c:v>
                </c:pt>
              </c:numCache>
            </c:numRef>
          </c:val>
        </c:ser>
        <c:ser>
          <c:idx val="0"/>
          <c:order val="2"/>
          <c:tx>
            <c:strRef>
              <c:f>'Population by Sex'!$A$9</c:f>
              <c:strCache>
                <c:ptCount val="1"/>
                <c:pt idx="0">
                  <c:v>مرد و زن</c:v>
                </c:pt>
              </c:strCache>
            </c:strRef>
          </c:tx>
          <c:spPr>
            <a:solidFill>
              <a:srgbClr val="009900"/>
            </a:solidFill>
            <a:ln>
              <a:solidFill>
                <a:srgbClr val="009900"/>
              </a:solidFill>
            </a:ln>
          </c:spP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/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numRef>
              <c:f>'Population by Sex'!$B$8:$K$8</c:f>
              <c:numCache>
                <c:formatCode>General</c:formatCode>
                <c:ptCount val="10"/>
                <c:pt idx="0">
                  <c:v>1384</c:v>
                </c:pt>
                <c:pt idx="1">
                  <c:v>1385</c:v>
                </c:pt>
                <c:pt idx="2">
                  <c:v>1386</c:v>
                </c:pt>
                <c:pt idx="3">
                  <c:v>1387</c:v>
                </c:pt>
                <c:pt idx="4">
                  <c:v>1388</c:v>
                </c:pt>
                <c:pt idx="5">
                  <c:v>1389</c:v>
                </c:pt>
                <c:pt idx="6">
                  <c:v>1390</c:v>
                </c:pt>
                <c:pt idx="7">
                  <c:v>1391</c:v>
                </c:pt>
                <c:pt idx="8">
                  <c:v>1392</c:v>
                </c:pt>
                <c:pt idx="9">
                  <c:v>1393</c:v>
                </c:pt>
              </c:numCache>
            </c:numRef>
          </c:cat>
          <c:val>
            <c:numRef>
              <c:f>'Population by Sex'!$B$9:$K$9</c:f>
              <c:numCache>
                <c:formatCode>_(* #,##0_);_(* \(#,##0\);_(* "-"??_);_(@_)</c:formatCode>
                <c:ptCount val="10"/>
                <c:pt idx="0">
                  <c:v>56763.106</c:v>
                </c:pt>
                <c:pt idx="1">
                  <c:v>58142.356000000007</c:v>
                </c:pt>
                <c:pt idx="2">
                  <c:v>59254.638999999996</c:v>
                </c:pt>
                <c:pt idx="3">
                  <c:v>60300.175999999999</c:v>
                </c:pt>
                <c:pt idx="4">
                  <c:v>61345.715000000004</c:v>
                </c:pt>
                <c:pt idx="5">
                  <c:v>62391.254000000001</c:v>
                </c:pt>
                <c:pt idx="6">
                  <c:v>62846.641999999993</c:v>
                </c:pt>
                <c:pt idx="7">
                  <c:v>62711.879000000001</c:v>
                </c:pt>
                <c:pt idx="8">
                  <c:v>63355.885000000002</c:v>
                </c:pt>
                <c:pt idx="9">
                  <c:v>64016.689999999995</c:v>
                </c:pt>
              </c:numCache>
            </c:numRef>
          </c:val>
        </c:ser>
        <c:dLbls/>
        <c:axId val="108937216"/>
        <c:axId val="108938752"/>
      </c:barChart>
      <c:catAx>
        <c:axId val="10893721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85000"/>
                <a:lumOff val="1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8938752"/>
        <c:crosses val="autoZero"/>
        <c:auto val="1"/>
        <c:lblAlgn val="ctr"/>
        <c:lblOffset val="100"/>
      </c:catAx>
      <c:valAx>
        <c:axId val="10893875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tickLblPos val="nextTo"/>
        <c:spPr>
          <a:noFill/>
          <a:ln>
            <a:solidFill>
              <a:schemeClr val="tx1">
                <a:lumMod val="85000"/>
                <a:lumOff val="1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8937216"/>
        <c:crosses val="autoZero"/>
        <c:crossBetween val="between"/>
        <c:majorUnit val="5000"/>
        <c:minorUnit val="1000"/>
      </c:valAx>
      <c:spPr>
        <a:noFill/>
        <a:ln>
          <a:noFill/>
        </a:ln>
        <a:effectLst/>
      </c:spPr>
    </c:plotArea>
    <c:legend>
      <c:legendPos val="tr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B Mitra" panose="00000400000000000000" pitchFamily="2" charset="-78"/>
            </a:defRPr>
          </a:pPr>
          <a:endParaRPr lang="en-US"/>
        </a:p>
      </c:txPr>
    </c:legend>
    <c:plotVisOnly val="1"/>
    <c:dispBlanksAs val="gap"/>
  </c:chart>
  <c:spPr>
    <a:solidFill>
      <a:schemeClr val="bg2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>
        <c:manualLayout>
          <c:layoutTarget val="inner"/>
          <c:xMode val="edge"/>
          <c:yMode val="edge"/>
          <c:x val="5.2763727655503086E-2"/>
          <c:y val="7.2948690031181679E-2"/>
          <c:w val="0.94723627234449737"/>
          <c:h val="0.74984087326672622"/>
        </c:manualLayout>
      </c:layout>
      <c:barChart>
        <c:barDir val="col"/>
        <c:grouping val="clustered"/>
        <c:ser>
          <c:idx val="0"/>
          <c:order val="0"/>
          <c:tx>
            <c:strRef>
              <c:f>'جمعيت 10 ساله '!$Q$11</c:f>
              <c:strCache>
                <c:ptCount val="1"/>
                <c:pt idx="0">
                  <c:v>15 - 19ساله</c:v>
                </c:pt>
              </c:strCache>
            </c:strRef>
          </c:tx>
          <c:spPr>
            <a:solidFill>
              <a:srgbClr val="990033"/>
            </a:solidFill>
            <a:ln>
              <a:noFill/>
            </a:ln>
            <a:effectLst/>
          </c:spPr>
          <c:dLbls>
            <c:dLbl>
              <c:idx val="0"/>
              <c:layout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1.4231795418501166E-2"/>
                  <c:y val="-2.2135131979029939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elete val="1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'جمعيت 10 ساله '!$AO$7:$AO$16</c:f>
              <c:numCache>
                <c:formatCode>General</c:formatCode>
                <c:ptCount val="10"/>
                <c:pt idx="0">
                  <c:v>84</c:v>
                </c:pt>
                <c:pt idx="1">
                  <c:v>85</c:v>
                </c:pt>
                <c:pt idx="2">
                  <c:v>86</c:v>
                </c:pt>
                <c:pt idx="3">
                  <c:v>87</c:v>
                </c:pt>
                <c:pt idx="4">
                  <c:v>88</c:v>
                </c:pt>
                <c:pt idx="5">
                  <c:v>89</c:v>
                </c:pt>
                <c:pt idx="6">
                  <c:v>90</c:v>
                </c:pt>
                <c:pt idx="7">
                  <c:v>91</c:v>
                </c:pt>
                <c:pt idx="8">
                  <c:v>92</c:v>
                </c:pt>
                <c:pt idx="9">
                  <c:v>93</c:v>
                </c:pt>
              </c:numCache>
            </c:numRef>
          </c:cat>
          <c:val>
            <c:numRef>
              <c:f>'جمعيت 10 ساله '!$R$11:$AA$11</c:f>
              <c:numCache>
                <c:formatCode>0</c:formatCode>
                <c:ptCount val="10"/>
                <c:pt idx="0">
                  <c:v>9018.7350000000006</c:v>
                </c:pt>
                <c:pt idx="1">
                  <c:v>8821.264999999994</c:v>
                </c:pt>
                <c:pt idx="2">
                  <c:v>8600.3320000000003</c:v>
                </c:pt>
                <c:pt idx="3">
                  <c:v>8450.2400000000052</c:v>
                </c:pt>
                <c:pt idx="4">
                  <c:v>7858.26</c:v>
                </c:pt>
                <c:pt idx="5">
                  <c:v>7550.4069999999992</c:v>
                </c:pt>
                <c:pt idx="6">
                  <c:v>7127.8010000000004</c:v>
                </c:pt>
                <c:pt idx="7">
                  <c:v>6497.4309999999996</c:v>
                </c:pt>
                <c:pt idx="8">
                  <c:v>5749.3560000000025</c:v>
                </c:pt>
                <c:pt idx="9">
                  <c:v>5602.8550000000014</c:v>
                </c:pt>
              </c:numCache>
            </c:numRef>
          </c:val>
        </c:ser>
        <c:ser>
          <c:idx val="1"/>
          <c:order val="1"/>
          <c:tx>
            <c:strRef>
              <c:f>'جمعيت 10 ساله '!$Q$12</c:f>
              <c:strCache>
                <c:ptCount val="1"/>
                <c:pt idx="0">
                  <c:v>20 - 24ساله</c:v>
                </c:pt>
              </c:strCache>
            </c:strRef>
          </c:tx>
          <c:spPr>
            <a:solidFill>
              <a:srgbClr val="0066FF"/>
            </a:solidFill>
            <a:ln>
              <a:noFill/>
            </a:ln>
            <a:effectLst/>
          </c:spPr>
          <c:dLbls>
            <c:dLbl>
              <c:idx val="0"/>
              <c:layout>
                <c:manualLayout>
                  <c:x val="3.6765471497794681E-2"/>
                  <c:y val="-4.6729723066840936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2.8463590837002329E-2"/>
                  <c:y val="-1.7216213761467761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elete val="1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'جمعيت 10 ساله '!$AO$7:$AO$16</c:f>
              <c:numCache>
                <c:formatCode>General</c:formatCode>
                <c:ptCount val="10"/>
                <c:pt idx="0">
                  <c:v>84</c:v>
                </c:pt>
                <c:pt idx="1">
                  <c:v>85</c:v>
                </c:pt>
                <c:pt idx="2">
                  <c:v>86</c:v>
                </c:pt>
                <c:pt idx="3">
                  <c:v>87</c:v>
                </c:pt>
                <c:pt idx="4">
                  <c:v>88</c:v>
                </c:pt>
                <c:pt idx="5">
                  <c:v>89</c:v>
                </c:pt>
                <c:pt idx="6">
                  <c:v>90</c:v>
                </c:pt>
                <c:pt idx="7">
                  <c:v>91</c:v>
                </c:pt>
                <c:pt idx="8">
                  <c:v>92</c:v>
                </c:pt>
                <c:pt idx="9">
                  <c:v>93</c:v>
                </c:pt>
              </c:numCache>
            </c:numRef>
          </c:cat>
          <c:val>
            <c:numRef>
              <c:f>'جمعيت 10 ساله '!$R$12:$AA$12</c:f>
              <c:numCache>
                <c:formatCode>0</c:formatCode>
                <c:ptCount val="10"/>
                <c:pt idx="0">
                  <c:v>7701.8270000000002</c:v>
                </c:pt>
                <c:pt idx="1">
                  <c:v>7952.8879999999999</c:v>
                </c:pt>
                <c:pt idx="2">
                  <c:v>8070.59</c:v>
                </c:pt>
                <c:pt idx="3">
                  <c:v>8072.622000000003</c:v>
                </c:pt>
                <c:pt idx="4">
                  <c:v>8145.9990000000007</c:v>
                </c:pt>
                <c:pt idx="5">
                  <c:v>7965.8650000000025</c:v>
                </c:pt>
                <c:pt idx="6">
                  <c:v>7748.5550000000003</c:v>
                </c:pt>
                <c:pt idx="7">
                  <c:v>7356.8540000000003</c:v>
                </c:pt>
                <c:pt idx="8">
                  <c:v>7193.8610000000035</c:v>
                </c:pt>
                <c:pt idx="9">
                  <c:v>6693.8490000000002</c:v>
                </c:pt>
              </c:numCache>
            </c:numRef>
          </c:val>
        </c:ser>
        <c:ser>
          <c:idx val="2"/>
          <c:order val="2"/>
          <c:tx>
            <c:strRef>
              <c:f>'جمعيت 10 ساله '!$Q$13</c:f>
              <c:strCache>
                <c:ptCount val="1"/>
                <c:pt idx="0">
                  <c:v>25 - 29ساله</c:v>
                </c:pt>
              </c:strCache>
            </c:strRef>
          </c:tx>
          <c:spPr>
            <a:solidFill>
              <a:srgbClr val="FF0066"/>
            </a:solidFill>
            <a:ln>
              <a:noFill/>
            </a:ln>
            <a:effectLst/>
          </c:spPr>
          <c:dLbls>
            <c:dLbl>
              <c:idx val="0"/>
              <c:layout>
                <c:manualLayout>
                  <c:x val="2.717880710099357E-2"/>
                  <c:y val="-7.668109355685622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8.162480556723424E-3"/>
                  <c:y val="-2.7054050196592121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elete val="1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'جمعيت 10 ساله '!$AO$7:$AO$16</c:f>
              <c:numCache>
                <c:formatCode>General</c:formatCode>
                <c:ptCount val="10"/>
                <c:pt idx="0">
                  <c:v>84</c:v>
                </c:pt>
                <c:pt idx="1">
                  <c:v>85</c:v>
                </c:pt>
                <c:pt idx="2">
                  <c:v>86</c:v>
                </c:pt>
                <c:pt idx="3">
                  <c:v>87</c:v>
                </c:pt>
                <c:pt idx="4">
                  <c:v>88</c:v>
                </c:pt>
                <c:pt idx="5">
                  <c:v>89</c:v>
                </c:pt>
                <c:pt idx="6">
                  <c:v>90</c:v>
                </c:pt>
                <c:pt idx="7">
                  <c:v>91</c:v>
                </c:pt>
                <c:pt idx="8">
                  <c:v>92</c:v>
                </c:pt>
                <c:pt idx="9">
                  <c:v>93</c:v>
                </c:pt>
              </c:numCache>
            </c:numRef>
          </c:cat>
          <c:val>
            <c:numRef>
              <c:f>'جمعيت 10 ساله '!$R$13:$AA$13</c:f>
              <c:numCache>
                <c:formatCode>0</c:formatCode>
                <c:ptCount val="10"/>
                <c:pt idx="0">
                  <c:v>5825.7650000000003</c:v>
                </c:pt>
                <c:pt idx="1">
                  <c:v>6130.2760000000007</c:v>
                </c:pt>
                <c:pt idx="2">
                  <c:v>6438.4210000000003</c:v>
                </c:pt>
                <c:pt idx="3">
                  <c:v>6676.1250000000027</c:v>
                </c:pt>
                <c:pt idx="4">
                  <c:v>7117.7349999999997</c:v>
                </c:pt>
                <c:pt idx="5">
                  <c:v>7370.7739999999994</c:v>
                </c:pt>
                <c:pt idx="6">
                  <c:v>7448.6310000000003</c:v>
                </c:pt>
                <c:pt idx="7">
                  <c:v>7232.991</c:v>
                </c:pt>
                <c:pt idx="8">
                  <c:v>8097.2560000000003</c:v>
                </c:pt>
                <c:pt idx="9">
                  <c:v>7904.8779999999997</c:v>
                </c:pt>
              </c:numCache>
            </c:numRef>
          </c:val>
        </c:ser>
        <c:ser>
          <c:idx val="4"/>
          <c:order val="3"/>
          <c:tx>
            <c:strRef>
              <c:f>'جمعيت 10 ساله '!$Q$21</c:f>
              <c:strCache>
                <c:ptCount val="1"/>
                <c:pt idx="0">
                  <c:v>65ساله و بيشتر</c:v>
                </c:pt>
              </c:strCache>
            </c:strRef>
          </c:tx>
          <c:spPr>
            <a:solidFill>
              <a:srgbClr val="009900"/>
            </a:solidFill>
            <a:ln>
              <a:noFill/>
            </a:ln>
            <a:effectLst/>
          </c:spPr>
          <c:dLbls>
            <c:dLbl>
              <c:idx val="0"/>
              <c:layout>
                <c:manualLayout>
                  <c:x val="8.6848504312075255E-3"/>
                  <c:y val="-8.65189299919807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0"/>
                  <c:y val="-3.1972968414154437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elete val="1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'جمعيت 10 ساله '!$AO$7:$AO$16</c:f>
              <c:numCache>
                <c:formatCode>General</c:formatCode>
                <c:ptCount val="10"/>
                <c:pt idx="0">
                  <c:v>84</c:v>
                </c:pt>
                <c:pt idx="1">
                  <c:v>85</c:v>
                </c:pt>
                <c:pt idx="2">
                  <c:v>86</c:v>
                </c:pt>
                <c:pt idx="3">
                  <c:v>87</c:v>
                </c:pt>
                <c:pt idx="4">
                  <c:v>88</c:v>
                </c:pt>
                <c:pt idx="5">
                  <c:v>89</c:v>
                </c:pt>
                <c:pt idx="6">
                  <c:v>90</c:v>
                </c:pt>
                <c:pt idx="7">
                  <c:v>91</c:v>
                </c:pt>
                <c:pt idx="8">
                  <c:v>92</c:v>
                </c:pt>
                <c:pt idx="9">
                  <c:v>93</c:v>
                </c:pt>
              </c:numCache>
            </c:numRef>
          </c:cat>
          <c:val>
            <c:numRef>
              <c:f>'جمعيت 10 ساله '!$R$21:$AA$21</c:f>
              <c:numCache>
                <c:formatCode>0</c:formatCode>
                <c:ptCount val="10"/>
                <c:pt idx="0">
                  <c:v>3525.0239999999999</c:v>
                </c:pt>
                <c:pt idx="1">
                  <c:v>3625.8570000000013</c:v>
                </c:pt>
                <c:pt idx="2">
                  <c:v>3664.8750000000014</c:v>
                </c:pt>
                <c:pt idx="3">
                  <c:v>3688.44</c:v>
                </c:pt>
                <c:pt idx="4">
                  <c:v>3712.0050000000001</c:v>
                </c:pt>
                <c:pt idx="5">
                  <c:v>3735.57</c:v>
                </c:pt>
                <c:pt idx="6">
                  <c:v>3759.1350000000002</c:v>
                </c:pt>
                <c:pt idx="7">
                  <c:v>4294.6680000000024</c:v>
                </c:pt>
                <c:pt idx="8">
                  <c:v>4318.6690000000026</c:v>
                </c:pt>
                <c:pt idx="9">
                  <c:v>4365.4220000000014</c:v>
                </c:pt>
              </c:numCache>
            </c:numRef>
          </c:val>
        </c:ser>
        <c:dLbls/>
        <c:gapWidth val="219"/>
        <c:overlap val="-27"/>
        <c:axId val="111372544"/>
        <c:axId val="111394816"/>
      </c:barChart>
      <c:catAx>
        <c:axId val="11137254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85000"/>
                <a:lumOff val="1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394816"/>
        <c:crosses val="autoZero"/>
        <c:auto val="1"/>
        <c:lblAlgn val="ctr"/>
        <c:lblOffset val="100"/>
      </c:catAx>
      <c:valAx>
        <c:axId val="11139481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tickLblPos val="nextTo"/>
        <c:spPr>
          <a:noFill/>
          <a:ln>
            <a:solidFill>
              <a:schemeClr val="tx1">
                <a:lumMod val="75000"/>
                <a:lumOff val="2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3725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6499357468055267"/>
          <c:y val="0.91668746878471929"/>
          <c:w val="0.66052489364207689"/>
          <c:h val="6.1177399236250797E-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B Mitra" panose="00000400000000000000" pitchFamily="2" charset="-78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>
        <c:manualLayout>
          <c:layoutTarget val="inner"/>
          <c:xMode val="edge"/>
          <c:yMode val="edge"/>
          <c:x val="0.10233904000636286"/>
          <c:y val="4.8788525520758713E-2"/>
          <c:w val="0.87245893979161659"/>
          <c:h val="0.79863689484069955"/>
        </c:manualLayout>
      </c:layout>
      <c:lineChart>
        <c:grouping val="standard"/>
        <c:ser>
          <c:idx val="0"/>
          <c:order val="0"/>
          <c:tx>
            <c:strRef>
              <c:f>'LFPR by Sex'!$N$5</c:f>
              <c:strCache>
                <c:ptCount val="1"/>
                <c:pt idx="0">
                  <c:v>مرد و زن</c:v>
                </c:pt>
              </c:strCache>
            </c:strRef>
          </c:tx>
          <c:spPr>
            <a:ln w="28575" cap="rnd">
              <a:solidFill>
                <a:srgbClr val="00990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'LFPR by Sex'!$O$4:$X$4</c:f>
              <c:numCache>
                <c:formatCode>General</c:formatCode>
                <c:ptCount val="10"/>
                <c:pt idx="0">
                  <c:v>84</c:v>
                </c:pt>
                <c:pt idx="1">
                  <c:v>85</c:v>
                </c:pt>
                <c:pt idx="2">
                  <c:v>86</c:v>
                </c:pt>
                <c:pt idx="3">
                  <c:v>87</c:v>
                </c:pt>
                <c:pt idx="4">
                  <c:v>88</c:v>
                </c:pt>
                <c:pt idx="5">
                  <c:v>89</c:v>
                </c:pt>
                <c:pt idx="6">
                  <c:v>90</c:v>
                </c:pt>
                <c:pt idx="7">
                  <c:v>91</c:v>
                </c:pt>
                <c:pt idx="8">
                  <c:v>92</c:v>
                </c:pt>
                <c:pt idx="9">
                  <c:v>93</c:v>
                </c:pt>
              </c:numCache>
            </c:numRef>
          </c:cat>
          <c:val>
            <c:numRef>
              <c:f>'LFPR by Sex'!$O$5:$X$5</c:f>
              <c:numCache>
                <c:formatCode>0.0</c:formatCode>
                <c:ptCount val="10"/>
                <c:pt idx="0">
                  <c:v>41.036242801794508</c:v>
                </c:pt>
                <c:pt idx="1">
                  <c:v>40.390637077038974</c:v>
                </c:pt>
                <c:pt idx="2">
                  <c:v>39.792184034738618</c:v>
                </c:pt>
                <c:pt idx="3">
                  <c:v>37.964215892172518</c:v>
                </c:pt>
                <c:pt idx="4">
                  <c:v>38.862820329015648</c:v>
                </c:pt>
                <c:pt idx="5">
                  <c:v>38.266618266720549</c:v>
                </c:pt>
                <c:pt idx="6">
                  <c:v>36.867615612283544</c:v>
                </c:pt>
                <c:pt idx="7">
                  <c:v>37.435430694079528</c:v>
                </c:pt>
                <c:pt idx="8">
                  <c:v>37.620107429641294</c:v>
                </c:pt>
                <c:pt idx="9">
                  <c:v>37.206655014497002</c:v>
                </c:pt>
              </c:numCache>
            </c:numRef>
          </c:val>
        </c:ser>
        <c:ser>
          <c:idx val="1"/>
          <c:order val="1"/>
          <c:tx>
            <c:strRef>
              <c:f>'LFPR by Sex'!$N$6</c:f>
              <c:strCache>
                <c:ptCount val="1"/>
                <c:pt idx="0">
                  <c:v>مرد</c:v>
                </c:pt>
              </c:strCache>
            </c:strRef>
          </c:tx>
          <c:spPr>
            <a:ln w="28575" cap="rnd">
              <a:solidFill>
                <a:srgbClr val="0066FF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'LFPR by Sex'!$O$4:$X$4</c:f>
              <c:numCache>
                <c:formatCode>General</c:formatCode>
                <c:ptCount val="10"/>
                <c:pt idx="0">
                  <c:v>84</c:v>
                </c:pt>
                <c:pt idx="1">
                  <c:v>85</c:v>
                </c:pt>
                <c:pt idx="2">
                  <c:v>86</c:v>
                </c:pt>
                <c:pt idx="3">
                  <c:v>87</c:v>
                </c:pt>
                <c:pt idx="4">
                  <c:v>88</c:v>
                </c:pt>
                <c:pt idx="5">
                  <c:v>89</c:v>
                </c:pt>
                <c:pt idx="6">
                  <c:v>90</c:v>
                </c:pt>
                <c:pt idx="7">
                  <c:v>91</c:v>
                </c:pt>
                <c:pt idx="8">
                  <c:v>92</c:v>
                </c:pt>
                <c:pt idx="9">
                  <c:v>93</c:v>
                </c:pt>
              </c:numCache>
            </c:numRef>
          </c:cat>
          <c:val>
            <c:numRef>
              <c:f>'LFPR by Sex'!$O$6:$X$6</c:f>
              <c:numCache>
                <c:formatCode>0.0</c:formatCode>
                <c:ptCount val="10"/>
                <c:pt idx="0">
                  <c:v>64.688962519320825</c:v>
                </c:pt>
                <c:pt idx="1">
                  <c:v>63.916709701662356</c:v>
                </c:pt>
                <c:pt idx="2">
                  <c:v>63.537216043949819</c:v>
                </c:pt>
                <c:pt idx="3">
                  <c:v>61.924225481375949</c:v>
                </c:pt>
                <c:pt idx="4">
                  <c:v>62.815167978066441</c:v>
                </c:pt>
                <c:pt idx="5">
                  <c:v>62.072458821285032</c:v>
                </c:pt>
                <c:pt idx="6">
                  <c:v>60.727455404980233</c:v>
                </c:pt>
                <c:pt idx="7">
                  <c:v>61.248690972530291</c:v>
                </c:pt>
                <c:pt idx="8">
                  <c:v>62.953356565783587</c:v>
                </c:pt>
                <c:pt idx="9">
                  <c:v>62.466280977349562</c:v>
                </c:pt>
              </c:numCache>
            </c:numRef>
          </c:val>
        </c:ser>
        <c:ser>
          <c:idx val="2"/>
          <c:order val="2"/>
          <c:tx>
            <c:strRef>
              <c:f>'LFPR by Sex'!$N$7</c:f>
              <c:strCache>
                <c:ptCount val="1"/>
                <c:pt idx="0">
                  <c:v>زن</c:v>
                </c:pt>
              </c:strCache>
            </c:strRef>
          </c:tx>
          <c:spPr>
            <a:ln w="28575" cap="rnd">
              <a:solidFill>
                <a:srgbClr val="FF006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'LFPR by Sex'!$O$4:$X$4</c:f>
              <c:numCache>
                <c:formatCode>General</c:formatCode>
                <c:ptCount val="10"/>
                <c:pt idx="0">
                  <c:v>84</c:v>
                </c:pt>
                <c:pt idx="1">
                  <c:v>85</c:v>
                </c:pt>
                <c:pt idx="2">
                  <c:v>86</c:v>
                </c:pt>
                <c:pt idx="3">
                  <c:v>87</c:v>
                </c:pt>
                <c:pt idx="4">
                  <c:v>88</c:v>
                </c:pt>
                <c:pt idx="5">
                  <c:v>89</c:v>
                </c:pt>
                <c:pt idx="6">
                  <c:v>90</c:v>
                </c:pt>
                <c:pt idx="7">
                  <c:v>91</c:v>
                </c:pt>
                <c:pt idx="8">
                  <c:v>92</c:v>
                </c:pt>
                <c:pt idx="9">
                  <c:v>93</c:v>
                </c:pt>
              </c:numCache>
            </c:numRef>
          </c:cat>
          <c:val>
            <c:numRef>
              <c:f>'LFPR by Sex'!$O$7:$X$7</c:f>
              <c:numCache>
                <c:formatCode>0.0</c:formatCode>
                <c:ptCount val="10"/>
                <c:pt idx="0">
                  <c:v>16.98610998401568</c:v>
                </c:pt>
                <c:pt idx="1">
                  <c:v>16.43422594297088</c:v>
                </c:pt>
                <c:pt idx="2">
                  <c:v>15.615054662984173</c:v>
                </c:pt>
                <c:pt idx="3">
                  <c:v>13.579342255989458</c:v>
                </c:pt>
                <c:pt idx="4">
                  <c:v>14.496504430818627</c:v>
                </c:pt>
                <c:pt idx="5">
                  <c:v>14.059669924194321</c:v>
                </c:pt>
                <c:pt idx="6">
                  <c:v>12.615769778975242</c:v>
                </c:pt>
                <c:pt idx="7">
                  <c:v>13.670896609668445</c:v>
                </c:pt>
                <c:pt idx="8">
                  <c:v>12.357638991450072</c:v>
                </c:pt>
                <c:pt idx="9">
                  <c:v>12.034760573437623</c:v>
                </c:pt>
              </c:numCache>
            </c:numRef>
          </c:val>
        </c:ser>
        <c:dLbls/>
        <c:marker val="1"/>
        <c:axId val="73522176"/>
        <c:axId val="73552640"/>
      </c:lineChart>
      <c:catAx>
        <c:axId val="7352217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552640"/>
        <c:crosses val="autoZero"/>
        <c:auto val="1"/>
        <c:lblAlgn val="ctr"/>
        <c:lblOffset val="100"/>
      </c:catAx>
      <c:valAx>
        <c:axId val="73552640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tickLblPos val="nextTo"/>
        <c:spPr>
          <a:noFill/>
          <a:ln>
            <a:solidFill>
              <a:schemeClr val="tx1">
                <a:lumMod val="75000"/>
                <a:lumOff val="2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522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B Mitra" panose="00000400000000000000" pitchFamily="2" charset="-78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>
        <c:manualLayout>
          <c:layoutTarget val="inner"/>
          <c:xMode val="edge"/>
          <c:yMode val="edge"/>
          <c:x val="5.0059525516081976E-2"/>
          <c:y val="0.13411393519003426"/>
          <c:w val="0.92812107362190166"/>
          <c:h val="0.64327361079179768"/>
        </c:manualLayout>
      </c:layout>
      <c:lineChart>
        <c:grouping val="standard"/>
        <c:ser>
          <c:idx val="0"/>
          <c:order val="0"/>
          <c:tx>
            <c:strRef>
              <c:f>'نرخ مشاركت'!$C$6</c:f>
              <c:strCache>
                <c:ptCount val="1"/>
                <c:pt idx="0">
                  <c:v>كل</c:v>
                </c:pt>
              </c:strCache>
            </c:strRef>
          </c:tx>
          <c:spPr>
            <a:ln w="28575" cap="rnd">
              <a:solidFill>
                <a:srgbClr val="00990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'نرخ مشاركت'!$B$15:$B$24</c:f>
              <c:numCache>
                <c:formatCode>General</c:formatCode>
                <c:ptCount val="10"/>
                <c:pt idx="0">
                  <c:v>1384</c:v>
                </c:pt>
                <c:pt idx="1">
                  <c:v>1385</c:v>
                </c:pt>
                <c:pt idx="2">
                  <c:v>1386</c:v>
                </c:pt>
                <c:pt idx="3">
                  <c:v>1387</c:v>
                </c:pt>
                <c:pt idx="4">
                  <c:v>1388</c:v>
                </c:pt>
                <c:pt idx="5">
                  <c:v>1389</c:v>
                </c:pt>
                <c:pt idx="6">
                  <c:v>1390</c:v>
                </c:pt>
                <c:pt idx="7">
                  <c:v>1391</c:v>
                </c:pt>
                <c:pt idx="8">
                  <c:v>1392</c:v>
                </c:pt>
                <c:pt idx="9">
                  <c:v>1393</c:v>
                </c:pt>
              </c:numCache>
            </c:numRef>
          </c:cat>
          <c:val>
            <c:numRef>
              <c:f>'نرخ مشاركت'!$C$15:$C$24</c:f>
              <c:numCache>
                <c:formatCode>General</c:formatCode>
                <c:ptCount val="10"/>
                <c:pt idx="0" formatCode="0.0">
                  <c:v>41</c:v>
                </c:pt>
                <c:pt idx="1">
                  <c:v>40.4</c:v>
                </c:pt>
                <c:pt idx="2">
                  <c:v>39.800000000000004</c:v>
                </c:pt>
                <c:pt idx="3" formatCode="0.0">
                  <c:v>38</c:v>
                </c:pt>
                <c:pt idx="4">
                  <c:v>38.9</c:v>
                </c:pt>
                <c:pt idx="5">
                  <c:v>38.300000000000004</c:v>
                </c:pt>
                <c:pt idx="6">
                  <c:v>36.9</c:v>
                </c:pt>
                <c:pt idx="7">
                  <c:v>37.4</c:v>
                </c:pt>
                <c:pt idx="8">
                  <c:v>37.6</c:v>
                </c:pt>
                <c:pt idx="9">
                  <c:v>37.200000000000003</c:v>
                </c:pt>
              </c:numCache>
            </c:numRef>
          </c:val>
        </c:ser>
        <c:ser>
          <c:idx val="3"/>
          <c:order val="1"/>
          <c:tx>
            <c:strRef>
              <c:f>'نرخ مشاركت'!$F$6</c:f>
              <c:strCache>
                <c:ptCount val="1"/>
                <c:pt idx="0">
                  <c:v>شهري</c:v>
                </c:pt>
              </c:strCache>
            </c:strRef>
          </c:tx>
          <c:spPr>
            <a:ln w="28575" cap="rnd">
              <a:solidFill>
                <a:srgbClr val="0066FF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6.818562769380223E-3"/>
                  <c:y val="7.3454243645412601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9.5459878771323239E-3"/>
                  <c:y val="4.8969495763608435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090970043100834E-2"/>
                  <c:y val="5.5090682734059433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5.4548502155041716E-3"/>
                  <c:y val="7.9575430615863724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2.7274251077520858E-3"/>
                  <c:y val="8.5696617586314666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1.3637125538760431E-3"/>
                  <c:y val="8.875721107154029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9.5459878771323031E-3"/>
                  <c:y val="5.8151276219285016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1.3637125538760431E-3"/>
                  <c:y val="8.5696617586314749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8.1822753232562526E-3"/>
                  <c:y val="9.7938991527216898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1.6364550646512526E-2"/>
                  <c:y val="5.2030089248834011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'نرخ مشاركت'!$B$15:$B$24</c:f>
              <c:numCache>
                <c:formatCode>General</c:formatCode>
                <c:ptCount val="10"/>
                <c:pt idx="0">
                  <c:v>1384</c:v>
                </c:pt>
                <c:pt idx="1">
                  <c:v>1385</c:v>
                </c:pt>
                <c:pt idx="2">
                  <c:v>1386</c:v>
                </c:pt>
                <c:pt idx="3">
                  <c:v>1387</c:v>
                </c:pt>
                <c:pt idx="4">
                  <c:v>1388</c:v>
                </c:pt>
                <c:pt idx="5">
                  <c:v>1389</c:v>
                </c:pt>
                <c:pt idx="6">
                  <c:v>1390</c:v>
                </c:pt>
                <c:pt idx="7">
                  <c:v>1391</c:v>
                </c:pt>
                <c:pt idx="8">
                  <c:v>1392</c:v>
                </c:pt>
                <c:pt idx="9">
                  <c:v>1393</c:v>
                </c:pt>
              </c:numCache>
            </c:numRef>
          </c:cat>
          <c:val>
            <c:numRef>
              <c:f>'نرخ مشاركت'!$F$15:$F$24</c:f>
              <c:numCache>
                <c:formatCode>General</c:formatCode>
                <c:ptCount val="10"/>
                <c:pt idx="0">
                  <c:v>39.4</c:v>
                </c:pt>
                <c:pt idx="1">
                  <c:v>38.800000000000004</c:v>
                </c:pt>
                <c:pt idx="2">
                  <c:v>38.200000000000003</c:v>
                </c:pt>
                <c:pt idx="3">
                  <c:v>36.5</c:v>
                </c:pt>
                <c:pt idx="4">
                  <c:v>37.700000000000003</c:v>
                </c:pt>
                <c:pt idx="5">
                  <c:v>37.300000000000004</c:v>
                </c:pt>
                <c:pt idx="6">
                  <c:v>35.800000000000004</c:v>
                </c:pt>
                <c:pt idx="7">
                  <c:v>36.5</c:v>
                </c:pt>
                <c:pt idx="8">
                  <c:v>36.9</c:v>
                </c:pt>
                <c:pt idx="9">
                  <c:v>36.5</c:v>
                </c:pt>
              </c:numCache>
            </c:numRef>
          </c:val>
        </c:ser>
        <c:ser>
          <c:idx val="4"/>
          <c:order val="2"/>
          <c:tx>
            <c:strRef>
              <c:f>'نرخ مشاركت'!$G$6</c:f>
              <c:strCache>
                <c:ptCount val="1"/>
                <c:pt idx="0">
                  <c:v>روستايي</c:v>
                </c:pt>
              </c:strCache>
            </c:strRef>
          </c:tx>
          <c:spPr>
            <a:ln w="28575" cap="rnd">
              <a:solidFill>
                <a:srgbClr val="FF006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'نرخ مشاركت'!$B$15:$B$24</c:f>
              <c:numCache>
                <c:formatCode>General</c:formatCode>
                <c:ptCount val="10"/>
                <c:pt idx="0">
                  <c:v>1384</c:v>
                </c:pt>
                <c:pt idx="1">
                  <c:v>1385</c:v>
                </c:pt>
                <c:pt idx="2">
                  <c:v>1386</c:v>
                </c:pt>
                <c:pt idx="3">
                  <c:v>1387</c:v>
                </c:pt>
                <c:pt idx="4">
                  <c:v>1388</c:v>
                </c:pt>
                <c:pt idx="5">
                  <c:v>1389</c:v>
                </c:pt>
                <c:pt idx="6">
                  <c:v>1390</c:v>
                </c:pt>
                <c:pt idx="7">
                  <c:v>1391</c:v>
                </c:pt>
                <c:pt idx="8">
                  <c:v>1392</c:v>
                </c:pt>
                <c:pt idx="9">
                  <c:v>1393</c:v>
                </c:pt>
              </c:numCache>
            </c:numRef>
          </c:cat>
          <c:val>
            <c:numRef>
              <c:f>'نرخ مشاركت'!$G$15:$G$24</c:f>
              <c:numCache>
                <c:formatCode>General</c:formatCode>
                <c:ptCount val="10"/>
                <c:pt idx="0">
                  <c:v>44.7</c:v>
                </c:pt>
                <c:pt idx="1">
                  <c:v>43.9</c:v>
                </c:pt>
                <c:pt idx="2">
                  <c:v>43.6</c:v>
                </c:pt>
                <c:pt idx="3">
                  <c:v>41.5</c:v>
                </c:pt>
                <c:pt idx="4">
                  <c:v>41.9</c:v>
                </c:pt>
                <c:pt idx="5">
                  <c:v>40.800000000000004</c:v>
                </c:pt>
                <c:pt idx="6">
                  <c:v>39.800000000000004</c:v>
                </c:pt>
                <c:pt idx="7">
                  <c:v>40</c:v>
                </c:pt>
                <c:pt idx="8">
                  <c:v>39.700000000000003</c:v>
                </c:pt>
                <c:pt idx="9">
                  <c:v>39.1</c:v>
                </c:pt>
              </c:numCache>
            </c:numRef>
          </c:val>
        </c:ser>
        <c:dLbls/>
        <c:marker val="1"/>
        <c:axId val="111216512"/>
        <c:axId val="111218048"/>
      </c:lineChart>
      <c:catAx>
        <c:axId val="111216512"/>
        <c:scaling>
          <c:orientation val="minMax"/>
        </c:scaling>
        <c:axPos val="b"/>
        <c:numFmt formatCode="General" sourceLinked="1"/>
        <c:tickLblPos val="nextTo"/>
        <c:spPr>
          <a:noFill/>
          <a:ln w="9525" cap="flat" cmpd="sng" algn="ctr">
            <a:solidFill>
              <a:schemeClr val="tx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B Mitra" panose="00000400000000000000" pitchFamily="2" charset="-78"/>
              </a:defRPr>
            </a:pPr>
            <a:endParaRPr lang="en-US"/>
          </a:p>
        </c:txPr>
        <c:crossAx val="111218048"/>
        <c:crosses val="autoZero"/>
        <c:auto val="1"/>
        <c:lblAlgn val="ctr"/>
        <c:lblOffset val="100"/>
      </c:catAx>
      <c:valAx>
        <c:axId val="111218048"/>
        <c:scaling>
          <c:orientation val="minMax"/>
          <c:min val="30"/>
        </c:scaling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tickLblPos val="nextTo"/>
        <c:spPr>
          <a:noFill/>
          <a:ln>
            <a:solidFill>
              <a:schemeClr val="tx1">
                <a:lumMod val="75000"/>
                <a:lumOff val="2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112165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B Mitra" panose="00000400000000000000" pitchFamily="2" charset="-78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9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0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9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9876A7-2A43-4BB2-B54D-0698865979EC}" type="datetimeFigureOut">
              <a:rPr lang="en-US" smtClean="0"/>
              <a:pPr/>
              <a:t>3/10/2019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B2DC5D-D417-4944-B0AD-DCE9F2904F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76034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2DC5D-D417-4944-B0AD-DCE9F2904F0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74560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2DC5D-D417-4944-B0AD-DCE9F2904F0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87500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5767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pPr/>
              <a:t>3/10/2019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65716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064850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007620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06630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07732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B61BEF0D-F0BB-DE4B-95CE-6DB70DBA9567}" type="datetimeFigureOut">
              <a:rPr lang="en-US" smtClean="0"/>
              <a:pPr/>
              <a:t>3/10/2019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56914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pPr/>
              <a:t>3/10/2019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41261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42099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62659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51297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pPr/>
              <a:t>3/10/2019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19954A3-9DFD-4C44-94BA-B95130A3BA1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2312771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B61BEF0D-F0BB-DE4B-95CE-6DB70DBA9567}" type="datetimeFigureOut">
              <a:rPr lang="en-US" smtClean="0"/>
              <a:pPr/>
              <a:t>3/10/2019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2271860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</p:spTree>
    <p:extLst>
      <p:ext uri="{BB962C8B-B14F-4D97-AF65-F5344CB8AC3E}">
        <p14:creationId xmlns:p14="http://schemas.microsoft.com/office/powerpoint/2010/main" xmlns="" val="170841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3" r:id="rId12"/>
    <p:sldLayoutId id="214748381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3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6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8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9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0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1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2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4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5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6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7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8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9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0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2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3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4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5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6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7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8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bg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1003" y="618979"/>
            <a:ext cx="8680149" cy="56121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49041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082198485"/>
              </p:ext>
            </p:extLst>
          </p:nvPr>
        </p:nvGraphicFramePr>
        <p:xfrm>
          <a:off x="191069" y="1037228"/>
          <a:ext cx="11873552" cy="55136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627472" y="272956"/>
            <a:ext cx="67778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cs typeface="B Mitra" panose="00000400000000000000" pitchFamily="2" charset="-78"/>
              </a:rPr>
              <a:t>جمعيت 10 ساله و بیش‌تر برحسب جنس (هزار نفر)  93-1384</a:t>
            </a:r>
            <a:endParaRPr lang="en-US" sz="2400" b="1" dirty="0">
              <a:solidFill>
                <a:srgbClr val="FF0000"/>
              </a:solidFill>
              <a:cs typeface="B Mitra" panose="00000400000000000000" pitchFamily="2" charset="-78"/>
            </a:endParaRPr>
          </a:p>
          <a:p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3550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35667" y="492367"/>
            <a:ext cx="1035572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3200" b="1" dirty="0">
                <a:solidFill>
                  <a:srgbClr val="FF0000"/>
                </a:solidFill>
                <a:cs typeface="B Mitra" panose="00000400000000000000" pitchFamily="2" charset="-78"/>
              </a:rPr>
              <a:t>جمعيت 10 ساله و بیش‌تر برحسب جنس (هزار نفر</a:t>
            </a:r>
            <a:r>
              <a:rPr lang="fa-IR" sz="3200" b="1" dirty="0" smtClean="0">
                <a:solidFill>
                  <a:srgbClr val="FF0000"/>
                </a:solidFill>
                <a:cs typeface="B Mitra" panose="00000400000000000000" pitchFamily="2" charset="-78"/>
              </a:rPr>
              <a:t>) در سال‌های 84 تا 90</a:t>
            </a:r>
            <a:endParaRPr lang="en-US" sz="3200" b="1" dirty="0">
              <a:solidFill>
                <a:srgbClr val="FF0000"/>
              </a:solidFill>
              <a:cs typeface="B Mitra" panose="00000400000000000000" pitchFamily="2" charset="-78"/>
            </a:endParaRPr>
          </a:p>
          <a:p>
            <a:endParaRPr lang="en-US" sz="3200" b="1" dirty="0">
              <a:solidFill>
                <a:srgbClr val="FF000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6829603"/>
              </p:ext>
            </p:extLst>
          </p:nvPr>
        </p:nvGraphicFramePr>
        <p:xfrm>
          <a:off x="1702192" y="2039815"/>
          <a:ext cx="9692638" cy="3390314"/>
        </p:xfrm>
        <a:graphic>
          <a:graphicData uri="http://schemas.openxmlformats.org/drawingml/2006/table">
            <a:tbl>
              <a:tblPr rtl="1">
                <a:tableStyleId>{5C22544A-7EE6-4342-B048-85BDC9FD1C3A}</a:tableStyleId>
              </a:tblPr>
              <a:tblGrid>
                <a:gridCol w="632448"/>
                <a:gridCol w="906019"/>
                <a:gridCol w="906019"/>
                <a:gridCol w="906019"/>
                <a:gridCol w="906019"/>
                <a:gridCol w="906019"/>
                <a:gridCol w="906019"/>
                <a:gridCol w="906019"/>
                <a:gridCol w="906019"/>
                <a:gridCol w="906019"/>
                <a:gridCol w="906019"/>
              </a:tblGrid>
              <a:tr h="750347"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سال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u="none" strike="noStrike" dirty="0">
                          <a:effectLst/>
                        </a:rPr>
                        <a:t>1384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u="none" strike="noStrike" dirty="0">
                          <a:effectLst/>
                        </a:rPr>
                        <a:t>1385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u="none" strike="noStrike" dirty="0">
                          <a:effectLst/>
                        </a:rPr>
                        <a:t>1386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u="none" strike="noStrike" dirty="0">
                          <a:effectLst/>
                        </a:rPr>
                        <a:t>1387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u="none" strike="noStrike" dirty="0">
                          <a:effectLst/>
                        </a:rPr>
                        <a:t>1388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u="none" strike="noStrike" dirty="0">
                          <a:effectLst/>
                        </a:rPr>
                        <a:t>1389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u="none" strike="noStrike" dirty="0">
                          <a:effectLst/>
                        </a:rPr>
                        <a:t>1390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u="none" strike="noStrike" dirty="0">
                          <a:effectLst/>
                        </a:rPr>
                        <a:t>1391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u="none" strike="noStrike" dirty="0">
                          <a:effectLst/>
                        </a:rPr>
                        <a:t>1392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u="none" strike="noStrike" dirty="0">
                          <a:effectLst/>
                        </a:rPr>
                        <a:t>1393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879989"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600" b="1" u="none" strike="noStrike" dirty="0">
                          <a:effectLst/>
                          <a:cs typeface="B Mitra" panose="00000400000000000000" pitchFamily="2" charset="-78"/>
                        </a:rPr>
                        <a:t>مرد و زن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effectLst/>
                        </a:rPr>
                        <a:t>56763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effectLst/>
                        </a:rPr>
                        <a:t>58142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effectLst/>
                        </a:rPr>
                        <a:t>59255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effectLst/>
                        </a:rPr>
                        <a:t>60300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effectLst/>
                        </a:rPr>
                        <a:t>61346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effectLst/>
                        </a:rPr>
                        <a:t>62391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effectLst/>
                        </a:rPr>
                        <a:t>62847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effectLst/>
                        </a:rPr>
                        <a:t>62712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>
                          <a:effectLst/>
                        </a:rPr>
                        <a:t>63356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>
                          <a:effectLst/>
                        </a:rPr>
                        <a:t>64017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</a:tr>
              <a:tr h="879989"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600" b="1" u="none" strike="noStrike" dirty="0">
                          <a:effectLst/>
                          <a:cs typeface="B Mitra" panose="00000400000000000000" pitchFamily="2" charset="-78"/>
                        </a:rPr>
                        <a:t>مرد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>
                          <a:effectLst/>
                        </a:rPr>
                        <a:t>28618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>
                          <a:effectLst/>
                        </a:rPr>
                        <a:t>29335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>
                          <a:effectLst/>
                        </a:rPr>
                        <a:t>29894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>
                          <a:effectLst/>
                        </a:rPr>
                        <a:t>30415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>
                          <a:effectLst/>
                        </a:rPr>
                        <a:t>30936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>
                          <a:effectLst/>
                        </a:rPr>
                        <a:t>31456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>
                          <a:effectLst/>
                        </a:rPr>
                        <a:t>31586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effectLst/>
                        </a:rPr>
                        <a:t>31324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effectLst/>
                        </a:rPr>
                        <a:t>31634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>
                          <a:effectLst/>
                        </a:rPr>
                        <a:t>31953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879989"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600" b="1" u="none" strike="noStrike" dirty="0">
                          <a:effectLst/>
                          <a:cs typeface="B Mitra" panose="00000400000000000000" pitchFamily="2" charset="-78"/>
                        </a:rPr>
                        <a:t>زن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>
                          <a:effectLst/>
                        </a:rPr>
                        <a:t>28145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>
                          <a:effectLst/>
                        </a:rPr>
                        <a:t>28808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>
                          <a:effectLst/>
                        </a:rPr>
                        <a:t>29360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>
                          <a:effectLst/>
                        </a:rPr>
                        <a:t>29885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>
                          <a:effectLst/>
                        </a:rPr>
                        <a:t>30410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>
                          <a:effectLst/>
                        </a:rPr>
                        <a:t>30935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>
                          <a:effectLst/>
                        </a:rPr>
                        <a:t>31261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>
                          <a:effectLst/>
                        </a:rPr>
                        <a:t>31388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effectLst/>
                        </a:rPr>
                        <a:t>31722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effectLst/>
                        </a:rPr>
                        <a:t>32064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23008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93410552"/>
              </p:ext>
            </p:extLst>
          </p:nvPr>
        </p:nvGraphicFramePr>
        <p:xfrm>
          <a:off x="362857" y="1266092"/>
          <a:ext cx="10891297" cy="5163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129337" y="492369"/>
            <a:ext cx="1029801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3200" b="1" dirty="0">
                <a:solidFill>
                  <a:srgbClr val="FF0000"/>
                </a:solidFill>
                <a:cs typeface="B Mitra" panose="00000400000000000000" pitchFamily="2" charset="-78"/>
              </a:rPr>
              <a:t>جمعيت </a:t>
            </a:r>
            <a:r>
              <a:rPr lang="fa-IR" sz="3200" b="1" dirty="0" smtClean="0">
                <a:solidFill>
                  <a:srgbClr val="FF0000"/>
                </a:solidFill>
                <a:cs typeface="B Mitra" panose="00000400000000000000" pitchFamily="2" charset="-78"/>
              </a:rPr>
              <a:t>به تفکیک گروه‌هاي عمده‌ی سني (هزار نفر) در سال‌های 84 تا 93</a:t>
            </a:r>
            <a:endParaRPr lang="en-US" sz="3200" b="1" dirty="0">
              <a:solidFill>
                <a:srgbClr val="FF0000"/>
              </a:solidFill>
              <a:cs typeface="B Mitra" panose="00000400000000000000" pitchFamily="2" charset="-78"/>
            </a:endParaRPr>
          </a:p>
          <a:p>
            <a:endParaRPr lang="en-US" sz="3200" b="1" dirty="0">
              <a:solidFill>
                <a:srgbClr val="FF0000"/>
              </a:solidFill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996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935" y="2218176"/>
            <a:ext cx="10058400" cy="1371600"/>
          </a:xfrm>
        </p:spPr>
        <p:txBody>
          <a:bodyPr/>
          <a:lstStyle/>
          <a:p>
            <a:pPr algn="ctr" rtl="1"/>
            <a:r>
              <a:rPr lang="fa-IR" b="1" dirty="0" smtClean="0">
                <a:solidFill>
                  <a:srgbClr val="FF0000"/>
                </a:solidFill>
                <a:cs typeface="B Mitra" panose="00000400000000000000" pitchFamily="2" charset="-78"/>
              </a:rPr>
              <a:t>مشارکت اقتصادی</a:t>
            </a:r>
            <a:endParaRPr lang="en-US" b="1" dirty="0">
              <a:solidFill>
                <a:srgbClr val="FF0000"/>
              </a:solidFill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719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172694"/>
            <a:ext cx="10058400" cy="551206"/>
          </a:xfrm>
        </p:spPr>
        <p:txBody>
          <a:bodyPr>
            <a:normAutofit/>
          </a:bodyPr>
          <a:lstStyle/>
          <a:p>
            <a:pPr algn="ctr" rtl="1"/>
            <a:r>
              <a:rPr lang="fa-IR" sz="2400" b="1" dirty="0" smtClean="0">
                <a:solidFill>
                  <a:srgbClr val="FF0000"/>
                </a:solidFill>
                <a:cs typeface="B Mitra" panose="00000400000000000000" pitchFamily="2" charset="-78"/>
              </a:rPr>
              <a:t>نرخ مشارکت اقتصادی به </a:t>
            </a:r>
            <a:r>
              <a:rPr lang="fa-IR" sz="2400" b="1" dirty="0">
                <a:solidFill>
                  <a:srgbClr val="FF0000"/>
                </a:solidFill>
                <a:cs typeface="B Mitra" panose="00000400000000000000" pitchFamily="2" charset="-78"/>
              </a:rPr>
              <a:t>تفکیک جنس در سال‌های 84 تا 93</a:t>
            </a:r>
            <a:endParaRPr lang="en-US" sz="2400" b="1" dirty="0">
              <a:solidFill>
                <a:srgbClr val="FF0000"/>
              </a:solidFill>
              <a:cs typeface="B Mitra" panose="00000400000000000000" pitchFamily="2" charset="-78"/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259209670"/>
              </p:ext>
            </p:extLst>
          </p:nvPr>
        </p:nvGraphicFramePr>
        <p:xfrm>
          <a:off x="419100" y="838200"/>
          <a:ext cx="10706100" cy="5219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424244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925287871"/>
              </p:ext>
            </p:extLst>
          </p:nvPr>
        </p:nvGraphicFramePr>
        <p:xfrm>
          <a:off x="450376" y="968991"/>
          <a:ext cx="11313994" cy="5704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913980" y="386862"/>
            <a:ext cx="1032568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>
              <a:defRPr sz="1600" b="1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B Mitra" panose="00000400000000000000" pitchFamily="2" charset="-78"/>
              </a:defRPr>
            </a:pPr>
            <a:r>
              <a:rPr lang="fa-IR" sz="2000" b="1" dirty="0">
                <a:solidFill>
                  <a:srgbClr val="FF0000"/>
                </a:solidFill>
                <a:cs typeface="B Mitra" panose="00000400000000000000" pitchFamily="2" charset="-78"/>
              </a:rPr>
              <a:t>نرخ مشاركت اقتصادي </a:t>
            </a:r>
            <a:r>
              <a:rPr lang="fa-IR" sz="2000" b="1" dirty="0" smtClean="0">
                <a:solidFill>
                  <a:srgbClr val="FF0000"/>
                </a:solidFill>
                <a:cs typeface="B Mitra" panose="00000400000000000000" pitchFamily="2" charset="-78"/>
              </a:rPr>
              <a:t>به </a:t>
            </a:r>
            <a:r>
              <a:rPr lang="fa-IR" sz="2000" b="1" dirty="0">
                <a:solidFill>
                  <a:srgbClr val="FF0000"/>
                </a:solidFill>
                <a:cs typeface="B Mitra" panose="00000400000000000000" pitchFamily="2" charset="-78"/>
              </a:rPr>
              <a:t>تفكيك  مناطق شهري و روستايي </a:t>
            </a:r>
            <a:r>
              <a:rPr lang="fa-IR" sz="2000" b="1" dirty="0" smtClean="0">
                <a:solidFill>
                  <a:srgbClr val="FF0000"/>
                </a:solidFill>
                <a:cs typeface="B Mitra" panose="00000400000000000000" pitchFamily="2" charset="-78"/>
              </a:rPr>
              <a:t>93-1384</a:t>
            </a:r>
            <a:endParaRPr lang="en-US" sz="2000" b="1" dirty="0">
              <a:solidFill>
                <a:srgbClr val="FF0000"/>
              </a:solidFill>
              <a:cs typeface="B Mitra" panose="00000400000000000000" pitchFamily="2" charset="-78"/>
            </a:endParaRPr>
          </a:p>
          <a:p>
            <a:pPr algn="ctr"/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580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5218" y="192219"/>
            <a:ext cx="10768084" cy="503817"/>
          </a:xfrm>
        </p:spPr>
        <p:txBody>
          <a:bodyPr>
            <a:normAutofit/>
          </a:bodyPr>
          <a:lstStyle/>
          <a:p>
            <a:pPr algn="ctr" rtl="1"/>
            <a:r>
              <a:rPr lang="fa-IR" sz="2000" b="1" dirty="0">
                <a:solidFill>
                  <a:srgbClr val="FF0000"/>
                </a:solidFill>
                <a:cs typeface="B Mitra" panose="00000400000000000000" pitchFamily="2" charset="-78"/>
              </a:rPr>
              <a:t>نرخ مشارکت اقتصادی </a:t>
            </a:r>
            <a:r>
              <a:rPr lang="fa-IR" sz="2000" b="1" dirty="0" smtClean="0">
                <a:solidFill>
                  <a:srgbClr val="FF0000"/>
                </a:solidFill>
                <a:cs typeface="B Mitra" panose="00000400000000000000" pitchFamily="2" charset="-78"/>
              </a:rPr>
              <a:t>به تفکیک گروه‌های سنی منتخب در </a:t>
            </a:r>
            <a:r>
              <a:rPr lang="fa-IR" sz="2000" b="1" dirty="0">
                <a:solidFill>
                  <a:srgbClr val="FF0000"/>
                </a:solidFill>
                <a:cs typeface="B Mitra" panose="00000400000000000000" pitchFamily="2" charset="-78"/>
              </a:rPr>
              <a:t>سال‌های 84 تا 93</a:t>
            </a:r>
            <a:endParaRPr lang="en-US" sz="2000" dirty="0">
              <a:solidFill>
                <a:srgbClr val="FF0000"/>
              </a:solidFill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520597643"/>
              </p:ext>
            </p:extLst>
          </p:nvPr>
        </p:nvGraphicFramePr>
        <p:xfrm>
          <a:off x="313899" y="846161"/>
          <a:ext cx="11573301" cy="58685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411451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0627" y="123979"/>
            <a:ext cx="10768084" cy="899603"/>
          </a:xfrm>
        </p:spPr>
        <p:txBody>
          <a:bodyPr>
            <a:normAutofit/>
          </a:bodyPr>
          <a:lstStyle/>
          <a:p>
            <a:pPr algn="r" rtl="1"/>
            <a:r>
              <a:rPr lang="fa-IR" sz="3200" b="1" dirty="0">
                <a:solidFill>
                  <a:srgbClr val="FF0000"/>
                </a:solidFill>
                <a:cs typeface="B Mitra" panose="00000400000000000000" pitchFamily="2" charset="-78"/>
              </a:rPr>
              <a:t>نرخ مشارکت اقتصادی </a:t>
            </a:r>
            <a:r>
              <a:rPr lang="fa-IR" sz="3200" b="1" dirty="0" smtClean="0">
                <a:solidFill>
                  <a:srgbClr val="FF0000"/>
                </a:solidFill>
                <a:cs typeface="B Mitra" panose="00000400000000000000" pitchFamily="2" charset="-78"/>
              </a:rPr>
              <a:t>بر حسب گروه‌های سنی 5 ساله در </a:t>
            </a:r>
            <a:r>
              <a:rPr lang="fa-IR" sz="3200" b="1" dirty="0">
                <a:solidFill>
                  <a:srgbClr val="FF0000"/>
                </a:solidFill>
                <a:cs typeface="B Mitra" panose="00000400000000000000" pitchFamily="2" charset="-78"/>
              </a:rPr>
              <a:t>سال‌های 84 تا 93</a:t>
            </a:r>
            <a:endParaRPr lang="en-US" sz="3200" dirty="0">
              <a:solidFill>
                <a:srgbClr val="FF000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94550274"/>
              </p:ext>
            </p:extLst>
          </p:nvPr>
        </p:nvGraphicFramePr>
        <p:xfrm>
          <a:off x="464020" y="1132764"/>
          <a:ext cx="11232111" cy="5513698"/>
        </p:xfrm>
        <a:graphic>
          <a:graphicData uri="http://schemas.openxmlformats.org/drawingml/2006/table">
            <a:tbl>
              <a:tblPr rtl="1">
                <a:tableStyleId>{5C22544A-7EE6-4342-B048-85BDC9FD1C3A}</a:tableStyleId>
              </a:tblPr>
              <a:tblGrid>
                <a:gridCol w="1294813"/>
                <a:gridCol w="747389"/>
                <a:gridCol w="1021101"/>
                <a:gridCol w="1021101"/>
                <a:gridCol w="1021101"/>
                <a:gridCol w="1021101"/>
                <a:gridCol w="1021101"/>
                <a:gridCol w="1021101"/>
                <a:gridCol w="1021101"/>
                <a:gridCol w="1021101"/>
                <a:gridCol w="1021101"/>
              </a:tblGrid>
              <a:tr h="398817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600" b="1" u="none" strike="noStrike" dirty="0" smtClean="0">
                          <a:effectLst/>
                          <a:cs typeface="B Mitra" panose="00000400000000000000" pitchFamily="2" charset="-78"/>
                        </a:rPr>
                        <a:t>گروه سنی</a:t>
                      </a:r>
                      <a:endParaRPr lang="fa-IR" sz="1600" b="1" i="0" u="none" strike="noStrike" dirty="0"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 smtClean="0">
                          <a:effectLst/>
                        </a:rPr>
                        <a:t>84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85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86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87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88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89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90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91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92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93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29487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 smtClean="0">
                          <a:effectLst/>
                          <a:cs typeface="B Mitra" panose="00000400000000000000" pitchFamily="2" charset="-78"/>
                        </a:rPr>
                        <a:t>مرد</a:t>
                      </a:r>
                      <a:r>
                        <a:rPr lang="fa-IR" sz="1400" b="1" u="none" strike="noStrike" baseline="0" dirty="0" smtClean="0">
                          <a:effectLst/>
                          <a:cs typeface="B Mitra" panose="00000400000000000000" pitchFamily="2" charset="-78"/>
                        </a:rPr>
                        <a:t> و زن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41.0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40.4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39.8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38.0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38.9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38.3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36.9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37.4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37.6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37.2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98817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10 - 14ساله</a:t>
                      </a:r>
                      <a:endParaRPr lang="fa-IR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4.8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3.5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3.1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2.6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2.9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2.3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1.6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1.8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1.4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1.1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98817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15 - 19 ساله</a:t>
                      </a:r>
                      <a:endParaRPr lang="fa-IR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22.7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20.8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18.8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16.9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16.9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15.6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13.8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13.8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11.9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11.3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98817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20 - 24 ساله</a:t>
                      </a:r>
                      <a:endParaRPr lang="fa-IR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49.3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47.1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45.1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42.0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41.9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42.2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39.5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40.5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37.3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35.8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98817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25 - 29 ساله</a:t>
                      </a:r>
                      <a:endParaRPr lang="fa-IR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59.8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59.2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58.3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56.1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55.9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55.2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52.8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54.7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52.4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52.2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98817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30 - </a:t>
                      </a:r>
                      <a:r>
                        <a:rPr lang="fa-IR" sz="1400" b="1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34 ساله</a:t>
                      </a:r>
                      <a:endParaRPr lang="fa-IR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60.3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59.0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58.9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56.1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57.9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56.4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54.6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55.6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55.9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55.7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98817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35 - 39 ساله</a:t>
                      </a:r>
                      <a:endParaRPr lang="fa-IR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58.7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58.9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58.6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56.9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57.1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56.1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55.1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55.1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55.7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55.3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98817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40 - 44 ساله</a:t>
                      </a:r>
                      <a:endParaRPr lang="fa-IR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58.4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57.8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56.2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55.0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55.9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54.1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52.6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55.0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55.1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55.3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98817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400" b="1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45 - 49 ساله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55.6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55.0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54.5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51.6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50.9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50.4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48.9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49.0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49.6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49.2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98817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400" b="1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50 </a:t>
                      </a:r>
                      <a:r>
                        <a:rPr lang="fa-IR" sz="1400" b="1" u="none" strike="noStrike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– 54 ساله</a:t>
                      </a:r>
                      <a:endParaRPr lang="fa-IR" sz="1400" b="1" u="none" strike="noStrike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49.4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48.4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46.9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43.0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42.8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41.9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40.8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40.0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40.3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39.7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98817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400" b="1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55 </a:t>
                      </a:r>
                      <a:r>
                        <a:rPr lang="fa-IR" sz="1400" b="1" u="none" strike="noStrike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– 59 ساله</a:t>
                      </a:r>
                      <a:endParaRPr lang="fa-IR" sz="1400" b="1" u="none" strike="noStrike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42.0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40.1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39.6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35.8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35.4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34.0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32.6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32.9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32.0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32.0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98817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400" b="1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60 </a:t>
                      </a:r>
                      <a:r>
                        <a:rPr lang="fa-IR" sz="1400" b="1" u="none" strike="noStrike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– 64 ساله</a:t>
                      </a:r>
                      <a:endParaRPr lang="fa-IR" sz="1400" b="1" u="none" strike="noStrike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36.3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33.7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32.1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27.8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30.1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27.9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23.8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23.1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22.9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21.9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433020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65 ساله و بيش‌تر</a:t>
                      </a:r>
                      <a:endParaRPr lang="fa-IR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23.5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22.1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20.1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17.8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18.1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15.5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14.0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13.6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13.0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11.6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575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675401932"/>
              </p:ext>
            </p:extLst>
          </p:nvPr>
        </p:nvGraphicFramePr>
        <p:xfrm>
          <a:off x="191070" y="996287"/>
          <a:ext cx="11682482" cy="56638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Rectangle 1"/>
          <p:cNvSpPr/>
          <p:nvPr/>
        </p:nvSpPr>
        <p:spPr>
          <a:xfrm>
            <a:off x="2559234" y="364657"/>
            <a:ext cx="74494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>
              <a:defRPr sz="1800" b="1" i="0" u="none" strike="noStrike" kern="1200" spc="0" baseline="0">
                <a:solidFill>
                  <a:prstClr val="black"/>
                </a:solidFill>
                <a:latin typeface="+mn-lt"/>
                <a:ea typeface="+mn-ea"/>
                <a:cs typeface="B Mitra" panose="00000400000000000000" pitchFamily="2" charset="-78"/>
              </a:defRPr>
            </a:pPr>
            <a:r>
              <a:rPr lang="fa-IR" sz="2000" b="1" dirty="0">
                <a:solidFill>
                  <a:srgbClr val="FF0000"/>
                </a:solidFill>
                <a:cs typeface="B Mitra" panose="00000400000000000000" pitchFamily="2" charset="-78"/>
              </a:rPr>
              <a:t>نرخ مشاركت اقتصادي مردان به تفكيك گروه‌های </a:t>
            </a:r>
            <a:r>
              <a:rPr lang="fa-IR" sz="2000" b="1" dirty="0" smtClean="0">
                <a:solidFill>
                  <a:srgbClr val="FF0000"/>
                </a:solidFill>
                <a:cs typeface="B Mitra" panose="00000400000000000000" pitchFamily="2" charset="-78"/>
              </a:rPr>
              <a:t>سنی منتخب در سال‌های 84 تا 93</a:t>
            </a:r>
            <a:endParaRPr lang="en-US" sz="2000" b="1" dirty="0">
              <a:solidFill>
                <a:srgbClr val="FF0000"/>
              </a:solidFill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118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34158617"/>
              </p:ext>
            </p:extLst>
          </p:nvPr>
        </p:nvGraphicFramePr>
        <p:xfrm>
          <a:off x="545908" y="1214649"/>
          <a:ext cx="11313996" cy="5254389"/>
        </p:xfrm>
        <a:graphic>
          <a:graphicData uri="http://schemas.openxmlformats.org/drawingml/2006/table">
            <a:tbl>
              <a:tblPr rtl="1">
                <a:tableStyleId>{5C22544A-7EE6-4342-B048-85BDC9FD1C3A}</a:tableStyleId>
              </a:tblPr>
              <a:tblGrid>
                <a:gridCol w="1403926"/>
                <a:gridCol w="991007"/>
                <a:gridCol w="991007"/>
                <a:gridCol w="991007"/>
                <a:gridCol w="991007"/>
                <a:gridCol w="991007"/>
                <a:gridCol w="991007"/>
                <a:gridCol w="991007"/>
                <a:gridCol w="991007"/>
                <a:gridCol w="991007"/>
                <a:gridCol w="991007"/>
              </a:tblGrid>
              <a:tr h="376392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سال</a:t>
                      </a:r>
                      <a:endParaRPr lang="fa-IR" sz="16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B Mitra" panose="00000400000000000000" pitchFamily="2" charset="-78"/>
                        </a:rPr>
                        <a:t>84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B Mitra" panose="00000400000000000000" pitchFamily="2" charset="-78"/>
                        </a:rPr>
                        <a:t>85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B Mitra" panose="00000400000000000000" pitchFamily="2" charset="-78"/>
                        </a:rPr>
                        <a:t>86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B Mitra" panose="00000400000000000000" pitchFamily="2" charset="-78"/>
                        </a:rPr>
                        <a:t>87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B Mitra" panose="00000400000000000000" pitchFamily="2" charset="-78"/>
                        </a:rPr>
                        <a:t>88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B Mitra" panose="00000400000000000000" pitchFamily="2" charset="-78"/>
                        </a:rPr>
                        <a:t>89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B Mitra" panose="00000400000000000000" pitchFamily="2" charset="-78"/>
                        </a:rPr>
                        <a:t>90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B Mitra" panose="00000400000000000000" pitchFamily="2" charset="-78"/>
                        </a:rPr>
                        <a:t>91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B Mitra" panose="00000400000000000000" pitchFamily="2" charset="-78"/>
                        </a:rPr>
                        <a:t>92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B Mitra" panose="00000400000000000000" pitchFamily="2" charset="-78"/>
                        </a:rPr>
                        <a:t>93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376392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مرد</a:t>
                      </a:r>
                      <a:endParaRPr lang="fa-IR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64.7</a:t>
                      </a:r>
                      <a:endParaRPr lang="en-US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63.9</a:t>
                      </a:r>
                      <a:endParaRPr lang="en-US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63.5</a:t>
                      </a:r>
                      <a:endParaRPr lang="en-US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61.9</a:t>
                      </a:r>
                      <a:endParaRPr lang="en-US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62.8</a:t>
                      </a:r>
                      <a:endParaRPr lang="en-US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62.1</a:t>
                      </a:r>
                      <a:endParaRPr lang="en-US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60.7</a:t>
                      </a:r>
                      <a:endParaRPr lang="en-US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61.2</a:t>
                      </a:r>
                      <a:endParaRPr lang="en-US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63.0</a:t>
                      </a:r>
                      <a:endParaRPr lang="en-US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62.5</a:t>
                      </a:r>
                      <a:endParaRPr lang="en-US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76392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10 - 14ساله</a:t>
                      </a:r>
                      <a:endParaRPr lang="fa-IR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6.7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4.8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4.2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3.7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4.1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3.1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2.2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2.6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2.0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1.7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76392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15 - 19 ساله</a:t>
                      </a:r>
                      <a:endParaRPr lang="fa-IR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34.3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31.6</a:t>
                      </a:r>
                      <a:endParaRPr lang="en-US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28.8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26.2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26.0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24.2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21.7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21.5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19.1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18.2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76392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20 - 24 ساله</a:t>
                      </a:r>
                      <a:endParaRPr lang="fa-IR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75.6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72.9</a:t>
                      </a:r>
                      <a:endParaRPr lang="en-US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70.5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66.5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66.3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65.5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60.8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61.6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60.6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59.3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76392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25 - 29 ساله</a:t>
                      </a:r>
                      <a:endParaRPr lang="fa-IR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92.1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91.6</a:t>
                      </a:r>
                      <a:endParaRPr lang="en-US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90.8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88.2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87.3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85.9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82.3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83.9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85.2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84.6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76392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30 - </a:t>
                      </a:r>
                      <a:r>
                        <a:rPr lang="fa-IR" sz="1400" b="1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34 ساله</a:t>
                      </a:r>
                      <a:endParaRPr lang="fa-IR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95.5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95.2</a:t>
                      </a:r>
                      <a:endParaRPr lang="en-US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95.4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94.2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94.7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93.5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93.0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93.1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92.5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92.9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76392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35 - 39 ساله</a:t>
                      </a:r>
                      <a:endParaRPr lang="fa-IR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95.6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95.1</a:t>
                      </a:r>
                      <a:endParaRPr lang="en-US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95.4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95.1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94.9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94.4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94.9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93.8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94.4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94.3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76392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40 - 44 ساله</a:t>
                      </a:r>
                      <a:endParaRPr lang="fa-IR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93.8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93.6</a:t>
                      </a:r>
                      <a:endParaRPr lang="en-US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93.2</a:t>
                      </a:r>
                      <a:endParaRPr lang="en-US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92.7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92.7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92.1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92.2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92.8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92.5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92.4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76392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400" b="1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45 - 49 ساله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91.2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90.0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89.6</a:t>
                      </a:r>
                      <a:endParaRPr lang="en-US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87.7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86.3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85.1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83.5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84.1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85.9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85.4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76392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400" b="1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50 </a:t>
                      </a:r>
                      <a:r>
                        <a:rPr lang="fa-IR" sz="1400" b="1" u="none" strike="noStrike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– 54 ساله</a:t>
                      </a:r>
                      <a:endParaRPr lang="fa-IR" sz="1400" b="1" u="none" strike="noStrike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81.8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79.1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78.5</a:t>
                      </a:r>
                      <a:endParaRPr lang="en-US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75.1</a:t>
                      </a:r>
                      <a:endParaRPr lang="en-US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74.4</a:t>
                      </a:r>
                      <a:endParaRPr lang="en-US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73.1</a:t>
                      </a:r>
                      <a:endParaRPr lang="en-US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71.5</a:t>
                      </a:r>
                      <a:endParaRPr lang="en-US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72.5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71.1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70.1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76392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400" b="1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55 </a:t>
                      </a:r>
                      <a:r>
                        <a:rPr lang="fa-IR" sz="1400" b="1" u="none" strike="noStrike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– 59 ساله</a:t>
                      </a:r>
                      <a:endParaRPr lang="fa-IR" sz="1400" b="1" u="none" strike="noStrike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73.3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70.1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68.0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61.9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62.2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59.9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58.3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57.5</a:t>
                      </a:r>
                      <a:endParaRPr lang="en-US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57.1</a:t>
                      </a:r>
                      <a:endParaRPr lang="en-US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57.3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76392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400" b="1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60 </a:t>
                      </a:r>
                      <a:r>
                        <a:rPr lang="fa-IR" sz="1400" b="1" u="none" strike="noStrike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– 64 ساله</a:t>
                      </a:r>
                      <a:endParaRPr lang="fa-IR" sz="1400" b="1" u="none" strike="noStrike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62.3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58.9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56.0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48.8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50.0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48.0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41.9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40.1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40.5</a:t>
                      </a:r>
                      <a:endParaRPr lang="en-US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39.2</a:t>
                      </a:r>
                      <a:endParaRPr lang="en-US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61293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65 ساله و بيش‌تر</a:t>
                      </a:r>
                      <a:endParaRPr lang="fa-IR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40.4</a:t>
                      </a:r>
                      <a:endParaRPr lang="en-US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38.0</a:t>
                      </a:r>
                      <a:endParaRPr lang="en-US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35.0</a:t>
                      </a:r>
                      <a:endParaRPr lang="en-US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31.5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30.6</a:t>
                      </a:r>
                      <a:endParaRPr lang="en-US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27.4</a:t>
                      </a:r>
                      <a:endParaRPr lang="en-US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25.4</a:t>
                      </a:r>
                      <a:endParaRPr lang="en-US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24.9</a:t>
                      </a:r>
                      <a:endParaRPr lang="en-US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24.4</a:t>
                      </a:r>
                      <a:endParaRPr lang="en-US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22.0</a:t>
                      </a:r>
                      <a:endParaRPr lang="en-US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090441" y="561605"/>
            <a:ext cx="103589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>
              <a:defRPr sz="1800" b="1" i="0" u="none" strike="noStrike" kern="1200" spc="0" baseline="0">
                <a:solidFill>
                  <a:prstClr val="black"/>
                </a:solidFill>
                <a:latin typeface="+mn-lt"/>
                <a:ea typeface="+mn-ea"/>
                <a:cs typeface="B Mitra" panose="00000400000000000000" pitchFamily="2" charset="-78"/>
              </a:defRPr>
            </a:pPr>
            <a:r>
              <a:rPr lang="fa-IR" sz="2800" b="1" dirty="0">
                <a:solidFill>
                  <a:srgbClr val="FF0000"/>
                </a:solidFill>
                <a:cs typeface="B Mitra" panose="00000400000000000000" pitchFamily="2" charset="-78"/>
              </a:rPr>
              <a:t>نرخ مشاركت اقتصادي مردان به تفكيك </a:t>
            </a:r>
            <a:r>
              <a:rPr lang="fa-IR" sz="2800" b="1" dirty="0" smtClean="0">
                <a:solidFill>
                  <a:srgbClr val="FF0000"/>
                </a:solidFill>
                <a:cs typeface="B Mitra" panose="00000400000000000000" pitchFamily="2" charset="-78"/>
              </a:rPr>
              <a:t>گروه‌هاي </a:t>
            </a:r>
            <a:r>
              <a:rPr lang="fa-IR" sz="2800" b="1" dirty="0">
                <a:solidFill>
                  <a:srgbClr val="FF0000"/>
                </a:solidFill>
                <a:cs typeface="B Mitra" panose="00000400000000000000" pitchFamily="2" charset="-78"/>
              </a:rPr>
              <a:t>سني 5 ساله </a:t>
            </a:r>
            <a:r>
              <a:rPr lang="fa-IR" sz="2800" b="1" dirty="0" smtClean="0">
                <a:solidFill>
                  <a:srgbClr val="FF0000"/>
                </a:solidFill>
                <a:cs typeface="B Mitra" panose="00000400000000000000" pitchFamily="2" charset="-78"/>
              </a:rPr>
              <a:t>در سال‌های 84 تا 93</a:t>
            </a:r>
            <a:endParaRPr lang="en-US" sz="2800" b="1" dirty="0">
              <a:solidFill>
                <a:srgbClr val="FF0000"/>
              </a:solidFill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006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19053" y="2049920"/>
            <a:ext cx="9169758" cy="2671242"/>
          </a:xfrm>
          <a:noFill/>
        </p:spPr>
        <p:txBody>
          <a:bodyPr/>
          <a:lstStyle/>
          <a:p>
            <a:pPr algn="ctr"/>
            <a:r>
              <a:rPr lang="fa-IR" sz="19900" dirty="0" smtClean="0">
                <a:solidFill>
                  <a:schemeClr val="tx1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بررسي  </a:t>
            </a:r>
            <a:r>
              <a:rPr lang="fa-IR" sz="13800" dirty="0" smtClean="0">
                <a:solidFill>
                  <a:schemeClr val="tx1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شاخص‌هاي عمده بازار كار 1393-1384</a:t>
            </a:r>
            <a:endParaRPr lang="fa-IR" sz="13800" dirty="0">
              <a:solidFill>
                <a:schemeClr val="tx1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582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95881" y="364657"/>
            <a:ext cx="101761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>
              <a:defRPr sz="1800" b="1" i="0" u="none" strike="noStrike" kern="1200" spc="0" baseline="0">
                <a:solidFill>
                  <a:prstClr val="black"/>
                </a:solidFill>
                <a:latin typeface="+mn-lt"/>
                <a:ea typeface="+mn-ea"/>
                <a:cs typeface="B Mitra" panose="00000400000000000000" pitchFamily="2" charset="-78"/>
              </a:defRPr>
            </a:pPr>
            <a:r>
              <a:rPr lang="fa-IR" sz="2800" b="1" dirty="0">
                <a:solidFill>
                  <a:srgbClr val="FF0000"/>
                </a:solidFill>
                <a:cs typeface="B Mitra" panose="00000400000000000000" pitchFamily="2" charset="-78"/>
              </a:rPr>
              <a:t>نرخ مشاركت اقتصادي </a:t>
            </a:r>
            <a:r>
              <a:rPr lang="fa-IR" sz="2800" b="1" dirty="0" smtClean="0">
                <a:solidFill>
                  <a:srgbClr val="FF0000"/>
                </a:solidFill>
                <a:cs typeface="B Mitra" panose="00000400000000000000" pitchFamily="2" charset="-78"/>
              </a:rPr>
              <a:t>زنان به </a:t>
            </a:r>
            <a:r>
              <a:rPr lang="fa-IR" sz="2800" b="1" dirty="0">
                <a:solidFill>
                  <a:srgbClr val="FF0000"/>
                </a:solidFill>
                <a:cs typeface="B Mitra" panose="00000400000000000000" pitchFamily="2" charset="-78"/>
              </a:rPr>
              <a:t>تفكيك گروه‌های </a:t>
            </a:r>
            <a:r>
              <a:rPr lang="fa-IR" sz="2800" b="1" dirty="0" smtClean="0">
                <a:solidFill>
                  <a:srgbClr val="FF0000"/>
                </a:solidFill>
                <a:cs typeface="B Mitra" panose="00000400000000000000" pitchFamily="2" charset="-78"/>
              </a:rPr>
              <a:t>سنی منتخب در سال‌های 84 تا 93</a:t>
            </a:r>
            <a:endParaRPr lang="en-US" sz="2800" b="1" dirty="0">
              <a:solidFill>
                <a:srgbClr val="FF0000"/>
              </a:solidFill>
              <a:cs typeface="B Mitra" panose="00000400000000000000" pitchFamily="2" charset="-78"/>
            </a:endParaRP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272643441"/>
              </p:ext>
            </p:extLst>
          </p:nvPr>
        </p:nvGraphicFramePr>
        <p:xfrm>
          <a:off x="368490" y="1146413"/>
          <a:ext cx="11259403" cy="55273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212661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99087" y="364657"/>
            <a:ext cx="101697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>
              <a:defRPr sz="1800" b="1" i="0" u="none" strike="noStrike" kern="1200" spc="0" baseline="0">
                <a:solidFill>
                  <a:prstClr val="black"/>
                </a:solidFill>
                <a:latin typeface="+mn-lt"/>
                <a:ea typeface="+mn-ea"/>
                <a:cs typeface="B Mitra" panose="00000400000000000000" pitchFamily="2" charset="-78"/>
              </a:defRPr>
            </a:pPr>
            <a:r>
              <a:rPr lang="fa-IR" sz="2800" b="1" dirty="0">
                <a:solidFill>
                  <a:srgbClr val="FF0000"/>
                </a:solidFill>
                <a:cs typeface="B Mitra" panose="00000400000000000000" pitchFamily="2" charset="-78"/>
              </a:rPr>
              <a:t>نرخ مشاركت اقتصادي </a:t>
            </a:r>
            <a:r>
              <a:rPr lang="fa-IR" sz="2800" b="1" dirty="0" smtClean="0">
                <a:solidFill>
                  <a:srgbClr val="FF0000"/>
                </a:solidFill>
                <a:cs typeface="B Mitra" panose="00000400000000000000" pitchFamily="2" charset="-78"/>
              </a:rPr>
              <a:t>زنان به </a:t>
            </a:r>
            <a:r>
              <a:rPr lang="fa-IR" sz="2800" b="1" dirty="0">
                <a:solidFill>
                  <a:srgbClr val="FF0000"/>
                </a:solidFill>
                <a:cs typeface="B Mitra" panose="00000400000000000000" pitchFamily="2" charset="-78"/>
              </a:rPr>
              <a:t>تفكيك </a:t>
            </a:r>
            <a:r>
              <a:rPr lang="fa-IR" sz="2800" b="1" dirty="0" smtClean="0">
                <a:solidFill>
                  <a:srgbClr val="FF0000"/>
                </a:solidFill>
                <a:cs typeface="B Mitra" panose="00000400000000000000" pitchFamily="2" charset="-78"/>
              </a:rPr>
              <a:t>گروه‌هاي </a:t>
            </a:r>
            <a:r>
              <a:rPr lang="fa-IR" sz="2800" b="1" dirty="0">
                <a:solidFill>
                  <a:srgbClr val="FF0000"/>
                </a:solidFill>
                <a:cs typeface="B Mitra" panose="00000400000000000000" pitchFamily="2" charset="-78"/>
              </a:rPr>
              <a:t>سني 5 ساله </a:t>
            </a:r>
            <a:r>
              <a:rPr lang="fa-IR" sz="2800" b="1" dirty="0" smtClean="0">
                <a:solidFill>
                  <a:srgbClr val="FF0000"/>
                </a:solidFill>
                <a:cs typeface="B Mitra" panose="00000400000000000000" pitchFamily="2" charset="-78"/>
              </a:rPr>
              <a:t>در سال‌های 84 تا 93</a:t>
            </a:r>
            <a:endParaRPr lang="en-US" sz="2800" b="1" dirty="0">
              <a:solidFill>
                <a:srgbClr val="FF0000"/>
              </a:solidFill>
              <a:cs typeface="B Mitra" panose="00000400000000000000" pitchFamily="2" charset="-78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52715781"/>
              </p:ext>
            </p:extLst>
          </p:nvPr>
        </p:nvGraphicFramePr>
        <p:xfrm>
          <a:off x="409432" y="1201006"/>
          <a:ext cx="11409529" cy="5403547"/>
        </p:xfrm>
        <a:graphic>
          <a:graphicData uri="http://schemas.openxmlformats.org/drawingml/2006/table">
            <a:tbl>
              <a:tblPr rtl="1">
                <a:tableStyleId>{5C22544A-7EE6-4342-B048-85BDC9FD1C3A}</a:tableStyleId>
              </a:tblPr>
              <a:tblGrid>
                <a:gridCol w="1415779"/>
                <a:gridCol w="999375"/>
                <a:gridCol w="999375"/>
                <a:gridCol w="999375"/>
                <a:gridCol w="999375"/>
                <a:gridCol w="999375"/>
                <a:gridCol w="999375"/>
                <a:gridCol w="999375"/>
                <a:gridCol w="999375"/>
                <a:gridCol w="999375"/>
                <a:gridCol w="999375"/>
              </a:tblGrid>
              <a:tr h="388123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سال</a:t>
                      </a:r>
                      <a:endParaRPr lang="fa-IR" sz="16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B Mitra" panose="00000400000000000000" pitchFamily="2" charset="-78"/>
                        </a:rPr>
                        <a:t>84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B Mitra" panose="00000400000000000000" pitchFamily="2" charset="-78"/>
                        </a:rPr>
                        <a:t>85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B Mitra" panose="00000400000000000000" pitchFamily="2" charset="-78"/>
                        </a:rPr>
                        <a:t>86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B Mitra" panose="00000400000000000000" pitchFamily="2" charset="-78"/>
                        </a:rPr>
                        <a:t>87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B Mitra" panose="00000400000000000000" pitchFamily="2" charset="-78"/>
                        </a:rPr>
                        <a:t>88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B Mitra" panose="00000400000000000000" pitchFamily="2" charset="-78"/>
                        </a:rPr>
                        <a:t>89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B Mitra" panose="00000400000000000000" pitchFamily="2" charset="-78"/>
                        </a:rPr>
                        <a:t>90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B Mitra" panose="00000400000000000000" pitchFamily="2" charset="-78"/>
                        </a:rPr>
                        <a:t>91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B Mitra" panose="00000400000000000000" pitchFamily="2" charset="-78"/>
                        </a:rPr>
                        <a:t>92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B Mitra" panose="00000400000000000000" pitchFamily="2" charset="-78"/>
                        </a:rPr>
                        <a:t>93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388123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400" b="1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زن</a:t>
                      </a:r>
                      <a:endParaRPr lang="fa-IR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17.0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16.4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15.6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13.6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14.5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14.1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12.6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13.7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12.4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12.0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88123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10 - 14ساله</a:t>
                      </a:r>
                      <a:endParaRPr lang="fa-IR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2.7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2.1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1.9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1.4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1.6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1.5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0.8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0.9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0.6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0.5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88123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15 - 19 ساله</a:t>
                      </a:r>
                      <a:endParaRPr lang="fa-IR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10.6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9.1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8.1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6.8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7.2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6.3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5.0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5.4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4.2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4.0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88123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20 - 24 ساله</a:t>
                      </a:r>
                      <a:endParaRPr lang="fa-IR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23.6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22.2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20.3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17.5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17.5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17.8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15.5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16.8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13.9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12.3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88123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25 - 29 ساله</a:t>
                      </a:r>
                      <a:endParaRPr lang="fa-IR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27.7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27.1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26.1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23.6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24.0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24.0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21.9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24.5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20.1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19.9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73516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30 - </a:t>
                      </a:r>
                      <a:r>
                        <a:rPr lang="fa-IR" sz="1400" b="1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34 ساله</a:t>
                      </a:r>
                      <a:endParaRPr lang="fa-IR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25.9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24.8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24.5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21.1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23.3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22.3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20.0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21.6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20.0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19.3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88123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35 - 39 ساله</a:t>
                      </a:r>
                      <a:endParaRPr lang="fa-IR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23.9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23.5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22.2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20.2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21.0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19.1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18.8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21.2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18.1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18.6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88123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40 - 44 ساله</a:t>
                      </a:r>
                      <a:endParaRPr lang="fa-IR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21.8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21.7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19.8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17.7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18.8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18.8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16.3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18.0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17.4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17.5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88123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400" b="1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45 - 49 ساله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19.5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19.0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18.5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15.0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14.9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14.9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13.9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15.3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14.7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14.4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88123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400" b="1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50 </a:t>
                      </a:r>
                      <a:r>
                        <a:rPr lang="fa-IR" sz="1400" b="1" u="none" strike="noStrike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– 54 ساله</a:t>
                      </a:r>
                      <a:endParaRPr lang="fa-IR" sz="1400" b="1" u="none" strike="noStrike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16.8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15.8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14.2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11.3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12.0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11.2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9.9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9.5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9.3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9.7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88123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400" b="1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55 </a:t>
                      </a:r>
                      <a:r>
                        <a:rPr lang="fa-IR" sz="1400" b="1" u="none" strike="noStrike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– 59 ساله</a:t>
                      </a:r>
                      <a:endParaRPr lang="fa-IR" sz="1400" b="1" u="none" strike="noStrike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12.3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12.3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11.6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9.0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9.4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8.9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7.9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9.0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7.1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6.6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88123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400" b="1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60 </a:t>
                      </a:r>
                      <a:r>
                        <a:rPr lang="fa-IR" sz="1400" b="1" u="none" strike="noStrike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– 64 ساله</a:t>
                      </a:r>
                      <a:endParaRPr lang="fa-IR" sz="1400" b="1" u="none" strike="noStrike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9.4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8.9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9.0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7.1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8.2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7.1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5.6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5.8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5.6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4.9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72555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65 ساله و بيش‌تر</a:t>
                      </a:r>
                      <a:endParaRPr lang="fa-IR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4.5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4.4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3.8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3.1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5.0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3.2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2.5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2.6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2.2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1.9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39548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610536916"/>
              </p:ext>
            </p:extLst>
          </p:nvPr>
        </p:nvGraphicFramePr>
        <p:xfrm>
          <a:off x="518614" y="1066022"/>
          <a:ext cx="11122925" cy="5525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Rectangle 1"/>
          <p:cNvSpPr/>
          <p:nvPr/>
        </p:nvSpPr>
        <p:spPr>
          <a:xfrm>
            <a:off x="1598468" y="481246"/>
            <a:ext cx="96926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defRPr sz="3200" b="1" i="0" u="none" strike="noStrike" kern="1200" spc="0" baseline="0">
                <a:solidFill>
                  <a:srgbClr val="A41F00"/>
                </a:solidFill>
                <a:latin typeface="+mn-lt"/>
                <a:ea typeface="+mn-ea"/>
                <a:cs typeface="B Mitra" panose="00000400000000000000" pitchFamily="2" charset="-78"/>
              </a:defRPr>
            </a:pPr>
            <a:r>
              <a:rPr lang="fa-IR" b="1" dirty="0">
                <a:solidFill>
                  <a:srgbClr val="FF0000"/>
                </a:solidFill>
                <a:cs typeface="B Mitra" panose="00000400000000000000" pitchFamily="2" charset="-78"/>
              </a:rPr>
              <a:t>جمعيت فعال به تفکیک جنس </a:t>
            </a:r>
            <a:r>
              <a:rPr lang="fa-IR" b="1" dirty="0" smtClean="0">
                <a:solidFill>
                  <a:srgbClr val="FF0000"/>
                </a:solidFill>
                <a:cs typeface="B Mitra" panose="00000400000000000000" pitchFamily="2" charset="-78"/>
              </a:rPr>
              <a:t>(هزار نفر) در سال‌های 84 تا 93</a:t>
            </a:r>
            <a:endParaRPr lang="fa-IR" b="1" dirty="0">
              <a:solidFill>
                <a:srgbClr val="FF0000"/>
              </a:solidFill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016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63702" y="508541"/>
            <a:ext cx="108321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defRPr sz="1800" b="1" i="0" u="none" strike="noStrike" kern="1200" spc="0" baseline="0">
                <a:solidFill>
                  <a:prstClr val="black"/>
                </a:solidFill>
                <a:latin typeface="+mn-lt"/>
                <a:ea typeface="+mn-ea"/>
                <a:cs typeface="B Mitra" panose="00000400000000000000" pitchFamily="2" charset="-78"/>
              </a:defRPr>
            </a:pPr>
            <a:r>
              <a:rPr lang="fa-IR" sz="3200" b="1" dirty="0">
                <a:solidFill>
                  <a:srgbClr val="FF0000"/>
                </a:solidFill>
                <a:cs typeface="B Mitra" panose="00000400000000000000" pitchFamily="2" charset="-78"/>
              </a:rPr>
              <a:t>جمعيت فعال </a:t>
            </a:r>
            <a:r>
              <a:rPr lang="fa-IR" sz="3200" b="1" dirty="0" smtClean="0">
                <a:solidFill>
                  <a:srgbClr val="FF0000"/>
                </a:solidFill>
                <a:cs typeface="B Mitra" panose="00000400000000000000" pitchFamily="2" charset="-78"/>
              </a:rPr>
              <a:t>بر حسب گروه‌های سنی منتخب (هزار نفر) </a:t>
            </a:r>
            <a:r>
              <a:rPr lang="fa-IR" sz="3200" b="1" dirty="0">
                <a:solidFill>
                  <a:srgbClr val="FF0000"/>
                </a:solidFill>
                <a:cs typeface="B Mitra" panose="00000400000000000000" pitchFamily="2" charset="-78"/>
              </a:rPr>
              <a:t>در سال‌های 84 تا 93</a:t>
            </a:r>
            <a:endParaRPr lang="en-US" sz="3200" b="1" dirty="0">
              <a:solidFill>
                <a:srgbClr val="FF0000"/>
              </a:solidFill>
              <a:cs typeface="B Mitra" panose="00000400000000000000" pitchFamily="2" charset="-78"/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773373379"/>
              </p:ext>
            </p:extLst>
          </p:nvPr>
        </p:nvGraphicFramePr>
        <p:xfrm>
          <a:off x="368490" y="1651378"/>
          <a:ext cx="11209223" cy="52066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256317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23825047"/>
              </p:ext>
            </p:extLst>
          </p:nvPr>
        </p:nvGraphicFramePr>
        <p:xfrm>
          <a:off x="259308" y="1407214"/>
          <a:ext cx="11723426" cy="5610866"/>
        </p:xfrm>
        <a:graphic>
          <a:graphicData uri="http://schemas.openxmlformats.org/drawingml/2006/table">
            <a:tbl>
              <a:tblPr rtl="1">
                <a:tableStyleId>{5C22544A-7EE6-4342-B048-85BDC9FD1C3A}</a:tableStyleId>
              </a:tblPr>
              <a:tblGrid>
                <a:gridCol w="1251379"/>
                <a:gridCol w="880153"/>
                <a:gridCol w="1065766"/>
                <a:gridCol w="1065766"/>
                <a:gridCol w="1065766"/>
                <a:gridCol w="1065766"/>
                <a:gridCol w="1065766"/>
                <a:gridCol w="1065766"/>
                <a:gridCol w="1065766"/>
                <a:gridCol w="1065766"/>
                <a:gridCol w="1065766"/>
              </a:tblGrid>
              <a:tr h="38758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 smtClean="0">
                          <a:effectLst/>
                          <a:cs typeface="B Mitra" panose="00000400000000000000" pitchFamily="2" charset="-78"/>
                        </a:rPr>
                        <a:t>سال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>
                          <a:effectLst/>
                        </a:rPr>
                        <a:t>84</a:t>
                      </a:r>
                      <a:endParaRPr lang="en-US" sz="1400" b="1" i="0" u="none" strike="noStrike" dirty="0"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>
                          <a:effectLst/>
                        </a:rPr>
                        <a:t>85</a:t>
                      </a:r>
                      <a:endParaRPr lang="en-US" sz="1400" b="1" i="0" u="none" strike="noStrike" dirty="0"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>
                          <a:effectLst/>
                        </a:rPr>
                        <a:t>86</a:t>
                      </a:r>
                      <a:endParaRPr lang="en-US" sz="1400" b="1" i="0" u="none" strike="noStrike" dirty="0"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>
                          <a:effectLst/>
                        </a:rPr>
                        <a:t>87</a:t>
                      </a:r>
                      <a:endParaRPr lang="en-US" sz="1400" b="1" i="0" u="none" strike="noStrike" dirty="0"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>
                          <a:effectLst/>
                        </a:rPr>
                        <a:t>88</a:t>
                      </a:r>
                      <a:endParaRPr lang="en-US" sz="1400" b="1" i="0" u="none" strike="noStrike" dirty="0"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>
                          <a:effectLst/>
                        </a:rPr>
                        <a:t>89</a:t>
                      </a:r>
                      <a:endParaRPr lang="en-US" sz="1400" b="1" i="0" u="none" strike="noStrike" dirty="0"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>
                          <a:effectLst/>
                        </a:rPr>
                        <a:t>90</a:t>
                      </a:r>
                      <a:endParaRPr lang="en-US" sz="1400" b="1" i="0" u="none" strike="noStrike" dirty="0"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>
                          <a:effectLst/>
                        </a:rPr>
                        <a:t>91</a:t>
                      </a:r>
                      <a:endParaRPr lang="en-US" sz="1400" b="1" i="0" u="none" strike="noStrike" dirty="0"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>
                          <a:effectLst/>
                        </a:rPr>
                        <a:t>92</a:t>
                      </a:r>
                      <a:endParaRPr lang="en-US" sz="1400" b="1" i="0" u="none" strike="noStrike" dirty="0"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>
                          <a:effectLst/>
                        </a:rPr>
                        <a:t>93</a:t>
                      </a:r>
                      <a:endParaRPr lang="en-US" sz="1400" b="1" i="0" u="none" strike="noStrike" dirty="0"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356407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400" b="1" u="none" strike="noStrike" dirty="0">
                          <a:effectLst/>
                          <a:cs typeface="B Mitra" panose="00000400000000000000" pitchFamily="2" charset="-78"/>
                        </a:rPr>
                        <a:t>کل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 dirty="0">
                          <a:effectLst/>
                          <a:latin typeface="Arial" panose="020B0604020202020204" pitchFamily="34" charset="0"/>
                        </a:rPr>
                        <a:t>23293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 dirty="0">
                          <a:effectLst/>
                          <a:latin typeface="Arial" panose="020B0604020202020204" pitchFamily="34" charset="0"/>
                        </a:rPr>
                        <a:t>23484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23579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22892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23841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23875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23388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23476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23835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23818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56407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10 - 14ساله</a:t>
                      </a:r>
                      <a:endParaRPr lang="fa-IR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344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243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204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 dirty="0">
                          <a:effectLst/>
                          <a:latin typeface="Arial" panose="020B0604020202020204" pitchFamily="34" charset="0"/>
                        </a:rPr>
                        <a:t>163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 dirty="0">
                          <a:effectLst/>
                          <a:latin typeface="Arial" panose="020B0604020202020204" pitchFamily="34" charset="0"/>
                        </a:rPr>
                        <a:t>180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 dirty="0">
                          <a:effectLst/>
                          <a:latin typeface="Arial" panose="020B0604020202020204" pitchFamily="34" charset="0"/>
                        </a:rPr>
                        <a:t>139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94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102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75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62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56407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15 - 19 ساله</a:t>
                      </a:r>
                      <a:endParaRPr lang="fa-IR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2051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1833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1620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1431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1326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1178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 dirty="0">
                          <a:effectLst/>
                          <a:latin typeface="Arial" panose="020B0604020202020204" pitchFamily="34" charset="0"/>
                        </a:rPr>
                        <a:t>981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 dirty="0">
                          <a:effectLst/>
                          <a:latin typeface="Arial" panose="020B0604020202020204" pitchFamily="34" charset="0"/>
                        </a:rPr>
                        <a:t>896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681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633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56407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20 - 24 ساله</a:t>
                      </a:r>
                      <a:endParaRPr lang="fa-IR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3797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3748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3643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3394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3414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3362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3061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 dirty="0">
                          <a:effectLst/>
                          <a:latin typeface="Arial" panose="020B0604020202020204" pitchFamily="34" charset="0"/>
                        </a:rPr>
                        <a:t>2976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 dirty="0">
                          <a:effectLst/>
                          <a:latin typeface="Arial" panose="020B0604020202020204" pitchFamily="34" charset="0"/>
                        </a:rPr>
                        <a:t>2684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2397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56407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25 - 29 ساله</a:t>
                      </a:r>
                      <a:endParaRPr lang="fa-IR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3485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3631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3753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3744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3977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4070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3933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3955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 dirty="0">
                          <a:effectLst/>
                          <a:latin typeface="Arial" panose="020B0604020202020204" pitchFamily="34" charset="0"/>
                        </a:rPr>
                        <a:t>4240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4125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56407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30 - </a:t>
                      </a:r>
                      <a:r>
                        <a:rPr lang="fa-IR" sz="1400" b="1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34 ساله</a:t>
                      </a:r>
                      <a:endParaRPr lang="fa-IR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2928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2927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2994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2874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3315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3291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3374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3420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 dirty="0">
                          <a:effectLst/>
                          <a:latin typeface="Arial" panose="020B0604020202020204" pitchFamily="34" charset="0"/>
                        </a:rPr>
                        <a:t>4025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4136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56407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35 - 39 ساله</a:t>
                      </a:r>
                      <a:endParaRPr lang="fa-IR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2667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2803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2849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2842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3014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3024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2985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2956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 dirty="0">
                          <a:effectLst/>
                          <a:latin typeface="Arial" panose="020B0604020202020204" pitchFamily="34" charset="0"/>
                        </a:rPr>
                        <a:t>3221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3302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56407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40 - 44 ساله</a:t>
                      </a:r>
                      <a:endParaRPr lang="fa-IR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2416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2483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2493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2534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2631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2697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2794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2869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 dirty="0">
                          <a:effectLst/>
                          <a:latin typeface="Arial" panose="020B0604020202020204" pitchFamily="34" charset="0"/>
                        </a:rPr>
                        <a:t>2877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2938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56407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400" b="1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45 - 49 ساله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1991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2132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2216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2223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2231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2306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2331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2301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 dirty="0">
                          <a:effectLst/>
                          <a:latin typeface="Arial" panose="020B0604020202020204" pitchFamily="34" charset="0"/>
                        </a:rPr>
                        <a:t>2232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2310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56407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400" b="1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50 </a:t>
                      </a:r>
                      <a:r>
                        <a:rPr lang="fa-IR" sz="1400" b="1" u="none" strike="noStrike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– 54 ساله</a:t>
                      </a:r>
                      <a:endParaRPr lang="fa-IR" sz="1400" b="1" u="none" strike="noStrike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1406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1493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1573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1563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1505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1603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1709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1712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 dirty="0">
                          <a:effectLst/>
                          <a:latin typeface="Arial" panose="020B0604020202020204" pitchFamily="34" charset="0"/>
                        </a:rPr>
                        <a:t>1641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1709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946393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400" b="1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55 </a:t>
                      </a:r>
                      <a:r>
                        <a:rPr lang="fa-IR" sz="1400" b="1" u="none" strike="noStrike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– 59 ساله</a:t>
                      </a:r>
                      <a:endParaRPr lang="fa-IR" sz="1400" b="1" u="none" strike="noStrike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821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847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923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931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986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1040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 dirty="0">
                          <a:effectLst/>
                          <a:latin typeface="Arial" panose="020B0604020202020204" pitchFamily="34" charset="0"/>
                        </a:rPr>
                        <a:t>1052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1135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 dirty="0">
                          <a:effectLst/>
                          <a:latin typeface="Arial" panose="020B0604020202020204" pitchFamily="34" charset="0"/>
                        </a:rPr>
                        <a:t>1031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 dirty="0">
                          <a:effectLst/>
                          <a:latin typeface="Arial" panose="020B0604020202020204" pitchFamily="34" charset="0"/>
                        </a:rPr>
                        <a:t>1107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56407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400" b="1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60 </a:t>
                      </a:r>
                      <a:r>
                        <a:rPr lang="fa-IR" sz="1400" b="1" u="none" strike="noStrike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– 64 ساله</a:t>
                      </a:r>
                      <a:endParaRPr lang="fa-IR" sz="1400" b="1" u="none" strike="noStrike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559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541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573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537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591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588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 dirty="0">
                          <a:effectLst/>
                          <a:latin typeface="Arial" panose="020B0604020202020204" pitchFamily="34" charset="0"/>
                        </a:rPr>
                        <a:t>549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 dirty="0">
                          <a:effectLst/>
                          <a:latin typeface="Arial" panose="020B0604020202020204" pitchFamily="34" charset="0"/>
                        </a:rPr>
                        <a:t>571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565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 dirty="0">
                          <a:effectLst/>
                          <a:latin typeface="Arial" panose="020B0604020202020204" pitchFamily="34" charset="0"/>
                        </a:rPr>
                        <a:t>593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56407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65 ساله و بيش‌تر</a:t>
                      </a:r>
                      <a:endParaRPr lang="fa-IR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827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802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737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656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672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577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526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583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 dirty="0">
                          <a:effectLst/>
                          <a:latin typeface="Arial" panose="020B0604020202020204" pitchFamily="34" charset="0"/>
                        </a:rPr>
                        <a:t>563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 dirty="0">
                          <a:effectLst/>
                          <a:latin typeface="Arial" panose="020B0604020202020204" pitchFamily="34" charset="0"/>
                        </a:rPr>
                        <a:t>506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815927" y="822440"/>
            <a:ext cx="107617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defRPr sz="1800" b="1" i="0" u="none" strike="noStrike" kern="1200" spc="0" baseline="0">
                <a:solidFill>
                  <a:prstClr val="black"/>
                </a:solidFill>
                <a:latin typeface="+mn-lt"/>
                <a:ea typeface="+mn-ea"/>
                <a:cs typeface="B Mitra" panose="00000400000000000000" pitchFamily="2" charset="-78"/>
              </a:defRPr>
            </a:pPr>
            <a:r>
              <a:rPr lang="fa-IR" sz="3200" b="1" dirty="0">
                <a:solidFill>
                  <a:srgbClr val="FF0000"/>
                </a:solidFill>
                <a:cs typeface="B Mitra" panose="00000400000000000000" pitchFamily="2" charset="-78"/>
              </a:rPr>
              <a:t>جمعيت فعال </a:t>
            </a:r>
            <a:r>
              <a:rPr lang="fa-IR" sz="3200" b="1" dirty="0" smtClean="0">
                <a:solidFill>
                  <a:srgbClr val="FF0000"/>
                </a:solidFill>
                <a:cs typeface="B Mitra" panose="00000400000000000000" pitchFamily="2" charset="-78"/>
              </a:rPr>
              <a:t>بر حسب گروه‌های سنی 5 ساله (هزار نفر) </a:t>
            </a:r>
            <a:r>
              <a:rPr lang="fa-IR" sz="3200" b="1" dirty="0">
                <a:solidFill>
                  <a:srgbClr val="FF0000"/>
                </a:solidFill>
                <a:cs typeface="B Mitra" panose="00000400000000000000" pitchFamily="2" charset="-78"/>
              </a:rPr>
              <a:t>در سال‌های 84 تا 93</a:t>
            </a:r>
            <a:endParaRPr lang="en-US" sz="3200" b="1" dirty="0">
              <a:solidFill>
                <a:srgbClr val="FF0000"/>
              </a:solidFill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529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0447" y="-203568"/>
            <a:ext cx="10058400" cy="1371600"/>
          </a:xfrm>
        </p:spPr>
        <p:txBody>
          <a:bodyPr>
            <a:normAutofit/>
          </a:bodyPr>
          <a:lstStyle/>
          <a:p>
            <a:pPr algn="r" rtl="1"/>
            <a:r>
              <a:rPr lang="fa-IR" sz="2800" b="1" dirty="0" smtClean="0">
                <a:solidFill>
                  <a:srgbClr val="FF0000"/>
                </a:solidFill>
                <a:cs typeface="B Mitra" panose="00000400000000000000" pitchFamily="2" charset="-78"/>
              </a:rPr>
              <a:t>نرخ رشد اقتصادی و نرخ مشارکت اقتصادی 93- 1384</a:t>
            </a:r>
            <a:endParaRPr lang="en-US" sz="2800" b="1" dirty="0">
              <a:solidFill>
                <a:srgbClr val="FF0000"/>
              </a:solidFill>
              <a:cs typeface="B Mitra" panose="00000400000000000000" pitchFamily="2" charset="-78"/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034053724"/>
              </p:ext>
            </p:extLst>
          </p:nvPr>
        </p:nvGraphicFramePr>
        <p:xfrm>
          <a:off x="382136" y="2246206"/>
          <a:ext cx="5581935" cy="43729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893948700"/>
              </p:ext>
            </p:extLst>
          </p:nvPr>
        </p:nvGraphicFramePr>
        <p:xfrm>
          <a:off x="6428096" y="840485"/>
          <a:ext cx="5609230" cy="4195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200996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404978610"/>
              </p:ext>
            </p:extLst>
          </p:nvPr>
        </p:nvGraphicFramePr>
        <p:xfrm>
          <a:off x="233219" y="964654"/>
          <a:ext cx="5867329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796486281"/>
              </p:ext>
            </p:extLst>
          </p:nvPr>
        </p:nvGraphicFramePr>
        <p:xfrm>
          <a:off x="5991367" y="2893325"/>
          <a:ext cx="6045958" cy="3803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1432980" y="414781"/>
            <a:ext cx="10058400" cy="64974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r" rtl="1"/>
            <a:r>
              <a:rPr lang="fa-IR" sz="2800" b="1" dirty="0" smtClean="0">
                <a:solidFill>
                  <a:srgbClr val="FF0000"/>
                </a:solidFill>
                <a:cs typeface="B Mitra" panose="00000400000000000000" pitchFamily="2" charset="-78"/>
              </a:rPr>
              <a:t>نرخ رشد اقتصادی و نرخ مشارکت اقتصادی بلندمدت 93- 1384</a:t>
            </a:r>
            <a:endParaRPr lang="fa-IR" sz="2800" b="1" dirty="0">
              <a:solidFill>
                <a:srgbClr val="FF0000"/>
              </a:solidFill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127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26000" y="2603500"/>
            <a:ext cx="16353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4800" b="1" dirty="0" smtClean="0">
                <a:solidFill>
                  <a:srgbClr val="FF0000"/>
                </a:solidFill>
                <a:cs typeface="B Mitra" panose="00000400000000000000" pitchFamily="2" charset="-78"/>
              </a:rPr>
              <a:t>اشتغال</a:t>
            </a:r>
            <a:endParaRPr lang="en-US" sz="4800" b="1" dirty="0">
              <a:solidFill>
                <a:srgbClr val="FF0000"/>
              </a:solidFill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39339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352502833"/>
              </p:ext>
            </p:extLst>
          </p:nvPr>
        </p:nvGraphicFramePr>
        <p:xfrm>
          <a:off x="327546" y="464233"/>
          <a:ext cx="11709779" cy="61003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889221" y="321248"/>
            <a:ext cx="6952544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cs typeface="B Mitra" panose="00000400000000000000" pitchFamily="2" charset="-78"/>
              </a:rPr>
              <a:t>نسبت اشتغال بر حسب جنس </a:t>
            </a:r>
            <a:r>
              <a:rPr lang="fa-IR" sz="2000" b="1" dirty="0" smtClean="0">
                <a:solidFill>
                  <a:srgbClr val="FF0000"/>
                </a:solidFill>
                <a:cs typeface="B Mitra" panose="00000400000000000000" pitchFamily="2" charset="-78"/>
              </a:rPr>
              <a:t>و به </a:t>
            </a:r>
            <a:r>
              <a:rPr lang="fa-IR" sz="2000" b="1" dirty="0">
                <a:solidFill>
                  <a:srgbClr val="FF0000"/>
                </a:solidFill>
                <a:cs typeface="B Mitra" panose="00000400000000000000" pitchFamily="2" charset="-78"/>
              </a:rPr>
              <a:t>تفكيك مناطق شهري و روستايي93-1384 </a:t>
            </a:r>
          </a:p>
          <a:p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502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67065009"/>
              </p:ext>
            </p:extLst>
          </p:nvPr>
        </p:nvGraphicFramePr>
        <p:xfrm>
          <a:off x="409433" y="668741"/>
          <a:ext cx="11218459" cy="60050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840454" y="393897"/>
            <a:ext cx="5925020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cs typeface="B Mitra" panose="00000400000000000000" pitchFamily="2" charset="-78"/>
              </a:rPr>
              <a:t>سهم شاغلان برحسب </a:t>
            </a:r>
            <a:r>
              <a:rPr lang="fa-IR" sz="2000" b="1" dirty="0" smtClean="0">
                <a:solidFill>
                  <a:srgbClr val="FF0000"/>
                </a:solidFill>
                <a:cs typeface="B Mitra" panose="00000400000000000000" pitchFamily="2" charset="-78"/>
              </a:rPr>
              <a:t>بخش‌هاي </a:t>
            </a:r>
            <a:r>
              <a:rPr lang="fa-IR" sz="2000" b="1" dirty="0">
                <a:solidFill>
                  <a:srgbClr val="FF0000"/>
                </a:solidFill>
                <a:cs typeface="B Mitra" panose="00000400000000000000" pitchFamily="2" charset="-78"/>
              </a:rPr>
              <a:t>عمده فعاليت اقتصادي93-1384</a:t>
            </a:r>
            <a:endParaRPr lang="en-US" sz="2000" b="1" dirty="0">
              <a:solidFill>
                <a:srgbClr val="FF0000"/>
              </a:solidFill>
              <a:cs typeface="B Mitra" panose="00000400000000000000" pitchFamily="2" charset="-78"/>
            </a:endParaRPr>
          </a:p>
          <a:p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26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717" y="2232243"/>
            <a:ext cx="10058400" cy="1371600"/>
          </a:xfrm>
        </p:spPr>
        <p:txBody>
          <a:bodyPr>
            <a:normAutofit/>
          </a:bodyPr>
          <a:lstStyle/>
          <a:p>
            <a:pPr algn="ctr" rtl="1"/>
            <a:r>
              <a:rPr lang="fa-IR" sz="5400" b="1" dirty="0" smtClean="0">
                <a:solidFill>
                  <a:srgbClr val="FF0000"/>
                </a:solidFill>
                <a:cs typeface="B Mitra" panose="00000400000000000000" pitchFamily="2" charset="-78"/>
              </a:rPr>
              <a:t>ساختار جمعیت</a:t>
            </a:r>
            <a:endParaRPr lang="en-US" sz="5400" b="1" dirty="0">
              <a:solidFill>
                <a:srgbClr val="FF0000"/>
              </a:solidFill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697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026219834"/>
              </p:ext>
            </p:extLst>
          </p:nvPr>
        </p:nvGraphicFramePr>
        <p:xfrm>
          <a:off x="272954" y="887105"/>
          <a:ext cx="11627893" cy="58139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522842" y="271067"/>
            <a:ext cx="5187639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cs typeface="B Mitra" panose="00000400000000000000" pitchFamily="2" charset="-78"/>
              </a:rPr>
              <a:t>سهم شاغلان برحسب </a:t>
            </a:r>
            <a:r>
              <a:rPr lang="fa-IR" sz="2000" b="1" dirty="0" smtClean="0">
                <a:solidFill>
                  <a:srgbClr val="FF0000"/>
                </a:solidFill>
                <a:cs typeface="B Mitra" panose="00000400000000000000" pitchFamily="2" charset="-78"/>
              </a:rPr>
              <a:t>وضع شغلی در سال‌های 93-1384</a:t>
            </a:r>
            <a:endParaRPr lang="en-US" sz="2000" b="1" dirty="0">
              <a:solidFill>
                <a:srgbClr val="FF0000"/>
              </a:solidFill>
              <a:cs typeface="B Mitra" panose="00000400000000000000" pitchFamily="2" charset="-78"/>
            </a:endParaRPr>
          </a:p>
          <a:p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29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66599640"/>
              </p:ext>
            </p:extLst>
          </p:nvPr>
        </p:nvGraphicFramePr>
        <p:xfrm>
          <a:off x="245658" y="968996"/>
          <a:ext cx="11613406" cy="5858624"/>
        </p:xfrm>
        <a:graphic>
          <a:graphicData uri="http://schemas.openxmlformats.org/drawingml/2006/table">
            <a:tbl>
              <a:tblPr rtl="1">
                <a:tableStyleId>{5C22544A-7EE6-4342-B048-85BDC9FD1C3A}</a:tableStyleId>
              </a:tblPr>
              <a:tblGrid>
                <a:gridCol w="1060066"/>
                <a:gridCol w="1055334"/>
                <a:gridCol w="1055334"/>
                <a:gridCol w="1055334"/>
                <a:gridCol w="1055334"/>
                <a:gridCol w="1055334"/>
                <a:gridCol w="1055334"/>
                <a:gridCol w="1055334"/>
                <a:gridCol w="1055334"/>
                <a:gridCol w="1055334"/>
                <a:gridCol w="1055334"/>
              </a:tblGrid>
              <a:tr h="219371"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600" b="1" i="0" u="none" strike="noStrike" dirty="0" smtClean="0">
                          <a:effectLst/>
                          <a:latin typeface="Arial" panose="020B0604020202020204" pitchFamily="34" charset="0"/>
                          <a:cs typeface="B Mitra" panose="00000400000000000000" pitchFamily="2" charset="-78"/>
                        </a:rPr>
                        <a:t>سال</a:t>
                      </a:r>
                      <a:endParaRPr lang="en-US" sz="1600" b="1" i="0" u="none" strike="noStrike" dirty="0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>
                          <a:effectLst/>
                          <a:cs typeface="B Mitra" panose="00000400000000000000" pitchFamily="2" charset="-78"/>
                        </a:rPr>
                        <a:t>84</a:t>
                      </a:r>
                      <a:endParaRPr lang="en-US" sz="1400" b="1" i="0" u="none" strike="noStrike" dirty="0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>
                          <a:effectLst/>
                          <a:cs typeface="B Mitra" panose="00000400000000000000" pitchFamily="2" charset="-78"/>
                        </a:rPr>
                        <a:t>85</a:t>
                      </a:r>
                      <a:endParaRPr lang="en-US" sz="1400" b="1" i="0" u="none" strike="noStrike" dirty="0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>
                          <a:effectLst/>
                          <a:cs typeface="B Mitra" panose="00000400000000000000" pitchFamily="2" charset="-78"/>
                        </a:rPr>
                        <a:t>86</a:t>
                      </a:r>
                      <a:endParaRPr lang="en-US" sz="1400" b="1" i="0" u="none" strike="noStrike" dirty="0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>
                          <a:effectLst/>
                          <a:cs typeface="B Mitra" panose="00000400000000000000" pitchFamily="2" charset="-78"/>
                        </a:rPr>
                        <a:t>87</a:t>
                      </a:r>
                      <a:endParaRPr lang="en-US" sz="1400" b="1" i="0" u="none" strike="noStrike" dirty="0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>
                          <a:effectLst/>
                          <a:cs typeface="B Mitra" panose="00000400000000000000" pitchFamily="2" charset="-78"/>
                        </a:rPr>
                        <a:t>88</a:t>
                      </a:r>
                      <a:endParaRPr lang="en-US" sz="1400" b="1" i="0" u="none" strike="noStrike" dirty="0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>
                          <a:effectLst/>
                          <a:cs typeface="B Mitra" panose="00000400000000000000" pitchFamily="2" charset="-78"/>
                        </a:rPr>
                        <a:t>89</a:t>
                      </a:r>
                      <a:endParaRPr lang="en-US" sz="1400" b="1" i="0" u="none" strike="noStrike" dirty="0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>
                          <a:effectLst/>
                          <a:cs typeface="B Mitra" panose="00000400000000000000" pitchFamily="2" charset="-78"/>
                        </a:rPr>
                        <a:t>90</a:t>
                      </a:r>
                      <a:endParaRPr lang="en-US" sz="1400" b="1" i="0" u="none" strike="noStrike" dirty="0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>
                          <a:effectLst/>
                          <a:cs typeface="B Mitra" panose="00000400000000000000" pitchFamily="2" charset="-78"/>
                        </a:rPr>
                        <a:t>91</a:t>
                      </a:r>
                      <a:endParaRPr lang="en-US" sz="1400" b="1" i="0" u="none" strike="noStrike" dirty="0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>
                          <a:effectLst/>
                          <a:cs typeface="B Mitra" panose="00000400000000000000" pitchFamily="2" charset="-78"/>
                        </a:rPr>
                        <a:t>92</a:t>
                      </a:r>
                      <a:endParaRPr lang="en-US" sz="1400" b="1" i="0" u="none" strike="noStrike" dirty="0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>
                          <a:effectLst/>
                          <a:cs typeface="B Mitra" panose="00000400000000000000" pitchFamily="2" charset="-78"/>
                        </a:rPr>
                        <a:t>93</a:t>
                      </a:r>
                      <a:endParaRPr lang="en-US" sz="1400" b="1" i="0" u="none" strike="noStrike" dirty="0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480210"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400" b="1" u="none" strike="noStrike" dirty="0">
                          <a:effectLst/>
                          <a:cs typeface="B Mitra" panose="00000400000000000000" pitchFamily="2" charset="-78"/>
                        </a:rPr>
                        <a:t>مرد و زن</a:t>
                      </a:r>
                      <a:endParaRPr lang="fa-IR" sz="1400" b="1" i="0" u="none" strike="noStrike" dirty="0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20,619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20,841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21,092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20,500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21,001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 dirty="0">
                          <a:effectLst/>
                          <a:cs typeface="B Mitra" panose="00000400000000000000" pitchFamily="2" charset="-78"/>
                        </a:rPr>
                        <a:t>      20,657 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 dirty="0">
                          <a:effectLst/>
                          <a:cs typeface="B Mitra" panose="00000400000000000000" pitchFamily="2" charset="-78"/>
                        </a:rPr>
                        <a:t>      20,510 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 dirty="0">
                          <a:effectLst/>
                          <a:cs typeface="B Mitra" panose="00000400000000000000" pitchFamily="2" charset="-78"/>
                        </a:rPr>
                        <a:t>      20,628 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 dirty="0">
                          <a:effectLst/>
                          <a:cs typeface="B Mitra" panose="00000400000000000000" pitchFamily="2" charset="-78"/>
                        </a:rPr>
                        <a:t>      21,346 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 dirty="0">
                          <a:effectLst/>
                          <a:cs typeface="B Mitra" panose="00000400000000000000" pitchFamily="2" charset="-78"/>
                        </a:rPr>
                        <a:t>      21,304 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</a:tr>
              <a:tr h="426324"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400" b="1" u="none" strike="noStrike" dirty="0">
                          <a:effectLst/>
                          <a:cs typeface="B Mitra" panose="00000400000000000000" pitchFamily="2" charset="-78"/>
                        </a:rPr>
                        <a:t>10 </a:t>
                      </a:r>
                      <a:r>
                        <a:rPr lang="fa-IR" sz="1400" b="1" u="none" strike="noStrike" dirty="0" smtClean="0">
                          <a:effectLst/>
                          <a:cs typeface="B Mitra" panose="00000400000000000000" pitchFamily="2" charset="-78"/>
                        </a:rPr>
                        <a:t>– 14 ساله</a:t>
                      </a:r>
                      <a:endParaRPr lang="fa-IR" sz="1400" b="1" i="0" u="none" strike="noStrike" dirty="0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 dirty="0">
                          <a:effectLst/>
                          <a:cs typeface="B Mitra" panose="00000400000000000000" pitchFamily="2" charset="-78"/>
                        </a:rPr>
                        <a:t>          328 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 dirty="0">
                          <a:effectLst/>
                          <a:cs typeface="B Mitra" panose="00000400000000000000" pitchFamily="2" charset="-78"/>
                        </a:rPr>
                        <a:t>          230 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    195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    153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    172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    129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      86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      92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      70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 dirty="0">
                          <a:effectLst/>
                          <a:cs typeface="B Mitra" panose="00000400000000000000" pitchFamily="2" charset="-78"/>
                        </a:rPr>
                        <a:t>            59 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</a:tr>
              <a:tr h="426324"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400" b="1" u="none" strike="noStrike" dirty="0">
                          <a:effectLst/>
                          <a:cs typeface="B Mitra" panose="00000400000000000000" pitchFamily="2" charset="-78"/>
                        </a:rPr>
                        <a:t>15 </a:t>
                      </a:r>
                      <a:r>
                        <a:rPr lang="fa-IR" sz="1400" b="1" u="none" strike="noStrike" dirty="0" smtClean="0">
                          <a:effectLst/>
                          <a:cs typeface="B Mitra" panose="00000400000000000000" pitchFamily="2" charset="-78"/>
                        </a:rPr>
                        <a:t>– 19 ساله</a:t>
                      </a:r>
                      <a:endParaRPr lang="fa-IR" sz="1400" b="1" i="0" u="none" strike="noStrike" dirty="0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 1,681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 1,504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 1,356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 1,181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 1,069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    913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    772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    725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    555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 dirty="0">
                          <a:effectLst/>
                          <a:cs typeface="B Mitra" panose="00000400000000000000" pitchFamily="2" charset="-78"/>
                        </a:rPr>
                        <a:t>          511 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</a:tr>
              <a:tr h="426324"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400" b="1" u="none" strike="noStrike" dirty="0">
                          <a:effectLst/>
                          <a:cs typeface="B Mitra" panose="00000400000000000000" pitchFamily="2" charset="-78"/>
                        </a:rPr>
                        <a:t>20 </a:t>
                      </a:r>
                      <a:r>
                        <a:rPr lang="fa-IR" sz="1400" b="1" u="none" strike="noStrike" dirty="0" smtClean="0">
                          <a:effectLst/>
                          <a:cs typeface="B Mitra" panose="00000400000000000000" pitchFamily="2" charset="-78"/>
                        </a:rPr>
                        <a:t>– 24 ساله</a:t>
                      </a:r>
                      <a:endParaRPr lang="fa-IR" sz="1400" b="1" i="0" u="none" strike="noStrike" dirty="0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 2,804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 2,767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 2,734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 2,535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 2,499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 2,326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 2,198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 2,110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 2,002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 dirty="0">
                          <a:effectLst/>
                          <a:cs typeface="B Mitra" panose="00000400000000000000" pitchFamily="2" charset="-78"/>
                        </a:rPr>
                        <a:t>       1,757 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</a:tr>
              <a:tr h="426324"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400" b="1" u="none" strike="noStrike" dirty="0">
                          <a:effectLst/>
                          <a:cs typeface="B Mitra" panose="00000400000000000000" pitchFamily="2" charset="-78"/>
                        </a:rPr>
                        <a:t>25 </a:t>
                      </a:r>
                      <a:r>
                        <a:rPr lang="fa-IR" sz="1400" b="1" u="none" strike="noStrike" dirty="0" smtClean="0">
                          <a:effectLst/>
                          <a:cs typeface="B Mitra" panose="00000400000000000000" pitchFamily="2" charset="-78"/>
                        </a:rPr>
                        <a:t>– 29 ساله</a:t>
                      </a:r>
                      <a:endParaRPr lang="fa-IR" sz="1400" b="1" i="0" u="none" strike="noStrike" dirty="0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 2,922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 3,029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 3,123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 3,107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 3,225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 3,176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 3,095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 3,083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 3,435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 dirty="0">
                          <a:effectLst/>
                          <a:cs typeface="B Mitra" panose="00000400000000000000" pitchFamily="2" charset="-78"/>
                        </a:rPr>
                        <a:t>       3,324 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</a:tr>
              <a:tr h="426324"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400" b="1" u="none" strike="noStrike" dirty="0">
                          <a:effectLst/>
                          <a:cs typeface="B Mitra" panose="00000400000000000000" pitchFamily="2" charset="-78"/>
                        </a:rPr>
                        <a:t>30 </a:t>
                      </a:r>
                      <a:r>
                        <a:rPr lang="fa-IR" sz="1400" b="1" u="none" strike="noStrike" dirty="0" smtClean="0">
                          <a:effectLst/>
                          <a:cs typeface="B Mitra" panose="00000400000000000000" pitchFamily="2" charset="-78"/>
                        </a:rPr>
                        <a:t>– 34 ساله</a:t>
                      </a:r>
                      <a:endParaRPr lang="fa-IR" sz="1400" b="1" i="0" u="none" strike="noStrike" dirty="0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 2,698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 2,693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 2,748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 2,650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 2,983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 2,937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 3,025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 3,051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 3,634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 dirty="0">
                          <a:effectLst/>
                          <a:cs typeface="B Mitra" panose="00000400000000000000" pitchFamily="2" charset="-78"/>
                        </a:rPr>
                        <a:t>       3,714 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</a:tr>
              <a:tr h="426324"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400" b="1" u="none" strike="noStrike" dirty="0">
                          <a:effectLst/>
                          <a:cs typeface="B Mitra" panose="00000400000000000000" pitchFamily="2" charset="-78"/>
                        </a:rPr>
                        <a:t>35 </a:t>
                      </a:r>
                      <a:r>
                        <a:rPr lang="fa-IR" sz="1400" b="1" u="none" strike="noStrike" dirty="0" smtClean="0">
                          <a:effectLst/>
                          <a:cs typeface="B Mitra" panose="00000400000000000000" pitchFamily="2" charset="-78"/>
                        </a:rPr>
                        <a:t>– 39 ساله</a:t>
                      </a:r>
                      <a:endParaRPr lang="fa-IR" sz="1400" b="1" i="0" u="none" strike="noStrike" dirty="0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 2,523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 2,649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 2,710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 2,704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 2,829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 2,815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 2,779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 2,768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 3,044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 dirty="0">
                          <a:effectLst/>
                          <a:cs typeface="B Mitra" panose="00000400000000000000" pitchFamily="2" charset="-78"/>
                        </a:rPr>
                        <a:t>       3,112 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</a:tr>
              <a:tr h="426324"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400" b="1" u="none" strike="noStrike" dirty="0">
                          <a:effectLst/>
                          <a:cs typeface="B Mitra" panose="00000400000000000000" pitchFamily="2" charset="-78"/>
                        </a:rPr>
                        <a:t>40 </a:t>
                      </a:r>
                      <a:r>
                        <a:rPr lang="fa-IR" sz="1400" b="1" u="none" strike="noStrike" dirty="0" smtClean="0">
                          <a:effectLst/>
                          <a:cs typeface="B Mitra" panose="00000400000000000000" pitchFamily="2" charset="-78"/>
                        </a:rPr>
                        <a:t>– 44 ساله</a:t>
                      </a:r>
                      <a:endParaRPr lang="fa-IR" sz="1400" b="1" i="0" u="none" strike="noStrike" dirty="0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 2,307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 2,376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 2,399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 2,438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 2,481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 2,554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 2,640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 2,719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 2,761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 dirty="0">
                          <a:effectLst/>
                          <a:cs typeface="B Mitra" panose="00000400000000000000" pitchFamily="2" charset="-78"/>
                        </a:rPr>
                        <a:t>       2,802 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</a:tr>
              <a:tr h="426324"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400" b="1" u="none" strike="noStrike" dirty="0">
                          <a:effectLst/>
                          <a:cs typeface="B Mitra" panose="00000400000000000000" pitchFamily="2" charset="-78"/>
                        </a:rPr>
                        <a:t>45 </a:t>
                      </a:r>
                      <a:r>
                        <a:rPr lang="fa-IR" sz="1400" b="1" u="none" strike="noStrike" dirty="0" smtClean="0">
                          <a:effectLst/>
                          <a:cs typeface="B Mitra" panose="00000400000000000000" pitchFamily="2" charset="-78"/>
                        </a:rPr>
                        <a:t>– 49 ساله</a:t>
                      </a:r>
                      <a:endParaRPr lang="fa-IR" sz="1400" b="1" i="0" u="none" strike="noStrike" dirty="0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 1,905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 2,044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 2,137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 2,144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 2,131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 2,164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 2,227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 2,204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 2,157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 dirty="0">
                          <a:effectLst/>
                          <a:cs typeface="B Mitra" panose="00000400000000000000" pitchFamily="2" charset="-78"/>
                        </a:rPr>
                        <a:t>       2,222 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</a:tr>
              <a:tr h="426324"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400" b="1" u="none" strike="noStrike" dirty="0">
                          <a:effectLst/>
                          <a:cs typeface="B Mitra" panose="00000400000000000000" pitchFamily="2" charset="-78"/>
                        </a:rPr>
                        <a:t>50 </a:t>
                      </a:r>
                      <a:r>
                        <a:rPr lang="fa-IR" sz="1400" b="1" u="none" strike="noStrike" dirty="0" smtClean="0">
                          <a:effectLst/>
                          <a:cs typeface="B Mitra" panose="00000400000000000000" pitchFamily="2" charset="-78"/>
                        </a:rPr>
                        <a:t>– 54 ساله</a:t>
                      </a:r>
                      <a:endParaRPr lang="fa-IR" sz="1400" b="1" i="0" u="none" strike="noStrike" dirty="0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 1,324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 1,419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 1,514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 1,513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 1,435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 1,538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 1,631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 1,647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 1,585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 dirty="0">
                          <a:effectLst/>
                          <a:cs typeface="B Mitra" panose="00000400000000000000" pitchFamily="2" charset="-78"/>
                        </a:rPr>
                        <a:t>       1,649 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</a:tr>
              <a:tr h="426324"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400" b="1" u="none" strike="noStrike" dirty="0">
                          <a:effectLst/>
                          <a:cs typeface="B Mitra" panose="00000400000000000000" pitchFamily="2" charset="-78"/>
                        </a:rPr>
                        <a:t>55 </a:t>
                      </a:r>
                      <a:r>
                        <a:rPr lang="fa-IR" sz="1400" b="1" u="none" strike="noStrike" dirty="0" smtClean="0">
                          <a:effectLst/>
                          <a:cs typeface="B Mitra" panose="00000400000000000000" pitchFamily="2" charset="-78"/>
                        </a:rPr>
                        <a:t>– 59 ساله</a:t>
                      </a:r>
                      <a:endParaRPr lang="fa-IR" sz="1400" b="1" i="0" u="none" strike="noStrike" dirty="0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    777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    817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    890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    900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    938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    973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 1,010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 1,091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    997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 dirty="0">
                          <a:effectLst/>
                          <a:cs typeface="B Mitra" panose="00000400000000000000" pitchFamily="2" charset="-78"/>
                        </a:rPr>
                        <a:t>       1,072 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</a:tr>
              <a:tr h="426324"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400" b="1" u="none" strike="noStrike" dirty="0">
                          <a:effectLst/>
                          <a:cs typeface="B Mitra" panose="00000400000000000000" pitchFamily="2" charset="-78"/>
                        </a:rPr>
                        <a:t>60 </a:t>
                      </a:r>
                      <a:r>
                        <a:rPr lang="fa-IR" sz="1400" b="1" u="none" strike="noStrike" dirty="0" smtClean="0">
                          <a:effectLst/>
                          <a:cs typeface="B Mitra" panose="00000400000000000000" pitchFamily="2" charset="-78"/>
                        </a:rPr>
                        <a:t>– 64 ساله</a:t>
                      </a:r>
                      <a:endParaRPr lang="fa-IR" sz="1400" b="1" i="0" u="none" strike="noStrike" dirty="0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    539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    523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    557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    525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    574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    565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    531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    558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    551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 dirty="0">
                          <a:effectLst/>
                          <a:cs typeface="B Mitra" panose="00000400000000000000" pitchFamily="2" charset="-78"/>
                        </a:rPr>
                        <a:t>          581 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</a:tr>
              <a:tr h="426324"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400" b="1" u="none" strike="noStrike" dirty="0">
                          <a:effectLst/>
                          <a:cs typeface="B Mitra" panose="00000400000000000000" pitchFamily="2" charset="-78"/>
                        </a:rPr>
                        <a:t>65 ساله و </a:t>
                      </a:r>
                      <a:r>
                        <a:rPr lang="fa-IR" sz="1400" b="1" u="none" strike="noStrike" dirty="0" smtClean="0">
                          <a:effectLst/>
                          <a:cs typeface="B Mitra" panose="00000400000000000000" pitchFamily="2" charset="-78"/>
                        </a:rPr>
                        <a:t>بيش‌تر</a:t>
                      </a:r>
                      <a:endParaRPr lang="fa-IR" sz="1400" b="1" i="0" u="none" strike="noStrike" dirty="0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 dirty="0">
                          <a:effectLst/>
                          <a:cs typeface="B Mitra" panose="00000400000000000000" pitchFamily="2" charset="-78"/>
                        </a:rPr>
                        <a:t>          810 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 dirty="0">
                          <a:effectLst/>
                          <a:cs typeface="B Mitra" panose="00000400000000000000" pitchFamily="2" charset="-78"/>
                        </a:rPr>
                        <a:t>          792 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>
                          <a:effectLst/>
                          <a:cs typeface="B Mitra" panose="00000400000000000000" pitchFamily="2" charset="-78"/>
                        </a:rPr>
                        <a:t>          729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 dirty="0">
                          <a:effectLst/>
                          <a:cs typeface="B Mitra" panose="00000400000000000000" pitchFamily="2" charset="-78"/>
                        </a:rPr>
                        <a:t>          650 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 dirty="0">
                          <a:effectLst/>
                          <a:cs typeface="B Mitra" panose="00000400000000000000" pitchFamily="2" charset="-78"/>
                        </a:rPr>
                        <a:t>          663 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 dirty="0">
                          <a:effectLst/>
                          <a:cs typeface="B Mitra" panose="00000400000000000000" pitchFamily="2" charset="-78"/>
                        </a:rPr>
                        <a:t>          568 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 dirty="0">
                          <a:effectLst/>
                          <a:cs typeface="B Mitra" panose="00000400000000000000" pitchFamily="2" charset="-78"/>
                        </a:rPr>
                        <a:t>          517 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 dirty="0">
                          <a:effectLst/>
                          <a:cs typeface="B Mitra" panose="00000400000000000000" pitchFamily="2" charset="-78"/>
                        </a:rPr>
                        <a:t>          580 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 dirty="0">
                          <a:effectLst/>
                          <a:cs typeface="B Mitra" panose="00000400000000000000" pitchFamily="2" charset="-78"/>
                        </a:rPr>
                        <a:t>          556 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u="none" strike="noStrike" dirty="0">
                          <a:effectLst/>
                          <a:cs typeface="B Mitra" panose="00000400000000000000" pitchFamily="2" charset="-78"/>
                        </a:rPr>
                        <a:t>          500 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145" marR="9145" marT="9145" marB="0" anchor="ctr"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155783" y="310960"/>
            <a:ext cx="53270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2000" b="1" dirty="0" smtClean="0">
                <a:solidFill>
                  <a:srgbClr val="FF0000"/>
                </a:solidFill>
                <a:cs typeface="B Mitra" panose="00000400000000000000" pitchFamily="2" charset="-78"/>
              </a:rPr>
              <a:t>تعداد شاغلان (به هزار نفر) به تفکیک گروه‌های سنی 5 ساله</a:t>
            </a:r>
            <a:endParaRPr lang="en-US" sz="2000" b="1" dirty="0">
              <a:solidFill>
                <a:srgbClr val="FF0000"/>
              </a:solidFill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0970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88600" y="202334"/>
            <a:ext cx="6377067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fa-IR" sz="2000" b="1" dirty="0" smtClean="0">
                <a:solidFill>
                  <a:srgbClr val="FF0000"/>
                </a:solidFill>
                <a:cs typeface="B Mitra" panose="00000400000000000000" pitchFamily="2" charset="-78"/>
              </a:rPr>
              <a:t>شاغلان برحسب گروه‌هاي سني منتخب (هزار نفر) در سال‌های 84 تا 93</a:t>
            </a:r>
            <a:endParaRPr lang="fa-IR" sz="2000" dirty="0" smtClean="0">
              <a:solidFill>
                <a:srgbClr val="FF0000"/>
              </a:solidFill>
              <a:cs typeface="B Mitra" panose="00000400000000000000" pitchFamily="2" charset="-78"/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751004291"/>
              </p:ext>
            </p:extLst>
          </p:nvPr>
        </p:nvGraphicFramePr>
        <p:xfrm>
          <a:off x="351692" y="777922"/>
          <a:ext cx="11408899" cy="5819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393410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817968592"/>
              </p:ext>
            </p:extLst>
          </p:nvPr>
        </p:nvGraphicFramePr>
        <p:xfrm>
          <a:off x="259306" y="906493"/>
          <a:ext cx="11641541" cy="5767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686352" y="315315"/>
            <a:ext cx="61542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cs typeface="B Mitra" panose="00000400000000000000" pitchFamily="2" charset="-78"/>
              </a:rPr>
              <a:t>شاغلان برحسب </a:t>
            </a:r>
            <a:r>
              <a:rPr lang="fa-IR" sz="2000" b="1" dirty="0" smtClean="0">
                <a:solidFill>
                  <a:srgbClr val="FF0000"/>
                </a:solidFill>
                <a:cs typeface="B Mitra" panose="00000400000000000000" pitchFamily="2" charset="-78"/>
              </a:rPr>
              <a:t>بخش‌هاي اقتصادی (هزار </a:t>
            </a:r>
            <a:r>
              <a:rPr lang="fa-IR" sz="2000" b="1" dirty="0">
                <a:solidFill>
                  <a:srgbClr val="FF0000"/>
                </a:solidFill>
                <a:cs typeface="B Mitra" panose="00000400000000000000" pitchFamily="2" charset="-78"/>
              </a:rPr>
              <a:t>نفر) در سال‌های 84 تا </a:t>
            </a:r>
            <a:r>
              <a:rPr lang="fa-IR" sz="2000" b="1" dirty="0" smtClean="0">
                <a:solidFill>
                  <a:srgbClr val="FF0000"/>
                </a:solidFill>
                <a:cs typeface="B Mitra" panose="00000400000000000000" pitchFamily="2" charset="-78"/>
              </a:rPr>
              <a:t>93</a:t>
            </a:r>
            <a:endParaRPr lang="en-US" sz="2000" b="1" dirty="0">
              <a:solidFill>
                <a:srgbClr val="FF0000"/>
              </a:solidFill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847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858807645"/>
              </p:ext>
            </p:extLst>
          </p:nvPr>
        </p:nvGraphicFramePr>
        <p:xfrm>
          <a:off x="245660" y="682388"/>
          <a:ext cx="11709779" cy="5991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177670" y="151541"/>
            <a:ext cx="54569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cs typeface="B Mitra" panose="00000400000000000000" pitchFamily="2" charset="-78"/>
              </a:rPr>
              <a:t>شاغلان برحسب </a:t>
            </a:r>
            <a:r>
              <a:rPr lang="fa-IR" sz="2000" b="1" dirty="0" smtClean="0">
                <a:solidFill>
                  <a:srgbClr val="FF0000"/>
                </a:solidFill>
                <a:cs typeface="B Mitra" panose="00000400000000000000" pitchFamily="2" charset="-78"/>
              </a:rPr>
              <a:t>وضع شغلی (هزار </a:t>
            </a:r>
            <a:r>
              <a:rPr lang="fa-IR" sz="2000" b="1" dirty="0">
                <a:solidFill>
                  <a:srgbClr val="FF0000"/>
                </a:solidFill>
                <a:cs typeface="B Mitra" panose="00000400000000000000" pitchFamily="2" charset="-78"/>
              </a:rPr>
              <a:t>نفر) در سال‌های 84 تا </a:t>
            </a:r>
            <a:r>
              <a:rPr lang="fa-IR" sz="2000" b="1" dirty="0" smtClean="0">
                <a:solidFill>
                  <a:srgbClr val="FF0000"/>
                </a:solidFill>
                <a:cs typeface="B Mitra" panose="00000400000000000000" pitchFamily="2" charset="-78"/>
              </a:rPr>
              <a:t>93</a:t>
            </a:r>
            <a:endParaRPr lang="en-US" sz="2000" b="1" dirty="0">
              <a:solidFill>
                <a:srgbClr val="FF0000"/>
              </a:solidFill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786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68677945"/>
              </p:ext>
            </p:extLst>
          </p:nvPr>
        </p:nvGraphicFramePr>
        <p:xfrm>
          <a:off x="400331" y="941695"/>
          <a:ext cx="11791669" cy="5636526"/>
        </p:xfrm>
        <a:graphic>
          <a:graphicData uri="http://schemas.openxmlformats.org/drawingml/2006/table">
            <a:tbl>
              <a:tblPr rtl="1">
                <a:tableStyleId>{5C22544A-7EE6-4342-B048-85BDC9FD1C3A}</a:tableStyleId>
              </a:tblPr>
              <a:tblGrid>
                <a:gridCol w="2169994"/>
                <a:gridCol w="832513"/>
                <a:gridCol w="968991"/>
                <a:gridCol w="968991"/>
                <a:gridCol w="900753"/>
                <a:gridCol w="1050877"/>
                <a:gridCol w="1023582"/>
                <a:gridCol w="1009935"/>
                <a:gridCol w="982639"/>
                <a:gridCol w="1037229"/>
                <a:gridCol w="846165"/>
              </a:tblGrid>
              <a:tr h="769909">
                <a:tc>
                  <a:txBody>
                    <a:bodyPr/>
                    <a:lstStyle/>
                    <a:p>
                      <a:pPr algn="r" rtl="1" fontAlgn="b"/>
                      <a:r>
                        <a:rPr lang="fa-IR" sz="1400" b="1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سال</a:t>
                      </a:r>
                      <a:endParaRPr lang="fa-IR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1384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1385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1386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1387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1388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1389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1390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1391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1392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1393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769909">
                <a:tc>
                  <a:txBody>
                    <a:bodyPr/>
                    <a:lstStyle/>
                    <a:p>
                      <a:pPr algn="r" rtl="1" fontAlgn="b"/>
                      <a:r>
                        <a:rPr lang="fa-IR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کل</a:t>
                      </a:r>
                      <a:endParaRPr lang="fa-IR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20,619 </a:t>
                      </a:r>
                      <a:endParaRPr lang="en-US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      20,841 </a:t>
                      </a:r>
                      <a:endParaRPr lang="en-US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      21,092 </a:t>
                      </a:r>
                      <a:endParaRPr lang="en-US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20,500 </a:t>
                      </a:r>
                      <a:endParaRPr lang="en-US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      21,001 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      20,657 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      20,510 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      20,628 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      21,346 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      21,304 </a:t>
                      </a:r>
                      <a:endParaRPr lang="en-US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811410">
                <a:tc>
                  <a:txBody>
                    <a:bodyPr/>
                    <a:lstStyle/>
                    <a:p>
                      <a:pPr algn="r" rtl="1" fontAlgn="b"/>
                      <a:r>
                        <a:rPr lang="fa-IR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   </a:t>
                      </a:r>
                      <a:r>
                        <a:rPr lang="fa-IR" sz="1400" b="1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کارفرما</a:t>
                      </a:r>
                      <a:endParaRPr lang="fa-IR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        1,233 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        1,163 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        1,145 </a:t>
                      </a:r>
                      <a:endParaRPr lang="en-US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996 </a:t>
                      </a:r>
                      <a:endParaRPr lang="en-US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           998 </a:t>
                      </a:r>
                      <a:endParaRPr lang="en-US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           851 </a:t>
                      </a:r>
                      <a:endParaRPr lang="en-US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           814 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           756 </a:t>
                      </a:r>
                      <a:endParaRPr lang="en-US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           822 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           781 </a:t>
                      </a:r>
                      <a:endParaRPr lang="en-US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680805">
                <a:tc>
                  <a:txBody>
                    <a:bodyPr/>
                    <a:lstStyle/>
                    <a:p>
                      <a:pPr algn="r" rtl="1" fontAlgn="b"/>
                      <a:r>
                        <a:rPr lang="fa-IR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   </a:t>
                      </a:r>
                      <a:r>
                        <a:rPr lang="fa-IR" sz="1400" b="1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کارکن </a:t>
                      </a:r>
                      <a:r>
                        <a:rPr lang="fa-IR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مستقل</a:t>
                      </a:r>
                      <a:endParaRPr lang="fa-IR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        6,257 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        6,714 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        6,825 </a:t>
                      </a:r>
                      <a:endParaRPr lang="en-US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6,780 </a:t>
                      </a:r>
                      <a:endParaRPr lang="en-US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        6,775 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        6,729 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        6,766 </a:t>
                      </a:r>
                      <a:endParaRPr lang="en-US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        6,857 </a:t>
                      </a:r>
                      <a:endParaRPr lang="en-US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        7,650 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        7,533 </a:t>
                      </a:r>
                      <a:endParaRPr lang="en-US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742988">
                <a:tc>
                  <a:txBody>
                    <a:bodyPr/>
                    <a:lstStyle/>
                    <a:p>
                      <a:pPr algn="r" rtl="1" fontAlgn="b"/>
                      <a:r>
                        <a:rPr lang="fa-IR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   </a:t>
                      </a:r>
                      <a:r>
                        <a:rPr lang="fa-IR" sz="1400" b="1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مزد </a:t>
                      </a:r>
                      <a:r>
                        <a:rPr lang="fa-IR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و حقوق بگیر بخش خصوصی</a:t>
                      </a:r>
                      <a:endParaRPr lang="fa-IR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        6,439 </a:t>
                      </a:r>
                      <a:endParaRPr lang="en-US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        6,778 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        6,935 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7,086 </a:t>
                      </a:r>
                      <a:endParaRPr lang="en-US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        7,484 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        7,947 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        7,989 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        8,072 </a:t>
                      </a:r>
                      <a:endParaRPr lang="en-US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        8,118 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        8,331 </a:t>
                      </a:r>
                      <a:endParaRPr lang="en-US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680805">
                <a:tc>
                  <a:txBody>
                    <a:bodyPr/>
                    <a:lstStyle/>
                    <a:p>
                      <a:pPr algn="r" rtl="1" fontAlgn="b"/>
                      <a:r>
                        <a:rPr lang="fa-IR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   </a:t>
                      </a:r>
                      <a:r>
                        <a:rPr lang="fa-IR" sz="1400" b="1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کارکن </a:t>
                      </a:r>
                      <a:r>
                        <a:rPr lang="fa-IR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فامیلی بدون مزد</a:t>
                      </a:r>
                      <a:endParaRPr lang="fa-IR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        2,625 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        2,216 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        2,186 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1,826 </a:t>
                      </a:r>
                      <a:endParaRPr lang="en-US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        1,917 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        1,628 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        1,377 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        1,431 </a:t>
                      </a:r>
                      <a:endParaRPr lang="en-US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        1,114 </a:t>
                      </a:r>
                      <a:endParaRPr lang="en-US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        1,054 </a:t>
                      </a:r>
                      <a:endParaRPr lang="en-US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680805">
                <a:tc>
                  <a:txBody>
                    <a:bodyPr/>
                    <a:lstStyle/>
                    <a:p>
                      <a:pPr algn="r" rtl="1" fontAlgn="b"/>
                      <a:r>
                        <a:rPr lang="fa-IR" sz="1400" b="1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  مزد </a:t>
                      </a:r>
                      <a:r>
                        <a:rPr lang="fa-IR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و حقوق بگیر بخش عمومی</a:t>
                      </a:r>
                      <a:endParaRPr lang="fa-IR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b="1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      </a:t>
                      </a:r>
                      <a:r>
                        <a:rPr lang="en-US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3,945 </a:t>
                      </a:r>
                      <a:endParaRPr lang="en-US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        3,856 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        3,899 </a:t>
                      </a:r>
                      <a:endParaRPr lang="en-US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3,727 </a:t>
                      </a:r>
                      <a:endParaRPr lang="en-US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        3,827 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        3,501 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        3,564 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        3,512 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        3,642 </a:t>
                      </a:r>
                      <a:endParaRPr lang="en-US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        3,606 </a:t>
                      </a:r>
                      <a:endParaRPr lang="en-US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499895">
                <a:tc>
                  <a:txBody>
                    <a:bodyPr/>
                    <a:lstStyle/>
                    <a:p>
                      <a:pPr algn="r" rtl="1" fontAlgn="b"/>
                      <a:r>
                        <a:rPr lang="fa-IR" sz="1400" b="1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  اظهار </a:t>
                      </a:r>
                      <a:r>
                        <a:rPr lang="fa-IR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نشده </a:t>
                      </a:r>
                      <a:endParaRPr lang="fa-IR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120 </a:t>
                      </a:r>
                      <a:endParaRPr lang="en-US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           116 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           101 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85 </a:t>
                      </a:r>
                      <a:endParaRPr lang="en-US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             -   </a:t>
                      </a:r>
                      <a:endParaRPr lang="en-US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             -   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             -   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             -   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             -   </a:t>
                      </a:r>
                      <a:endParaRPr lang="en-US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             -   </a:t>
                      </a:r>
                      <a:endParaRPr lang="en-US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177670" y="151541"/>
            <a:ext cx="54569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cs typeface="B Mitra" panose="00000400000000000000" pitchFamily="2" charset="-78"/>
              </a:rPr>
              <a:t>شاغلان برحسب </a:t>
            </a:r>
            <a:r>
              <a:rPr lang="fa-IR" sz="2000" b="1" dirty="0" smtClean="0">
                <a:solidFill>
                  <a:srgbClr val="FF0000"/>
                </a:solidFill>
                <a:cs typeface="B Mitra" panose="00000400000000000000" pitchFamily="2" charset="-78"/>
              </a:rPr>
              <a:t>وضع شغلی (هزار </a:t>
            </a:r>
            <a:r>
              <a:rPr lang="fa-IR" sz="2000" b="1" dirty="0">
                <a:solidFill>
                  <a:srgbClr val="FF0000"/>
                </a:solidFill>
                <a:cs typeface="B Mitra" panose="00000400000000000000" pitchFamily="2" charset="-78"/>
              </a:rPr>
              <a:t>نفر) در سال‌های 84 تا </a:t>
            </a:r>
            <a:r>
              <a:rPr lang="fa-IR" sz="2000" b="1" dirty="0" smtClean="0">
                <a:solidFill>
                  <a:srgbClr val="FF0000"/>
                </a:solidFill>
                <a:cs typeface="B Mitra" panose="00000400000000000000" pitchFamily="2" charset="-78"/>
              </a:rPr>
              <a:t>93</a:t>
            </a:r>
            <a:endParaRPr lang="en-US" sz="2000" b="1" dirty="0">
              <a:solidFill>
                <a:srgbClr val="FF0000"/>
              </a:solidFill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32070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647386891"/>
              </p:ext>
            </p:extLst>
          </p:nvPr>
        </p:nvGraphicFramePr>
        <p:xfrm>
          <a:off x="211014" y="161365"/>
          <a:ext cx="11313115" cy="65352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166657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268097446"/>
              </p:ext>
            </p:extLst>
          </p:nvPr>
        </p:nvGraphicFramePr>
        <p:xfrm>
          <a:off x="0" y="253218"/>
          <a:ext cx="12192000" cy="6307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182608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08879506"/>
              </p:ext>
            </p:extLst>
          </p:nvPr>
        </p:nvGraphicFramePr>
        <p:xfrm>
          <a:off x="1465943" y="3737429"/>
          <a:ext cx="9405257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/>
          <p:cNvGraphicFramePr/>
          <p:nvPr/>
        </p:nvGraphicFramePr>
        <p:xfrm>
          <a:off x="1349829" y="725714"/>
          <a:ext cx="9187542" cy="284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318447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609565245"/>
              </p:ext>
            </p:extLst>
          </p:nvPr>
        </p:nvGraphicFramePr>
        <p:xfrm>
          <a:off x="1161143" y="1335313"/>
          <a:ext cx="10247086" cy="43688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422400" y="499777"/>
            <a:ext cx="1004388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fa-IR" sz="2000" b="1" dirty="0" smtClean="0">
                <a:solidFill>
                  <a:srgbClr val="FF0000"/>
                </a:solidFill>
                <a:cs typeface="B Mitra" panose="00000400000000000000" pitchFamily="2" charset="-78"/>
              </a:rPr>
              <a:t>سهم شاغلان بخش کشاورزی از کل شاغلان به تفکیک جنس در سال‌های 84 تا 93</a:t>
            </a:r>
            <a:endParaRPr lang="en-US" sz="2000" b="1" dirty="0" smtClean="0">
              <a:solidFill>
                <a:srgbClr val="FF0000"/>
              </a:solidFill>
              <a:cs typeface="B Mitra" panose="00000400000000000000" pitchFamily="2" charset="-78"/>
            </a:endParaRPr>
          </a:p>
          <a:p>
            <a:pPr algn="ctr" rt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318447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854" y="-245660"/>
            <a:ext cx="11204812" cy="1371600"/>
          </a:xfrm>
        </p:spPr>
        <p:txBody>
          <a:bodyPr>
            <a:normAutofit/>
          </a:bodyPr>
          <a:lstStyle/>
          <a:p>
            <a:pPr algn="ctr" rtl="1"/>
            <a:r>
              <a:rPr lang="fa-IR" sz="2500" b="1" dirty="0" smtClean="0">
                <a:solidFill>
                  <a:srgbClr val="FF0000"/>
                </a:solidFill>
                <a:cs typeface="B Mitra" panose="00000400000000000000" pitchFamily="2" charset="-78"/>
              </a:rPr>
              <a:t>هرم سنی جمعیت در سال‌های 90 و 94 بر اساس سرشماری 1390 و پیش‌بینی جمعیت در سال 1394</a:t>
            </a:r>
            <a:endParaRPr lang="en-US" sz="2500" b="1" dirty="0">
              <a:solidFill>
                <a:srgbClr val="FF0000"/>
              </a:solidFill>
              <a:cs typeface="B Mitra" panose="00000400000000000000" pitchFamily="2" charset="-78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09433" y="1006523"/>
            <a:ext cx="11205462" cy="5735471"/>
            <a:chOff x="0" y="-28054"/>
            <a:chExt cx="9517725" cy="2917580"/>
          </a:xfrm>
        </p:grpSpPr>
        <p:graphicFrame>
          <p:nvGraphicFramePr>
            <p:cNvPr id="10" name="Chart 9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xmlns="" val="1942786068"/>
                </p:ext>
              </p:extLst>
            </p:nvPr>
          </p:nvGraphicFramePr>
          <p:xfrm>
            <a:off x="0" y="-28054"/>
            <a:ext cx="4860000" cy="291758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11" name="Chart 10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xmlns="" val="3497252725"/>
                </p:ext>
              </p:extLst>
            </p:nvPr>
          </p:nvGraphicFramePr>
          <p:xfrm>
            <a:off x="4657725" y="-21039"/>
            <a:ext cx="4860000" cy="290104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xmlns="" val="5900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566217878"/>
              </p:ext>
            </p:extLst>
          </p:nvPr>
        </p:nvGraphicFramePr>
        <p:xfrm>
          <a:off x="259307" y="646331"/>
          <a:ext cx="11696132" cy="62116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872530" y="354842"/>
            <a:ext cx="91342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cs typeface="B Mitra" panose="00000400000000000000" pitchFamily="2" charset="-78"/>
              </a:rPr>
              <a:t>سهم جمعيت داراي اشتغال ناقص زماني بر حسب جنس و به تفكيك مناطق شهري و روستايي93-1384</a:t>
            </a:r>
            <a:endParaRPr lang="en-US" sz="2000" b="1" dirty="0">
              <a:solidFill>
                <a:srgbClr val="FF0000"/>
              </a:solidFill>
              <a:cs typeface="B Mitra" panose="00000400000000000000" pitchFamily="2" charset="-78"/>
            </a:endParaRPr>
          </a:p>
          <a:p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053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257" y="642594"/>
            <a:ext cx="10355943" cy="983006"/>
          </a:xfrm>
        </p:spPr>
        <p:txBody>
          <a:bodyPr>
            <a:normAutofit/>
          </a:bodyPr>
          <a:lstStyle/>
          <a:p>
            <a:pPr algn="r" rtl="1"/>
            <a:r>
              <a:rPr lang="fa-IR" sz="3200" b="1" dirty="0" smtClean="0">
                <a:solidFill>
                  <a:srgbClr val="FF0000"/>
                </a:solidFill>
                <a:cs typeface="B Mitra" panose="00000400000000000000" pitchFamily="2" charset="-78"/>
              </a:rPr>
              <a:t>شاغلین (هزار نفر) بر حسب تعداد ساعت کار معمول در هفته در شغل اصلی</a:t>
            </a:r>
            <a:endParaRPr lang="en-US" sz="3200" b="1" dirty="0">
              <a:solidFill>
                <a:srgbClr val="FF0000"/>
              </a:solidFill>
              <a:cs typeface="B Mitra" panose="00000400000000000000" pitchFamily="2" charset="-78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066801" y="1871002"/>
          <a:ext cx="10058398" cy="3461878"/>
        </p:xfrm>
        <a:graphic>
          <a:graphicData uri="http://schemas.openxmlformats.org/drawingml/2006/table">
            <a:tbl>
              <a:tblPr rtl="1">
                <a:tableStyleId>{5C22544A-7EE6-4342-B048-85BDC9FD1C3A}</a:tableStyleId>
              </a:tblPr>
              <a:tblGrid>
                <a:gridCol w="1752108"/>
                <a:gridCol w="830629"/>
                <a:gridCol w="830629"/>
                <a:gridCol w="830629"/>
                <a:gridCol w="830629"/>
                <a:gridCol w="830629"/>
                <a:gridCol w="830629"/>
                <a:gridCol w="830629"/>
                <a:gridCol w="830629"/>
                <a:gridCol w="830629"/>
                <a:gridCol w="830629"/>
              </a:tblGrid>
              <a:tr h="839764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600" b="1" u="none" strike="noStrike" dirty="0" smtClean="0">
                          <a:effectLst/>
                          <a:cs typeface="B Mitra" panose="00000400000000000000" pitchFamily="2" charset="-78"/>
                        </a:rPr>
                        <a:t>تعدادساعت </a:t>
                      </a:r>
                      <a:r>
                        <a:rPr lang="fa-IR" sz="1600" b="1" u="none" strike="noStrike" dirty="0">
                          <a:effectLst/>
                          <a:cs typeface="B Mitra" panose="00000400000000000000" pitchFamily="2" charset="-78"/>
                        </a:rPr>
                        <a:t>كار معمول </a:t>
                      </a:r>
                      <a:r>
                        <a:rPr lang="fa-IR" sz="1600" b="1" u="none" strike="noStrike" dirty="0" smtClean="0">
                          <a:effectLst/>
                          <a:cs typeface="B Mitra" panose="00000400000000000000" pitchFamily="2" charset="-78"/>
                        </a:rPr>
                        <a:t>در هفته در شغل </a:t>
                      </a:r>
                      <a:r>
                        <a:rPr lang="fa-IR" sz="1600" b="1" u="none" strike="noStrike" dirty="0">
                          <a:effectLst/>
                          <a:cs typeface="B Mitra" panose="00000400000000000000" pitchFamily="2" charset="-78"/>
                        </a:rPr>
                        <a:t>اصلي</a:t>
                      </a:r>
                      <a:endParaRPr lang="fa-IR" sz="1600" b="1" i="0" u="none" strike="noStrike" dirty="0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84</a:t>
                      </a:r>
                      <a:endParaRPr lang="en-US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85</a:t>
                      </a:r>
                      <a:endParaRPr lang="en-US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86</a:t>
                      </a:r>
                      <a:endParaRPr lang="en-US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87</a:t>
                      </a:r>
                      <a:endParaRPr lang="en-US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88</a:t>
                      </a:r>
                      <a:endParaRPr lang="en-US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89</a:t>
                      </a:r>
                      <a:endParaRPr lang="en-US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90</a:t>
                      </a:r>
                      <a:endParaRPr lang="en-US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91</a:t>
                      </a:r>
                      <a:endParaRPr lang="en-US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92</a:t>
                      </a:r>
                      <a:endParaRPr lang="en-US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93</a:t>
                      </a:r>
                      <a:endParaRPr lang="en-US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/>
                    </a:solidFill>
                  </a:tcPr>
                </a:tc>
              </a:tr>
              <a:tr h="291346">
                <a:tc>
                  <a:txBody>
                    <a:bodyPr/>
                    <a:lstStyle/>
                    <a:p>
                      <a:pPr algn="r" rtl="1" fontAlgn="b"/>
                      <a:r>
                        <a:rPr lang="fa-IR" sz="1400" b="1" u="none" strike="noStrike" dirty="0">
                          <a:effectLst/>
                          <a:cs typeface="B Mitra" panose="00000400000000000000" pitchFamily="2" charset="-78"/>
                        </a:rPr>
                        <a:t>مرد و زن</a:t>
                      </a:r>
                      <a:endParaRPr lang="fa-IR" sz="1400" b="1" i="0" u="none" strike="noStrike" dirty="0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 dirty="0">
                          <a:latin typeface="Arial"/>
                        </a:rPr>
                        <a:t>     </a:t>
                      </a:r>
                      <a:r>
                        <a:rPr lang="en-US" sz="1400" b="1" i="0" u="none" strike="noStrike" dirty="0" smtClean="0">
                          <a:latin typeface="Arial"/>
                        </a:rPr>
                        <a:t>20,619 </a:t>
                      </a:r>
                      <a:endParaRPr lang="en-US" sz="14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 dirty="0">
                          <a:latin typeface="Arial"/>
                        </a:rPr>
                        <a:t>     </a:t>
                      </a:r>
                      <a:r>
                        <a:rPr lang="en-US" sz="1400" b="1" i="0" u="none" strike="noStrike" dirty="0" smtClean="0">
                          <a:latin typeface="Arial"/>
                        </a:rPr>
                        <a:t>20,841 </a:t>
                      </a:r>
                      <a:endParaRPr lang="en-US" sz="14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 dirty="0">
                          <a:latin typeface="Arial"/>
                        </a:rPr>
                        <a:t>     </a:t>
                      </a:r>
                      <a:r>
                        <a:rPr lang="en-US" sz="1400" b="1" i="0" u="none" strike="noStrike" dirty="0" smtClean="0">
                          <a:latin typeface="Arial"/>
                        </a:rPr>
                        <a:t>21,092 </a:t>
                      </a:r>
                      <a:endParaRPr lang="en-US" sz="14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 dirty="0">
                          <a:latin typeface="Arial"/>
                        </a:rPr>
                        <a:t>    </a:t>
                      </a:r>
                      <a:r>
                        <a:rPr lang="en-US" sz="1400" b="1" i="0" u="none" strike="noStrike" dirty="0" smtClean="0">
                          <a:latin typeface="Arial"/>
                        </a:rPr>
                        <a:t> </a:t>
                      </a:r>
                      <a:r>
                        <a:rPr lang="en-US" sz="1400" b="1" i="0" u="none" strike="noStrike" dirty="0">
                          <a:latin typeface="Arial"/>
                        </a:rPr>
                        <a:t>20,500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 dirty="0">
                          <a:latin typeface="Arial"/>
                        </a:rPr>
                        <a:t>     </a:t>
                      </a:r>
                      <a:r>
                        <a:rPr lang="en-US" sz="1400" b="1" i="0" u="none" strike="noStrike" dirty="0" smtClean="0">
                          <a:latin typeface="Arial"/>
                        </a:rPr>
                        <a:t>21,001 </a:t>
                      </a:r>
                      <a:endParaRPr lang="en-US" sz="14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 dirty="0">
                          <a:latin typeface="Arial"/>
                        </a:rPr>
                        <a:t>    </a:t>
                      </a:r>
                      <a:r>
                        <a:rPr lang="en-US" sz="1400" b="1" i="0" u="none" strike="noStrike" dirty="0" smtClean="0">
                          <a:latin typeface="Arial"/>
                        </a:rPr>
                        <a:t> </a:t>
                      </a:r>
                      <a:r>
                        <a:rPr lang="en-US" sz="1400" b="1" i="0" u="none" strike="noStrike" dirty="0">
                          <a:latin typeface="Arial"/>
                        </a:rPr>
                        <a:t>20,657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 dirty="0">
                          <a:latin typeface="Arial"/>
                        </a:rPr>
                        <a:t>    </a:t>
                      </a:r>
                      <a:r>
                        <a:rPr lang="en-US" sz="1400" b="1" i="0" u="none" strike="noStrike" dirty="0" smtClean="0">
                          <a:latin typeface="Arial"/>
                        </a:rPr>
                        <a:t> </a:t>
                      </a:r>
                      <a:r>
                        <a:rPr lang="en-US" sz="1400" b="1" i="0" u="none" strike="noStrike" dirty="0">
                          <a:latin typeface="Arial"/>
                        </a:rPr>
                        <a:t>20,510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 dirty="0">
                          <a:latin typeface="Arial"/>
                        </a:rPr>
                        <a:t>    </a:t>
                      </a:r>
                      <a:r>
                        <a:rPr lang="en-US" sz="1400" b="1" i="0" u="none" strike="noStrike" dirty="0" smtClean="0">
                          <a:latin typeface="Arial"/>
                        </a:rPr>
                        <a:t> </a:t>
                      </a:r>
                      <a:r>
                        <a:rPr lang="en-US" sz="1400" b="1" i="0" u="none" strike="noStrike" dirty="0">
                          <a:latin typeface="Arial"/>
                        </a:rPr>
                        <a:t>20,628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 dirty="0">
                          <a:latin typeface="Arial"/>
                        </a:rPr>
                        <a:t>     </a:t>
                      </a:r>
                      <a:r>
                        <a:rPr lang="en-US" sz="1400" b="1" i="0" u="none" strike="noStrike" dirty="0" smtClean="0">
                          <a:latin typeface="Arial"/>
                        </a:rPr>
                        <a:t>21,346 </a:t>
                      </a:r>
                      <a:endParaRPr lang="en-US" sz="14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 dirty="0">
                          <a:latin typeface="Arial"/>
                        </a:rPr>
                        <a:t>     </a:t>
                      </a:r>
                      <a:r>
                        <a:rPr lang="en-US" sz="1400" b="1" i="0" u="none" strike="noStrike" dirty="0" smtClean="0">
                          <a:latin typeface="Arial"/>
                        </a:rPr>
                        <a:t>21,304 </a:t>
                      </a:r>
                      <a:endParaRPr lang="en-US" sz="14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291346">
                <a:tc>
                  <a:txBody>
                    <a:bodyPr/>
                    <a:lstStyle/>
                    <a:p>
                      <a:pPr algn="r" rtl="1" fontAlgn="b"/>
                      <a:r>
                        <a:rPr lang="fa-IR" sz="1400" b="1" u="none" strike="noStrike" dirty="0">
                          <a:effectLst/>
                          <a:cs typeface="B Mitra" panose="00000400000000000000" pitchFamily="2" charset="-78"/>
                        </a:rPr>
                        <a:t>كمتراز 14ساعت</a:t>
                      </a:r>
                      <a:endParaRPr lang="fa-IR" sz="1400" b="1" i="0" u="none" strike="noStrike" dirty="0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>
                          <a:latin typeface="Arial"/>
                        </a:rPr>
                        <a:t>       1,093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>
                          <a:latin typeface="Arial"/>
                        </a:rPr>
                        <a:t>       1,051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>
                          <a:latin typeface="Arial"/>
                        </a:rPr>
                        <a:t>          938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 dirty="0">
                          <a:latin typeface="Arial"/>
                        </a:rPr>
                        <a:t>          992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 dirty="0">
                          <a:latin typeface="Arial"/>
                        </a:rPr>
                        <a:t>       1,162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 dirty="0">
                          <a:latin typeface="Arial"/>
                        </a:rPr>
                        <a:t>       1,153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 dirty="0">
                          <a:latin typeface="Arial"/>
                        </a:rPr>
                        <a:t>       1,010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 dirty="0">
                          <a:latin typeface="Arial"/>
                        </a:rPr>
                        <a:t>          974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 dirty="0">
                          <a:latin typeface="Arial"/>
                        </a:rPr>
                        <a:t>          923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 dirty="0">
                          <a:latin typeface="Arial"/>
                        </a:rPr>
                        <a:t>          925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291346">
                <a:tc>
                  <a:txBody>
                    <a:bodyPr/>
                    <a:lstStyle/>
                    <a:p>
                      <a:pPr algn="r" rtl="1" fontAlgn="b"/>
                      <a:r>
                        <a:rPr lang="fa-IR" sz="1400" b="1" u="none" strike="noStrike" dirty="0">
                          <a:effectLst/>
                          <a:cs typeface="B Mitra" panose="00000400000000000000" pitchFamily="2" charset="-78"/>
                        </a:rPr>
                        <a:t>14 - 19ساعت</a:t>
                      </a:r>
                      <a:endParaRPr lang="fa-IR" sz="1400" b="1" i="0" u="none" strike="noStrike" dirty="0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>
                          <a:latin typeface="Arial"/>
                        </a:rPr>
                        <a:t>          656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>
                          <a:latin typeface="Arial"/>
                        </a:rPr>
                        <a:t>          614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>
                          <a:latin typeface="Arial"/>
                        </a:rPr>
                        <a:t>          601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>
                          <a:latin typeface="Arial"/>
                        </a:rPr>
                        <a:t>          639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>
                          <a:latin typeface="Arial"/>
                        </a:rPr>
                        <a:t>          792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>
                          <a:latin typeface="Arial"/>
                        </a:rPr>
                        <a:t>          787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>
                          <a:latin typeface="Arial"/>
                        </a:rPr>
                        <a:t>          643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>
                          <a:latin typeface="Arial"/>
                        </a:rPr>
                        <a:t>          700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>
                          <a:latin typeface="Arial"/>
                        </a:rPr>
                        <a:t>          623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 dirty="0">
                          <a:latin typeface="Arial"/>
                        </a:rPr>
                        <a:t>          636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291346">
                <a:tc>
                  <a:txBody>
                    <a:bodyPr/>
                    <a:lstStyle/>
                    <a:p>
                      <a:pPr algn="r" rtl="1" fontAlgn="b"/>
                      <a:r>
                        <a:rPr lang="fa-IR" sz="1400" b="1" u="none" strike="noStrike" dirty="0">
                          <a:effectLst/>
                          <a:cs typeface="B Mitra" panose="00000400000000000000" pitchFamily="2" charset="-78"/>
                        </a:rPr>
                        <a:t>20 - 25ساعت</a:t>
                      </a:r>
                      <a:endParaRPr lang="fa-IR" sz="1400" b="1" i="0" u="none" strike="noStrike" dirty="0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>
                          <a:latin typeface="Arial"/>
                        </a:rPr>
                        <a:t>       1,530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>
                          <a:latin typeface="Arial"/>
                        </a:rPr>
                        <a:t>       1,499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>
                          <a:latin typeface="Arial"/>
                        </a:rPr>
                        <a:t>       1,420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>
                          <a:latin typeface="Arial"/>
                        </a:rPr>
                        <a:t>       1,433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>
                          <a:latin typeface="Arial"/>
                        </a:rPr>
                        <a:t>       1,719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>
                          <a:latin typeface="Arial"/>
                        </a:rPr>
                        <a:t>       1,685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>
                          <a:latin typeface="Arial"/>
                        </a:rPr>
                        <a:t>       1,465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>
                          <a:latin typeface="Arial"/>
                        </a:rPr>
                        <a:t>       1,531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>
                          <a:latin typeface="Arial"/>
                        </a:rPr>
                        <a:t>       1,520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 dirty="0">
                          <a:latin typeface="Arial"/>
                        </a:rPr>
                        <a:t>       1,520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291346">
                <a:tc>
                  <a:txBody>
                    <a:bodyPr/>
                    <a:lstStyle/>
                    <a:p>
                      <a:pPr algn="r" rtl="1" fontAlgn="b"/>
                      <a:r>
                        <a:rPr lang="fa-IR" sz="1400" b="1" u="none" strike="noStrike" dirty="0">
                          <a:effectLst/>
                          <a:cs typeface="B Mitra" panose="00000400000000000000" pitchFamily="2" charset="-78"/>
                        </a:rPr>
                        <a:t>26 - 31ساعت</a:t>
                      </a:r>
                      <a:endParaRPr lang="fa-IR" sz="1400" b="1" i="0" u="none" strike="noStrike" dirty="0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>
                          <a:latin typeface="Arial"/>
                        </a:rPr>
                        <a:t>       1,093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>
                          <a:latin typeface="Arial"/>
                        </a:rPr>
                        <a:t>       1,010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>
                          <a:latin typeface="Arial"/>
                        </a:rPr>
                        <a:t>          977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>
                          <a:latin typeface="Arial"/>
                        </a:rPr>
                        <a:t>          950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>
                          <a:latin typeface="Arial"/>
                        </a:rPr>
                        <a:t>       1,020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>
                          <a:latin typeface="Arial"/>
                        </a:rPr>
                        <a:t>       1,025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>
                          <a:latin typeface="Arial"/>
                        </a:rPr>
                        <a:t>          983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>
                          <a:latin typeface="Arial"/>
                        </a:rPr>
                        <a:t>       1,003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>
                          <a:latin typeface="Arial"/>
                        </a:rPr>
                        <a:t>       1,004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 dirty="0">
                          <a:latin typeface="Arial"/>
                        </a:rPr>
                        <a:t>          994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291346">
                <a:tc>
                  <a:txBody>
                    <a:bodyPr/>
                    <a:lstStyle/>
                    <a:p>
                      <a:pPr algn="r" rtl="1" fontAlgn="b"/>
                      <a:r>
                        <a:rPr lang="fa-IR" sz="1400" b="1" u="none" strike="noStrike" dirty="0">
                          <a:effectLst/>
                          <a:cs typeface="B Mitra" panose="00000400000000000000" pitchFamily="2" charset="-78"/>
                        </a:rPr>
                        <a:t>32 - 37ساعت</a:t>
                      </a:r>
                      <a:endParaRPr lang="fa-IR" sz="1400" b="1" i="0" u="none" strike="noStrike" dirty="0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>
                          <a:latin typeface="Arial"/>
                        </a:rPr>
                        <a:t>       1,357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>
                          <a:latin typeface="Arial"/>
                        </a:rPr>
                        <a:t>       1,350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>
                          <a:latin typeface="Arial"/>
                        </a:rPr>
                        <a:t>       1,329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>
                          <a:latin typeface="Arial"/>
                        </a:rPr>
                        <a:t>       1,279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>
                          <a:latin typeface="Arial"/>
                        </a:rPr>
                        <a:t>       1,378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>
                          <a:latin typeface="Arial"/>
                        </a:rPr>
                        <a:t>       1,461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>
                          <a:latin typeface="Arial"/>
                        </a:rPr>
                        <a:t>       1,361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>
                          <a:latin typeface="Arial"/>
                        </a:rPr>
                        <a:t>       1,389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>
                          <a:latin typeface="Arial"/>
                        </a:rPr>
                        <a:t>       1,396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 dirty="0">
                          <a:latin typeface="Arial"/>
                        </a:rPr>
                        <a:t>       1,372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291346">
                <a:tc>
                  <a:txBody>
                    <a:bodyPr/>
                    <a:lstStyle/>
                    <a:p>
                      <a:pPr algn="r" rtl="1" fontAlgn="b"/>
                      <a:r>
                        <a:rPr lang="fa-IR" sz="1400" b="1" u="none" strike="noStrike" dirty="0">
                          <a:effectLst/>
                          <a:cs typeface="B Mitra" panose="00000400000000000000" pitchFamily="2" charset="-78"/>
                        </a:rPr>
                        <a:t>38 - 43ساعت</a:t>
                      </a:r>
                      <a:endParaRPr lang="fa-IR" sz="1400" b="1" i="0" u="none" strike="noStrike" dirty="0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>
                          <a:latin typeface="Arial"/>
                        </a:rPr>
                        <a:t>       1,349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>
                          <a:latin typeface="Arial"/>
                        </a:rPr>
                        <a:t>       1,154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>
                          <a:latin typeface="Arial"/>
                        </a:rPr>
                        <a:t>       1,129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>
                          <a:latin typeface="Arial"/>
                        </a:rPr>
                        <a:t>       1,115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>
                          <a:latin typeface="Arial"/>
                        </a:rPr>
                        <a:t>       1,230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>
                          <a:latin typeface="Arial"/>
                        </a:rPr>
                        <a:t>       1,147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>
                          <a:latin typeface="Arial"/>
                        </a:rPr>
                        <a:t>       1,284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>
                          <a:latin typeface="Arial"/>
                        </a:rPr>
                        <a:t>       1,376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>
                          <a:latin typeface="Arial"/>
                        </a:rPr>
                        <a:t>       1,492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 dirty="0">
                          <a:latin typeface="Arial"/>
                        </a:rPr>
                        <a:t>       1,465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291346">
                <a:tc>
                  <a:txBody>
                    <a:bodyPr/>
                    <a:lstStyle/>
                    <a:p>
                      <a:pPr algn="r" rtl="1" fontAlgn="b"/>
                      <a:r>
                        <a:rPr lang="fa-IR" sz="1400" b="1" u="none" strike="noStrike" dirty="0">
                          <a:effectLst/>
                          <a:cs typeface="B Mitra" panose="00000400000000000000" pitchFamily="2" charset="-78"/>
                        </a:rPr>
                        <a:t>44 - 49ساعت</a:t>
                      </a:r>
                      <a:endParaRPr lang="fa-IR" sz="1400" b="1" i="0" u="none" strike="noStrike" dirty="0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>
                          <a:latin typeface="Arial"/>
                        </a:rPr>
                        <a:t>       4,539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>
                          <a:latin typeface="Arial"/>
                        </a:rPr>
                        <a:t>       5,157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>
                          <a:latin typeface="Arial"/>
                        </a:rPr>
                        <a:t>       5,439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>
                          <a:latin typeface="Arial"/>
                        </a:rPr>
                        <a:t>       5,356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>
                          <a:latin typeface="Arial"/>
                        </a:rPr>
                        <a:t>       5,270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>
                          <a:latin typeface="Arial"/>
                        </a:rPr>
                        <a:t>       5,317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>
                          <a:latin typeface="Arial"/>
                        </a:rPr>
                        <a:t>       5,722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>
                          <a:latin typeface="Arial"/>
                        </a:rPr>
                        <a:t>       5,519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>
                          <a:latin typeface="Arial"/>
                        </a:rPr>
                        <a:t>       5,995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>
                          <a:latin typeface="Arial"/>
                        </a:rPr>
                        <a:t>       6,348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291346">
                <a:tc>
                  <a:txBody>
                    <a:bodyPr/>
                    <a:lstStyle/>
                    <a:p>
                      <a:pPr algn="r" rtl="1" fontAlgn="b"/>
                      <a:r>
                        <a:rPr lang="fa-IR" sz="1400" b="1" u="none" strike="noStrike" dirty="0">
                          <a:effectLst/>
                          <a:cs typeface="B Mitra" panose="00000400000000000000" pitchFamily="2" charset="-78"/>
                        </a:rPr>
                        <a:t>50ساعت و بيشتر</a:t>
                      </a:r>
                      <a:endParaRPr lang="fa-IR" sz="1400" b="1" i="0" u="none" strike="noStrike" dirty="0"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>
                          <a:latin typeface="Arial"/>
                        </a:rPr>
                        <a:t>       9,001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>
                          <a:latin typeface="Arial"/>
                        </a:rPr>
                        <a:t>       9,007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>
                          <a:latin typeface="Arial"/>
                        </a:rPr>
                        <a:t>       9,260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>
                          <a:latin typeface="Arial"/>
                        </a:rPr>
                        <a:t>       8,736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>
                          <a:latin typeface="Arial"/>
                        </a:rPr>
                        <a:t>       8,428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>
                          <a:latin typeface="Arial"/>
                        </a:rPr>
                        <a:t>       8,083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>
                          <a:latin typeface="Arial"/>
                        </a:rPr>
                        <a:t>       8,043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>
                          <a:latin typeface="Arial"/>
                        </a:rPr>
                        <a:t>       8,137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>
                          <a:latin typeface="Arial"/>
                        </a:rPr>
                        <a:t>       8,393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 dirty="0">
                          <a:latin typeface="Arial"/>
                        </a:rPr>
                        <a:t>       8,045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4629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23327701"/>
              </p:ext>
            </p:extLst>
          </p:nvPr>
        </p:nvGraphicFramePr>
        <p:xfrm>
          <a:off x="1642147" y="1079576"/>
          <a:ext cx="8834717" cy="51839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00721"/>
                <a:gridCol w="1745872"/>
                <a:gridCol w="1745872"/>
                <a:gridCol w="1745872"/>
                <a:gridCol w="1896380"/>
              </a:tblGrid>
              <a:tr h="525896">
                <a:tc gridSpan="5">
                  <a:txBody>
                    <a:bodyPr/>
                    <a:lstStyle/>
                    <a:p>
                      <a:pPr algn="ctr" rtl="1" fontAlgn="b"/>
                      <a:r>
                        <a:rPr lang="fa-IR" sz="2000" u="none" strike="noStrike" dirty="0" err="1" smtClean="0">
                          <a:effectLst/>
                          <a:cs typeface="B Mitra" panose="00000400000000000000" pitchFamily="2" charset="-78"/>
                        </a:rPr>
                        <a:t>تعدا</a:t>
                      </a:r>
                      <a:r>
                        <a:rPr lang="fa-IR" sz="2000" u="none" strike="noStrike" dirty="0" smtClean="0">
                          <a:effectLst/>
                          <a:cs typeface="B Mitra" panose="00000400000000000000" pitchFamily="2" charset="-78"/>
                        </a:rPr>
                        <a:t> شغل </a:t>
                      </a:r>
                      <a:r>
                        <a:rPr lang="fa-IR" sz="2000" u="none" strike="noStrike" dirty="0" err="1" smtClean="0">
                          <a:effectLst/>
                          <a:cs typeface="B Mitra" panose="00000400000000000000" pitchFamily="2" charset="-78"/>
                        </a:rPr>
                        <a:t>ايجاد</a:t>
                      </a:r>
                      <a:r>
                        <a:rPr lang="fa-IR" sz="2000" u="none" strike="noStrike" dirty="0" smtClean="0">
                          <a:effectLst/>
                          <a:cs typeface="B Mitra" panose="00000400000000000000" pitchFamily="2" charset="-78"/>
                        </a:rPr>
                        <a:t> شده در سال </a:t>
                      </a:r>
                      <a:r>
                        <a:rPr lang="fa-IR" sz="2000" u="none" strike="noStrike" dirty="0" err="1" smtClean="0">
                          <a:effectLst/>
                          <a:cs typeface="B Mitra" panose="00000400000000000000" pitchFamily="2" charset="-78"/>
                        </a:rPr>
                        <a:t>هاي</a:t>
                      </a:r>
                      <a:r>
                        <a:rPr lang="fa-IR" sz="2000" u="none" strike="noStrike" dirty="0" smtClean="0">
                          <a:effectLst/>
                          <a:cs typeface="B Mitra" panose="00000400000000000000" pitchFamily="2" charset="-78"/>
                        </a:rPr>
                        <a:t> 93-1392    </a:t>
                      </a:r>
                    </a:p>
                    <a:p>
                      <a:pPr algn="ctr" rtl="1" fontAlgn="b"/>
                      <a:endParaRPr lang="fa-IR" sz="2000" b="1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</a:tr>
              <a:tr h="420717"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6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جمع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6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متوسط فصلی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6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سال 93 به 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سال 92 به 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  <a:cs typeface="B Mitra" panose="00000400000000000000" pitchFamily="2" charset="-78"/>
                        </a:rPr>
                        <a:t>فصل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90677">
                <a:tc>
                  <a:txBody>
                    <a:bodyPr/>
                    <a:lstStyle/>
                    <a:p>
                      <a:pPr algn="ctr" fontAlgn="ctr"/>
                      <a:r>
                        <a:rPr lang="fa-IR" sz="1800" u="none" strike="noStrike" dirty="0">
                          <a:effectLst/>
                          <a:cs typeface="B Mitra" panose="00000400000000000000" pitchFamily="2" charset="-78"/>
                        </a:rPr>
                        <a:t>               176,848-</a:t>
                      </a:r>
                      <a:endParaRPr lang="fa-IR" sz="1800" b="0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a-IR" sz="1800" u="none" strike="noStrike">
                          <a:effectLst/>
                          <a:cs typeface="B Mitra" panose="00000400000000000000" pitchFamily="2" charset="-78"/>
                        </a:rPr>
                        <a:t>              88,424.00-</a:t>
                      </a:r>
                      <a:endParaRPr lang="fa-IR" sz="1800" b="0" i="0" u="none" strike="noStrike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a-IR" sz="1800" u="none" strike="noStrike">
                          <a:effectLst/>
                          <a:cs typeface="B Mitra" panose="00000400000000000000" pitchFamily="2" charset="-78"/>
                        </a:rPr>
                        <a:t>              1,064,479-</a:t>
                      </a:r>
                      <a:endParaRPr lang="fa-IR" sz="1800" b="0" i="0" u="none" strike="noStrike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a-IR" sz="1800" u="none" strike="noStrike" dirty="0">
                          <a:effectLst/>
                          <a:cs typeface="B Mitra" panose="00000400000000000000" pitchFamily="2" charset="-78"/>
                        </a:rPr>
                        <a:t>                 887,631 </a:t>
                      </a:r>
                      <a:endParaRPr lang="fa-IR" sz="1800" b="0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  <a:cs typeface="B Mitra" panose="00000400000000000000" pitchFamily="2" charset="-78"/>
                        </a:rPr>
                        <a:t>تفاوت بهار به بهار 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90677">
                <a:tc>
                  <a:txBody>
                    <a:bodyPr/>
                    <a:lstStyle/>
                    <a:p>
                      <a:pPr algn="ctr" fontAlgn="ctr"/>
                      <a:r>
                        <a:rPr lang="fa-IR" sz="1800" u="none" strike="noStrike" dirty="0">
                          <a:effectLst/>
                          <a:cs typeface="B Mitra" panose="00000400000000000000" pitchFamily="2" charset="-78"/>
                        </a:rPr>
                        <a:t>                 49,625 </a:t>
                      </a:r>
                      <a:endParaRPr lang="fa-IR" sz="1800" b="0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a-IR" sz="1800" u="none" strike="noStrike">
                          <a:effectLst/>
                          <a:cs typeface="B Mitra" panose="00000400000000000000" pitchFamily="2" charset="-78"/>
                        </a:rPr>
                        <a:t>              24,812.50 </a:t>
                      </a:r>
                      <a:endParaRPr lang="fa-IR" sz="1800" b="0" i="0" u="none" strike="noStrike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a-IR" sz="1800" u="none" strike="noStrike">
                          <a:effectLst/>
                          <a:cs typeface="B Mitra" panose="00000400000000000000" pitchFamily="2" charset="-78"/>
                        </a:rPr>
                        <a:t>                779,725-</a:t>
                      </a:r>
                      <a:endParaRPr lang="fa-IR" sz="1800" b="0" i="0" u="none" strike="noStrike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a-IR" sz="1800" u="none" strike="noStrike" dirty="0">
                          <a:effectLst/>
                          <a:cs typeface="B Mitra" panose="00000400000000000000" pitchFamily="2" charset="-78"/>
                        </a:rPr>
                        <a:t>                 829,350 </a:t>
                      </a:r>
                      <a:endParaRPr lang="fa-IR" sz="1800" b="0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  <a:cs typeface="B Mitra" panose="00000400000000000000" pitchFamily="2" charset="-78"/>
                        </a:rPr>
                        <a:t>تفاوت تابستان به تابستان 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90677">
                <a:tc>
                  <a:txBody>
                    <a:bodyPr/>
                    <a:lstStyle/>
                    <a:p>
                      <a:pPr algn="ctr" fontAlgn="ctr"/>
                      <a:r>
                        <a:rPr lang="fa-IR" sz="1800" u="none" strike="noStrike" dirty="0">
                          <a:effectLst/>
                          <a:cs typeface="B Mitra" panose="00000400000000000000" pitchFamily="2" charset="-78"/>
                        </a:rPr>
                        <a:t>                210,182 </a:t>
                      </a:r>
                      <a:endParaRPr lang="fa-IR" sz="1800" b="0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a-IR" sz="1800" u="none" strike="noStrike">
                          <a:effectLst/>
                          <a:cs typeface="B Mitra" panose="00000400000000000000" pitchFamily="2" charset="-78"/>
                        </a:rPr>
                        <a:t>             105,091.00 </a:t>
                      </a:r>
                      <a:endParaRPr lang="fa-IR" sz="1800" b="0" i="0" u="none" strike="noStrike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a-IR" sz="1800" u="none" strike="noStrike">
                          <a:effectLst/>
                          <a:cs typeface="B Mitra" panose="00000400000000000000" pitchFamily="2" charset="-78"/>
                        </a:rPr>
                        <a:t>                 632,169 </a:t>
                      </a:r>
                      <a:endParaRPr lang="fa-IR" sz="1800" b="0" i="0" u="none" strike="noStrike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a-IR" sz="1800" u="none" strike="noStrike" dirty="0">
                          <a:effectLst/>
                          <a:cs typeface="B Mitra" panose="00000400000000000000" pitchFamily="2" charset="-78"/>
                        </a:rPr>
                        <a:t>                421,987-</a:t>
                      </a:r>
                      <a:endParaRPr lang="fa-IR" sz="1800" b="0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  <a:cs typeface="B Mitra" panose="00000400000000000000" pitchFamily="2" charset="-78"/>
                        </a:rPr>
                        <a:t>تفاوت پاییز به پاییز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90677">
                <a:tc>
                  <a:txBody>
                    <a:bodyPr/>
                    <a:lstStyle/>
                    <a:p>
                      <a:pPr algn="ctr" fontAlgn="ctr"/>
                      <a:r>
                        <a:rPr lang="fa-IR" sz="1800" u="none" strike="noStrike" dirty="0">
                          <a:effectLst/>
                          <a:cs typeface="B Mitra" panose="00000400000000000000" pitchFamily="2" charset="-78"/>
                        </a:rPr>
                        <a:t>                488,859 </a:t>
                      </a:r>
                      <a:endParaRPr lang="fa-IR" sz="1800" b="0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a-IR" sz="1800" u="none" strike="noStrike" dirty="0">
                          <a:effectLst/>
                          <a:cs typeface="B Mitra" panose="00000400000000000000" pitchFamily="2" charset="-78"/>
                        </a:rPr>
                        <a:t>             244,429.50 </a:t>
                      </a:r>
                      <a:endParaRPr lang="fa-IR" sz="1800" b="0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a-IR" sz="1800" u="none" strike="noStrike" dirty="0">
                          <a:effectLst/>
                          <a:cs typeface="B Mitra" panose="00000400000000000000" pitchFamily="2" charset="-78"/>
                        </a:rPr>
                        <a:t>              1,044,528 </a:t>
                      </a:r>
                      <a:endParaRPr lang="fa-IR" sz="1800" b="0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a-IR" sz="1800" u="none" strike="noStrike" dirty="0">
                          <a:effectLst/>
                          <a:cs typeface="B Mitra" panose="00000400000000000000" pitchFamily="2" charset="-78"/>
                        </a:rPr>
                        <a:t>                555,669-</a:t>
                      </a:r>
                      <a:endParaRPr lang="fa-IR" sz="1800" b="0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  <a:cs typeface="B Mitra" panose="00000400000000000000" pitchFamily="2" charset="-78"/>
                        </a:rPr>
                        <a:t>تفاوت زمستان به زمستان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90677"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800" u="none" strike="noStrike" dirty="0">
                          <a:effectLst/>
                          <a:cs typeface="B Mitra" panose="00000400000000000000" pitchFamily="2" charset="-78"/>
                        </a:rPr>
                        <a:t>جمع چهار فصل</a:t>
                      </a:r>
                      <a:endParaRPr lang="fa-IR" sz="1800" b="0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a-IR" sz="1800" u="none" strike="noStrike" dirty="0">
                          <a:effectLst/>
                          <a:cs typeface="B Mitra" panose="00000400000000000000" pitchFamily="2" charset="-78"/>
                        </a:rPr>
                        <a:t>                 285,909 </a:t>
                      </a:r>
                      <a:endParaRPr lang="fa-IR" sz="1800" b="0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a-IR" sz="1800" b="0" i="0" u="none" strike="noStrike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a-IR" sz="1800" b="0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a-IR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90677"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800" u="none" strike="noStrike" dirty="0">
                          <a:effectLst/>
                          <a:cs typeface="B Mitra" panose="00000400000000000000" pitchFamily="2" charset="-78"/>
                        </a:rPr>
                        <a:t>متوسط(تقسیم بر 4)</a:t>
                      </a:r>
                      <a:endParaRPr lang="fa-IR" sz="1800" b="0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a-IR" sz="1800" u="none" strike="noStrike" dirty="0">
                          <a:effectLst/>
                          <a:cs typeface="B Mitra" panose="00000400000000000000" pitchFamily="2" charset="-78"/>
                        </a:rPr>
                        <a:t>                  71,477 </a:t>
                      </a:r>
                      <a:endParaRPr lang="fa-IR" sz="1800" b="0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a-IR" sz="1800" b="0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a-IR" sz="1800" b="0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a-IR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85710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211477925"/>
              </p:ext>
            </p:extLst>
          </p:nvPr>
        </p:nvGraphicFramePr>
        <p:xfrm>
          <a:off x="272955" y="958374"/>
          <a:ext cx="11641541" cy="55652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669090" y="250489"/>
            <a:ext cx="68162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cs typeface="B Mitra" panose="00000400000000000000" pitchFamily="2" charset="-78"/>
              </a:rPr>
              <a:t>تعداد جواز صادر شده براي ايجاد كارگاه هاي صنعتي برحسب نوع 92-1384 </a:t>
            </a:r>
            <a:endParaRPr lang="en-US" sz="2000" b="1" dirty="0">
              <a:solidFill>
                <a:srgbClr val="FF0000"/>
              </a:solidFill>
              <a:cs typeface="B Mitra" panose="00000400000000000000" pitchFamily="2" charset="-78"/>
            </a:endParaRPr>
          </a:p>
          <a:p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245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092141127"/>
              </p:ext>
            </p:extLst>
          </p:nvPr>
        </p:nvGraphicFramePr>
        <p:xfrm>
          <a:off x="537882" y="914400"/>
          <a:ext cx="10912590" cy="54595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874656" y="272954"/>
            <a:ext cx="48237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cs typeface="B Mitra" panose="00000400000000000000" pitchFamily="2" charset="-78"/>
              </a:rPr>
              <a:t>تعداد شاغلين كارگاه‌هاي 10 نفر و بيش‌تر 92- 1384</a:t>
            </a:r>
            <a:endParaRPr lang="en-US" sz="2000" b="1" dirty="0">
              <a:solidFill>
                <a:srgbClr val="FF0000"/>
              </a:solidFill>
              <a:cs typeface="B Mitra" panose="00000400000000000000" pitchFamily="2" charset="-78"/>
            </a:endParaRPr>
          </a:p>
          <a:p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5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302582"/>
            <a:ext cx="10058400" cy="1371600"/>
          </a:xfrm>
        </p:spPr>
        <p:txBody>
          <a:bodyPr>
            <a:normAutofit/>
          </a:bodyPr>
          <a:lstStyle/>
          <a:p>
            <a:pPr algn="ctr" rtl="1"/>
            <a:r>
              <a:rPr lang="fa-IR" sz="5400" b="1" dirty="0" smtClean="0">
                <a:solidFill>
                  <a:srgbClr val="FF0000"/>
                </a:solidFill>
                <a:cs typeface="B Mitra" panose="00000400000000000000" pitchFamily="2" charset="-78"/>
              </a:rPr>
              <a:t>بیکاری</a:t>
            </a:r>
            <a:endParaRPr lang="en-US" sz="5400" b="1" dirty="0">
              <a:solidFill>
                <a:srgbClr val="FF0000"/>
              </a:solidFill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005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071106334"/>
              </p:ext>
            </p:extLst>
          </p:nvPr>
        </p:nvGraphicFramePr>
        <p:xfrm>
          <a:off x="204717" y="968991"/>
          <a:ext cx="11559654" cy="5527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1"/>
          <p:cNvSpPr txBox="1">
            <a:spLocks/>
          </p:cNvSpPr>
          <p:nvPr/>
        </p:nvSpPr>
        <p:spPr>
          <a:xfrm>
            <a:off x="1175982" y="205865"/>
            <a:ext cx="10058400" cy="7631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ctr" rtl="1"/>
            <a:r>
              <a:rPr lang="fa-IR" sz="2000" b="1" dirty="0" smtClean="0">
                <a:solidFill>
                  <a:srgbClr val="FF0000"/>
                </a:solidFill>
                <a:cs typeface="B Mitra" panose="00000400000000000000" pitchFamily="2" charset="-78"/>
              </a:rPr>
              <a:t>نرخ بیکاری به تفکیک جنس در سال‌های 84 تا 93</a:t>
            </a:r>
            <a:endParaRPr lang="fa-IR" sz="2000" b="1" dirty="0">
              <a:solidFill>
                <a:srgbClr val="FF0000"/>
              </a:solidFill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225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544841043"/>
              </p:ext>
            </p:extLst>
          </p:nvPr>
        </p:nvGraphicFramePr>
        <p:xfrm>
          <a:off x="368490" y="638630"/>
          <a:ext cx="11614244" cy="60214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153973" y="232013"/>
            <a:ext cx="63033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cs typeface="B Mitra" panose="00000400000000000000" pitchFamily="2" charset="-78"/>
              </a:rPr>
              <a:t>نرخ </a:t>
            </a:r>
            <a:r>
              <a:rPr lang="fa-IR" sz="2000" b="1" dirty="0" smtClean="0">
                <a:solidFill>
                  <a:srgbClr val="FF0000"/>
                </a:solidFill>
                <a:cs typeface="B Mitra" panose="00000400000000000000" pitchFamily="2" charset="-78"/>
              </a:rPr>
              <a:t>بيكاري (</a:t>
            </a:r>
            <a:r>
              <a:rPr lang="fa-IR" sz="2000" b="1" dirty="0">
                <a:solidFill>
                  <a:srgbClr val="FF0000"/>
                </a:solidFill>
                <a:cs typeface="B Mitra" panose="00000400000000000000" pitchFamily="2" charset="-78"/>
              </a:rPr>
              <a:t>مردان و زنان) بر حسب گروه‌هاي سني 5 ساله 93- </a:t>
            </a:r>
            <a:r>
              <a:rPr lang="fa-IR" sz="2000" b="1" dirty="0" smtClean="0">
                <a:solidFill>
                  <a:srgbClr val="FF0000"/>
                </a:solidFill>
                <a:cs typeface="B Mitra" panose="00000400000000000000" pitchFamily="2" charset="-78"/>
              </a:rPr>
              <a:t>1384</a:t>
            </a:r>
            <a:endParaRPr lang="en-US" sz="2000" b="1" dirty="0">
              <a:solidFill>
                <a:srgbClr val="FF0000"/>
              </a:solidFill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650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999642782"/>
              </p:ext>
            </p:extLst>
          </p:nvPr>
        </p:nvGraphicFramePr>
        <p:xfrm>
          <a:off x="368490" y="638630"/>
          <a:ext cx="11614244" cy="60214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153973" y="232013"/>
            <a:ext cx="63033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cs typeface="B Mitra" panose="00000400000000000000" pitchFamily="2" charset="-78"/>
              </a:rPr>
              <a:t>نرخ </a:t>
            </a:r>
            <a:r>
              <a:rPr lang="fa-IR" sz="2000" b="1" dirty="0" smtClean="0">
                <a:solidFill>
                  <a:srgbClr val="FF0000"/>
                </a:solidFill>
                <a:cs typeface="B Mitra" panose="00000400000000000000" pitchFamily="2" charset="-78"/>
              </a:rPr>
              <a:t>بيكاري (</a:t>
            </a:r>
            <a:r>
              <a:rPr lang="fa-IR" sz="2000" b="1" dirty="0">
                <a:solidFill>
                  <a:srgbClr val="FF0000"/>
                </a:solidFill>
                <a:cs typeface="B Mitra" panose="00000400000000000000" pitchFamily="2" charset="-78"/>
              </a:rPr>
              <a:t>مردان و </a:t>
            </a:r>
            <a:r>
              <a:rPr lang="fa-IR" sz="2000" b="1" dirty="0" smtClean="0">
                <a:solidFill>
                  <a:srgbClr val="FF0000"/>
                </a:solidFill>
                <a:cs typeface="B Mitra" panose="00000400000000000000" pitchFamily="2" charset="-78"/>
              </a:rPr>
              <a:t>زنان) بر </a:t>
            </a:r>
            <a:r>
              <a:rPr lang="fa-IR" sz="2000" b="1" dirty="0">
                <a:solidFill>
                  <a:srgbClr val="FF0000"/>
                </a:solidFill>
                <a:cs typeface="B Mitra" panose="00000400000000000000" pitchFamily="2" charset="-78"/>
              </a:rPr>
              <a:t>حسب گروه‌هاي سني 5 ساله 93- </a:t>
            </a:r>
            <a:r>
              <a:rPr lang="fa-IR" sz="2000" b="1" dirty="0" smtClean="0">
                <a:solidFill>
                  <a:srgbClr val="FF0000"/>
                </a:solidFill>
                <a:cs typeface="B Mitra" panose="00000400000000000000" pitchFamily="2" charset="-78"/>
              </a:rPr>
              <a:t>1384</a:t>
            </a:r>
            <a:endParaRPr lang="en-US" sz="2000" b="1" dirty="0">
              <a:solidFill>
                <a:srgbClr val="FF0000"/>
              </a:solidFill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126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13309323"/>
              </p:ext>
            </p:extLst>
          </p:nvPr>
        </p:nvGraphicFramePr>
        <p:xfrm>
          <a:off x="218367" y="1173710"/>
          <a:ext cx="11750720" cy="5445452"/>
        </p:xfrm>
        <a:graphic>
          <a:graphicData uri="http://schemas.openxmlformats.org/drawingml/2006/table">
            <a:tbl>
              <a:tblPr rtl="1">
                <a:tableStyleId>{5C22544A-7EE6-4342-B048-85BDC9FD1C3A}</a:tableStyleId>
              </a:tblPr>
              <a:tblGrid>
                <a:gridCol w="1551180"/>
                <a:gridCol w="1019954"/>
                <a:gridCol w="1019954"/>
                <a:gridCol w="1019954"/>
                <a:gridCol w="1019954"/>
                <a:gridCol w="1019954"/>
                <a:gridCol w="1019954"/>
                <a:gridCol w="1019954"/>
                <a:gridCol w="1019954"/>
                <a:gridCol w="1019954"/>
                <a:gridCol w="1019954"/>
              </a:tblGrid>
              <a:tr h="565096"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600" b="1" u="none" strike="noStrike" dirty="0" smtClean="0">
                          <a:effectLst/>
                          <a:cs typeface="B Mitra" panose="00000400000000000000" pitchFamily="2" charset="-78"/>
                        </a:rPr>
                        <a:t>سال</a:t>
                      </a:r>
                      <a:endParaRPr lang="fa-IR" sz="1600" b="1" i="0" u="none" strike="noStrike" dirty="0"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u="none" strike="noStrike" dirty="0">
                          <a:effectLst/>
                          <a:latin typeface="+mn-lt"/>
                        </a:rPr>
                        <a:t>84</a:t>
                      </a:r>
                      <a:endParaRPr lang="en-US" sz="1600" b="0" i="0" u="none" strike="noStrike" dirty="0">
                        <a:effectLst/>
                        <a:latin typeface="+mn-lt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u="none" strike="noStrike" dirty="0">
                          <a:effectLst/>
                          <a:latin typeface="+mn-lt"/>
                        </a:rPr>
                        <a:t>85</a:t>
                      </a:r>
                      <a:endParaRPr lang="en-US" sz="1600" b="0" i="0" u="none" strike="noStrike" dirty="0">
                        <a:effectLst/>
                        <a:latin typeface="+mn-lt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u="none" strike="noStrike" dirty="0">
                          <a:effectLst/>
                          <a:latin typeface="+mn-lt"/>
                        </a:rPr>
                        <a:t>86</a:t>
                      </a:r>
                      <a:endParaRPr lang="en-US" sz="1600" b="0" i="0" u="none" strike="noStrike" dirty="0">
                        <a:effectLst/>
                        <a:latin typeface="+mn-lt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u="none" strike="noStrike" dirty="0">
                          <a:effectLst/>
                          <a:latin typeface="+mn-lt"/>
                        </a:rPr>
                        <a:t>87</a:t>
                      </a:r>
                      <a:endParaRPr lang="en-US" sz="1600" b="0" i="0" u="none" strike="noStrike" dirty="0">
                        <a:effectLst/>
                        <a:latin typeface="+mn-lt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u="none" strike="noStrike" dirty="0">
                          <a:effectLst/>
                          <a:latin typeface="+mn-lt"/>
                        </a:rPr>
                        <a:t>88</a:t>
                      </a:r>
                      <a:endParaRPr lang="en-US" sz="1600" b="0" i="0" u="none" strike="noStrike" dirty="0">
                        <a:effectLst/>
                        <a:latin typeface="+mn-lt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u="none" strike="noStrike" dirty="0">
                          <a:effectLst/>
                          <a:latin typeface="+mn-lt"/>
                        </a:rPr>
                        <a:t>89</a:t>
                      </a:r>
                      <a:endParaRPr lang="en-US" sz="1600" b="0" i="0" u="none" strike="noStrike" dirty="0">
                        <a:effectLst/>
                        <a:latin typeface="+mn-lt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u="none" strike="noStrike" dirty="0">
                          <a:effectLst/>
                          <a:latin typeface="+mn-lt"/>
                        </a:rPr>
                        <a:t>90</a:t>
                      </a:r>
                      <a:endParaRPr lang="en-US" sz="1600" b="0" i="0" u="none" strike="noStrike" dirty="0">
                        <a:effectLst/>
                        <a:latin typeface="+mn-lt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u="none" strike="noStrike" dirty="0">
                          <a:effectLst/>
                          <a:latin typeface="+mn-lt"/>
                        </a:rPr>
                        <a:t>91</a:t>
                      </a:r>
                      <a:endParaRPr lang="en-US" sz="1600" b="0" i="0" u="none" strike="noStrike" dirty="0">
                        <a:effectLst/>
                        <a:latin typeface="+mn-lt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u="none" strike="noStrike" dirty="0">
                          <a:effectLst/>
                          <a:latin typeface="+mn-lt"/>
                        </a:rPr>
                        <a:t>92</a:t>
                      </a:r>
                      <a:endParaRPr lang="en-US" sz="1600" b="0" i="0" u="none" strike="noStrike" dirty="0">
                        <a:effectLst/>
                        <a:latin typeface="+mn-lt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u="none" strike="noStrike" dirty="0">
                          <a:effectLst/>
                          <a:latin typeface="+mn-lt"/>
                        </a:rPr>
                        <a:t>93</a:t>
                      </a:r>
                      <a:endParaRPr lang="en-US" sz="1600" b="0" i="0" u="none" strike="noStrike" dirty="0">
                        <a:effectLst/>
                        <a:latin typeface="+mn-lt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35960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  <a:cs typeface="B Mitra" panose="00000400000000000000" pitchFamily="2" charset="-78"/>
                        </a:rPr>
                        <a:t>زن و مرد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</a:rPr>
                        <a:t>11.5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</a:rPr>
                        <a:t>11.3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</a:rPr>
                        <a:t>10.5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</a:rPr>
                        <a:t>10.4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</a:rPr>
                        <a:t>11.9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</a:rPr>
                        <a:t>13.5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12.3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12.1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10.4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10.6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</a:tr>
              <a:tr h="35960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  <a:cs typeface="B Mitra" panose="00000400000000000000" pitchFamily="2" charset="-78"/>
                        </a:rPr>
                        <a:t>10-14 ساله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4.7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5.2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4.2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5.8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4.5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7.1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</a:rPr>
                        <a:t>7.8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</a:rPr>
                        <a:t>9.8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</a:rPr>
                        <a:t>6.9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5.5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35960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  <a:cs typeface="B Mitra" panose="00000400000000000000" pitchFamily="2" charset="-78"/>
                        </a:rPr>
                        <a:t>15-19 ساله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18.0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18.0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16.3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17.5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19.3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22.5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21.3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19.1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18.6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</a:rPr>
                        <a:t>19.3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35960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  <a:cs typeface="B Mitra" panose="00000400000000000000" pitchFamily="2" charset="-78"/>
                        </a:rPr>
                        <a:t>20-24 ساله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26.2</a:t>
                      </a:r>
                      <a:endParaRPr lang="en-US" sz="16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solidFill>
                            <a:srgbClr val="C00000"/>
                          </a:solidFill>
                          <a:effectLst/>
                        </a:rPr>
                        <a:t>26.2</a:t>
                      </a:r>
                      <a:endParaRPr lang="en-US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solidFill>
                            <a:srgbClr val="C00000"/>
                          </a:solidFill>
                          <a:effectLst/>
                        </a:rPr>
                        <a:t>25.0</a:t>
                      </a:r>
                      <a:endParaRPr lang="en-US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solidFill>
                            <a:srgbClr val="C00000"/>
                          </a:solidFill>
                          <a:effectLst/>
                        </a:rPr>
                        <a:t>25.3</a:t>
                      </a:r>
                      <a:endParaRPr lang="en-US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solidFill>
                            <a:srgbClr val="C00000"/>
                          </a:solidFill>
                          <a:effectLst/>
                        </a:rPr>
                        <a:t>26.8</a:t>
                      </a:r>
                      <a:endParaRPr lang="en-US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solidFill>
                            <a:srgbClr val="C00000"/>
                          </a:solidFill>
                          <a:effectLst/>
                        </a:rPr>
                        <a:t>30.8</a:t>
                      </a:r>
                      <a:endParaRPr lang="en-US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28.2</a:t>
                      </a:r>
                      <a:endParaRPr lang="en-US" sz="16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29.1</a:t>
                      </a:r>
                      <a:endParaRPr lang="en-US" sz="16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25.4</a:t>
                      </a:r>
                      <a:endParaRPr lang="en-US" sz="16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26.7</a:t>
                      </a:r>
                      <a:endParaRPr lang="en-US" sz="16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35960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  <a:cs typeface="B Mitra" panose="00000400000000000000" pitchFamily="2" charset="-78"/>
                        </a:rPr>
                        <a:t>25-29 ساله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16.2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16.6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16.8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17.0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18.9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22.0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21.3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22.1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19.0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</a:rPr>
                        <a:t>19.4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35960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  <a:cs typeface="B Mitra" panose="00000400000000000000" pitchFamily="2" charset="-78"/>
                        </a:rPr>
                        <a:t>30-34 ساله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7.8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8.0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8.2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7.8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10.0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10.8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10.3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10.8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9.7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</a:rPr>
                        <a:t>10.2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35960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  <a:cs typeface="B Mitra" panose="00000400000000000000" pitchFamily="2" charset="-78"/>
                        </a:rPr>
                        <a:t>35-39 ساله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5.4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5.5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4.9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4.9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6.1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6.9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6.9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6.4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5.5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</a:rPr>
                        <a:t>5.8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35960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  <a:cs typeface="B Mitra" panose="00000400000000000000" pitchFamily="2" charset="-78"/>
                        </a:rPr>
                        <a:t>40-44 ساله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4.5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4.3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3.7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3.8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5.7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5.3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5.5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5.2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4.0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</a:rPr>
                        <a:t>4.6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35960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  <a:cs typeface="B Mitra" panose="00000400000000000000" pitchFamily="2" charset="-78"/>
                        </a:rPr>
                        <a:t>45-49 ساله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4.3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4.1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3.6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3.5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4.5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6.2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4.5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4.2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3.4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</a:rPr>
                        <a:t>3.8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35960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  <a:cs typeface="B Mitra" panose="00000400000000000000" pitchFamily="2" charset="-78"/>
                        </a:rPr>
                        <a:t>50-54 ساله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5.8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5.0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3.8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3.2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4.6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4.1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4.6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3.8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3.4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</a:rPr>
                        <a:t>3.5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35960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  <a:cs typeface="B Mitra" panose="00000400000000000000" pitchFamily="2" charset="-78"/>
                        </a:rPr>
                        <a:t>55-59 ساله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5.3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3.6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3.6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3.3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4.9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6.4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4.0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3.9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3.3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</a:rPr>
                        <a:t>3.1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35960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  <a:cs typeface="B Mitra" panose="00000400000000000000" pitchFamily="2" charset="-78"/>
                        </a:rPr>
                        <a:t>60-64 ساله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3.7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3.4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2.8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2.2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2.7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3.9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3.2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2.2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2.4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</a:rPr>
                        <a:t>2.0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56509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  <a:cs typeface="B Mitra" panose="00000400000000000000" pitchFamily="2" charset="-78"/>
                        </a:rPr>
                        <a:t>65 ساله و بيش‌تر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2.1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1.3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1.1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1.0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</a:rPr>
                        <a:t>1.3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1.6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1.7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0.6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1.2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</a:rPr>
                        <a:t>1.0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785483" y="382139"/>
            <a:ext cx="63033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cs typeface="B Mitra" panose="00000400000000000000" pitchFamily="2" charset="-78"/>
              </a:rPr>
              <a:t>نرخ </a:t>
            </a:r>
            <a:r>
              <a:rPr lang="fa-IR" sz="2000" b="1" dirty="0" smtClean="0">
                <a:solidFill>
                  <a:srgbClr val="FF0000"/>
                </a:solidFill>
                <a:cs typeface="B Mitra" panose="00000400000000000000" pitchFamily="2" charset="-78"/>
              </a:rPr>
              <a:t>بيكاري (</a:t>
            </a:r>
            <a:r>
              <a:rPr lang="fa-IR" sz="2000" b="1" dirty="0">
                <a:solidFill>
                  <a:srgbClr val="FF0000"/>
                </a:solidFill>
                <a:cs typeface="B Mitra" panose="00000400000000000000" pitchFamily="2" charset="-78"/>
              </a:rPr>
              <a:t>مردان و </a:t>
            </a:r>
            <a:r>
              <a:rPr lang="fa-IR" sz="2000" b="1" dirty="0" smtClean="0">
                <a:solidFill>
                  <a:srgbClr val="FF0000"/>
                </a:solidFill>
                <a:cs typeface="B Mitra" panose="00000400000000000000" pitchFamily="2" charset="-78"/>
              </a:rPr>
              <a:t>زنان) بر </a:t>
            </a:r>
            <a:r>
              <a:rPr lang="fa-IR" sz="2000" b="1" dirty="0">
                <a:solidFill>
                  <a:srgbClr val="FF0000"/>
                </a:solidFill>
                <a:cs typeface="B Mitra" panose="00000400000000000000" pitchFamily="2" charset="-78"/>
              </a:rPr>
              <a:t>حسب گروه‌هاي سني 5 ساله 93- </a:t>
            </a:r>
            <a:r>
              <a:rPr lang="fa-IR" sz="2000" b="1" dirty="0" smtClean="0">
                <a:solidFill>
                  <a:srgbClr val="FF0000"/>
                </a:solidFill>
                <a:cs typeface="B Mitra" panose="00000400000000000000" pitchFamily="2" charset="-78"/>
              </a:rPr>
              <a:t>1384</a:t>
            </a:r>
            <a:endParaRPr lang="en-US" sz="2000" b="1" dirty="0">
              <a:solidFill>
                <a:srgbClr val="FF0000"/>
              </a:solidFill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043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989878984"/>
              </p:ext>
            </p:extLst>
          </p:nvPr>
        </p:nvGraphicFramePr>
        <p:xfrm>
          <a:off x="150125" y="696036"/>
          <a:ext cx="11928144" cy="6018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1"/>
          <p:cNvSpPr txBox="1">
            <a:spLocks/>
          </p:cNvSpPr>
          <p:nvPr/>
        </p:nvSpPr>
        <p:spPr>
          <a:xfrm>
            <a:off x="586854" y="-245660"/>
            <a:ext cx="11204812" cy="13716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ctr" rtl="1"/>
            <a:r>
              <a:rPr lang="fa-IR" sz="2400" b="1" dirty="0" smtClean="0">
                <a:solidFill>
                  <a:srgbClr val="FF0000"/>
                </a:solidFill>
                <a:cs typeface="B Mitra" panose="00000400000000000000" pitchFamily="2" charset="-78"/>
              </a:rPr>
              <a:t>مقایسه‌ی جمعیت (به هزار نفر) در سال‌های 1385 و 1390 بر اساس نتایج سرشماری‌های 1385 و 1390</a:t>
            </a:r>
            <a:endParaRPr lang="fa-IR" sz="2400" b="1" dirty="0">
              <a:solidFill>
                <a:srgbClr val="FF0000"/>
              </a:solidFill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971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883364334"/>
              </p:ext>
            </p:extLst>
          </p:nvPr>
        </p:nvGraphicFramePr>
        <p:xfrm>
          <a:off x="436728" y="624114"/>
          <a:ext cx="11109277" cy="59814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803701" y="232012"/>
            <a:ext cx="55050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cs typeface="B Mitra" panose="00000400000000000000" pitchFamily="2" charset="-78"/>
              </a:rPr>
              <a:t>نرخ بيكاري مردان بر حسب گروه‌هاي سني 5 ساله 93-1384</a:t>
            </a:r>
            <a:endParaRPr lang="en-US" sz="2000" b="1" dirty="0">
              <a:solidFill>
                <a:srgbClr val="FF0000"/>
              </a:solidFill>
              <a:cs typeface="B Mitra" panose="00000400000000000000" pitchFamily="2" charset="-78"/>
            </a:endParaRPr>
          </a:p>
          <a:p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83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27976749"/>
              </p:ext>
            </p:extLst>
          </p:nvPr>
        </p:nvGraphicFramePr>
        <p:xfrm>
          <a:off x="382135" y="1201000"/>
          <a:ext cx="11518713" cy="5418162"/>
        </p:xfrm>
        <a:graphic>
          <a:graphicData uri="http://schemas.openxmlformats.org/drawingml/2006/table">
            <a:tbl>
              <a:tblPr rtl="1">
                <a:tableStyleId>{5C22544A-7EE6-4342-B048-85BDC9FD1C3A}</a:tableStyleId>
              </a:tblPr>
              <a:tblGrid>
                <a:gridCol w="1520553"/>
                <a:gridCol w="999816"/>
                <a:gridCol w="999816"/>
                <a:gridCol w="999816"/>
                <a:gridCol w="999816"/>
                <a:gridCol w="999816"/>
                <a:gridCol w="999816"/>
                <a:gridCol w="999816"/>
                <a:gridCol w="999816"/>
                <a:gridCol w="999816"/>
                <a:gridCol w="999816"/>
              </a:tblGrid>
              <a:tr h="562263"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600" b="0" u="none" strike="noStrike" dirty="0" smtClean="0">
                          <a:effectLst/>
                          <a:cs typeface="B Mitra" panose="00000400000000000000" pitchFamily="2" charset="-78"/>
                        </a:rPr>
                        <a:t>سال</a:t>
                      </a:r>
                      <a:endParaRPr lang="fa-IR" sz="1600" b="0" i="0" u="none" strike="noStrike" dirty="0"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u="none" strike="noStrike" dirty="0">
                          <a:effectLst/>
                          <a:latin typeface="+mn-lt"/>
                        </a:rPr>
                        <a:t>84</a:t>
                      </a:r>
                      <a:endParaRPr lang="en-US" sz="1600" b="0" i="0" u="none" strike="noStrike" dirty="0">
                        <a:effectLst/>
                        <a:latin typeface="+mn-lt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u="none" strike="noStrike" dirty="0">
                          <a:effectLst/>
                          <a:latin typeface="+mn-lt"/>
                        </a:rPr>
                        <a:t>85</a:t>
                      </a:r>
                      <a:endParaRPr lang="en-US" sz="1600" b="0" i="0" u="none" strike="noStrike" dirty="0">
                        <a:effectLst/>
                        <a:latin typeface="+mn-lt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u="none" strike="noStrike" dirty="0">
                          <a:effectLst/>
                          <a:latin typeface="+mn-lt"/>
                        </a:rPr>
                        <a:t>86</a:t>
                      </a:r>
                      <a:endParaRPr lang="en-US" sz="1600" b="0" i="0" u="none" strike="noStrike" dirty="0">
                        <a:effectLst/>
                        <a:latin typeface="+mn-lt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u="none" strike="noStrike" dirty="0">
                          <a:effectLst/>
                          <a:latin typeface="+mn-lt"/>
                        </a:rPr>
                        <a:t>87</a:t>
                      </a:r>
                      <a:endParaRPr lang="en-US" sz="1600" b="0" i="0" u="none" strike="noStrike" dirty="0">
                        <a:effectLst/>
                        <a:latin typeface="+mn-lt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u="none" strike="noStrike" dirty="0">
                          <a:effectLst/>
                          <a:latin typeface="+mn-lt"/>
                        </a:rPr>
                        <a:t>88</a:t>
                      </a:r>
                      <a:endParaRPr lang="en-US" sz="1600" b="0" i="0" u="none" strike="noStrike" dirty="0">
                        <a:effectLst/>
                        <a:latin typeface="+mn-lt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u="none" strike="noStrike" dirty="0">
                          <a:effectLst/>
                          <a:latin typeface="+mn-lt"/>
                        </a:rPr>
                        <a:t>89</a:t>
                      </a:r>
                      <a:endParaRPr lang="en-US" sz="1600" b="0" i="0" u="none" strike="noStrike" dirty="0">
                        <a:effectLst/>
                        <a:latin typeface="+mn-lt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u="none" strike="noStrike" dirty="0">
                          <a:effectLst/>
                          <a:latin typeface="+mn-lt"/>
                        </a:rPr>
                        <a:t>90</a:t>
                      </a:r>
                      <a:endParaRPr lang="en-US" sz="1600" b="0" i="0" u="none" strike="noStrike" dirty="0">
                        <a:effectLst/>
                        <a:latin typeface="+mn-lt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u="none" strike="noStrike" dirty="0">
                          <a:effectLst/>
                          <a:latin typeface="+mn-lt"/>
                        </a:rPr>
                        <a:t>91</a:t>
                      </a:r>
                      <a:endParaRPr lang="en-US" sz="1600" b="0" i="0" u="none" strike="noStrike" dirty="0">
                        <a:effectLst/>
                        <a:latin typeface="+mn-lt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u="none" strike="noStrike" dirty="0">
                          <a:effectLst/>
                          <a:latin typeface="+mn-lt"/>
                        </a:rPr>
                        <a:t>92</a:t>
                      </a:r>
                      <a:endParaRPr lang="en-US" sz="1600" b="0" i="0" u="none" strike="noStrike" dirty="0">
                        <a:effectLst/>
                        <a:latin typeface="+mn-lt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u="none" strike="noStrike" dirty="0">
                          <a:effectLst/>
                          <a:latin typeface="+mn-lt"/>
                        </a:rPr>
                        <a:t>93</a:t>
                      </a:r>
                      <a:endParaRPr lang="en-US" sz="1600" b="0" i="0" u="none" strike="noStrike" dirty="0">
                        <a:effectLst/>
                        <a:latin typeface="+mn-lt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357803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 smtClean="0">
                          <a:effectLst/>
                          <a:cs typeface="B Mitra" panose="00000400000000000000" pitchFamily="2" charset="-78"/>
                        </a:rPr>
                        <a:t>مرد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10.0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10.0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9.3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9.1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10.8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11.9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10.5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10.4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8.6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8.8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</a:tr>
              <a:tr h="357803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  <a:cs typeface="B Mitra" panose="00000400000000000000" pitchFamily="2" charset="-78"/>
                        </a:rPr>
                        <a:t>10-14 ساله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5.2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6.3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5.3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6.9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5.1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8.3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8.3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11.2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7.6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5.5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357803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  <a:cs typeface="B Mitra" panose="00000400000000000000" pitchFamily="2" charset="-78"/>
                        </a:rPr>
                        <a:t>15-19 ساله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16.5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16.9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15.5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16.5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19.3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21.0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19.7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18.6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17.4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17.6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357803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  <a:cs typeface="B Mitra" panose="00000400000000000000" pitchFamily="2" charset="-78"/>
                        </a:rPr>
                        <a:t>20-24 ساله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22.6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23.1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22.2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21.8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24.0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27.0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24.0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24.8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20.7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22.3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357803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  <a:cs typeface="B Mitra" panose="00000400000000000000" pitchFamily="2" charset="-78"/>
                        </a:rPr>
                        <a:t>25-29 ساله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13.4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13.8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13.4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13.8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16.1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17.6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17.0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18.3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14.6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15.1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357803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  <a:cs typeface="B Mitra" panose="00000400000000000000" pitchFamily="2" charset="-78"/>
                        </a:rPr>
                        <a:t>30-34 ساله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6.9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7.2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7.1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6.8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9.0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9.5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8.4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8.7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7.7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8.1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357803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  <a:cs typeface="B Mitra" panose="00000400000000000000" pitchFamily="2" charset="-78"/>
                        </a:rPr>
                        <a:t>35-39 ساله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4.8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5.2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4.9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4.8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6.2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7.0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6.2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6.0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5.1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5.4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357803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  <a:cs typeface="B Mitra" panose="00000400000000000000" pitchFamily="2" charset="-78"/>
                        </a:rPr>
                        <a:t>40-44 ساله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4.4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4.4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4.0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4.0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5.4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5.6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5.8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5.2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4.0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4.6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357803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  <a:cs typeface="B Mitra" panose="00000400000000000000" pitchFamily="2" charset="-78"/>
                        </a:rPr>
                        <a:t>45-49 ساله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4.6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4.5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3.9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3.8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4.6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6.5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4.7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4.2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3.7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3.9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357803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  <a:cs typeface="B Mitra" panose="00000400000000000000" pitchFamily="2" charset="-78"/>
                        </a:rPr>
                        <a:t>50-54 ساله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6.4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5.6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4.2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3.6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5.1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4.5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4.7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4.2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3.6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3.5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357803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  <a:cs typeface="B Mitra" panose="00000400000000000000" pitchFamily="2" charset="-78"/>
                        </a:rPr>
                        <a:t>55-59 ساله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5.9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4.0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4.0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3.6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5.5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7.2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4.2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4.1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3.5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3.3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357803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  <a:cs typeface="B Mitra" panose="00000400000000000000" pitchFamily="2" charset="-78"/>
                        </a:rPr>
                        <a:t>60-64 ساله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4.0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3.9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3.2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2.4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3.1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4.4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3.5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2.4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2.6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2.2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562263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  <a:cs typeface="B Mitra" panose="00000400000000000000" pitchFamily="2" charset="-78"/>
                        </a:rPr>
                        <a:t>65 ساله و بيش‌تر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2.3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1.4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1.2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1.1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1.5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1.8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1.7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0.7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effectLst/>
                          <a:latin typeface="Arial" panose="020B0604020202020204" pitchFamily="34" charset="0"/>
                        </a:rPr>
                        <a:t>1.3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effectLst/>
                          <a:latin typeface="Arial" panose="020B0604020202020204" pitchFamily="34" charset="0"/>
                        </a:rPr>
                        <a:t>1.1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785483" y="382139"/>
            <a:ext cx="56364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cs typeface="B Mitra" panose="00000400000000000000" pitchFamily="2" charset="-78"/>
              </a:rPr>
              <a:t>نرخ </a:t>
            </a:r>
            <a:r>
              <a:rPr lang="fa-IR" sz="2000" b="1" dirty="0" smtClean="0">
                <a:solidFill>
                  <a:srgbClr val="FF0000"/>
                </a:solidFill>
                <a:cs typeface="B Mitra" panose="00000400000000000000" pitchFamily="2" charset="-78"/>
              </a:rPr>
              <a:t>بيكاري مردان بر </a:t>
            </a:r>
            <a:r>
              <a:rPr lang="fa-IR" sz="2000" b="1" dirty="0">
                <a:solidFill>
                  <a:srgbClr val="FF0000"/>
                </a:solidFill>
                <a:cs typeface="B Mitra" panose="00000400000000000000" pitchFamily="2" charset="-78"/>
              </a:rPr>
              <a:t>حسب گروه‌هاي سني 5 ساله 93- </a:t>
            </a:r>
            <a:r>
              <a:rPr lang="fa-IR" sz="2000" b="1" dirty="0" smtClean="0">
                <a:solidFill>
                  <a:srgbClr val="FF0000"/>
                </a:solidFill>
                <a:cs typeface="B Mitra" panose="00000400000000000000" pitchFamily="2" charset="-78"/>
              </a:rPr>
              <a:t>1384</a:t>
            </a:r>
            <a:endParaRPr lang="en-US" sz="2000" b="1" dirty="0">
              <a:solidFill>
                <a:srgbClr val="FF0000"/>
              </a:solidFill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579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046582769"/>
              </p:ext>
            </p:extLst>
          </p:nvPr>
        </p:nvGraphicFramePr>
        <p:xfrm>
          <a:off x="677862" y="805218"/>
          <a:ext cx="11195690" cy="55955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495324" y="313898"/>
            <a:ext cx="53687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cs typeface="B Mitra" panose="00000400000000000000" pitchFamily="2" charset="-78"/>
              </a:rPr>
              <a:t>نرخ بيكاري زنان برحسب گروه‌هاي سني 5 ساله 39- </a:t>
            </a:r>
            <a:r>
              <a:rPr lang="fa-IR" sz="2000" b="1" dirty="0" smtClean="0">
                <a:solidFill>
                  <a:srgbClr val="FF0000"/>
                </a:solidFill>
                <a:cs typeface="B Mitra" panose="00000400000000000000" pitchFamily="2" charset="-78"/>
              </a:rPr>
              <a:t>1384</a:t>
            </a:r>
            <a:endParaRPr lang="en-US" sz="2000" b="1" dirty="0">
              <a:solidFill>
                <a:srgbClr val="FF0000"/>
              </a:solidFill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112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82447291"/>
              </p:ext>
            </p:extLst>
          </p:nvPr>
        </p:nvGraphicFramePr>
        <p:xfrm>
          <a:off x="668732" y="1201000"/>
          <a:ext cx="11327650" cy="5418162"/>
        </p:xfrm>
        <a:graphic>
          <a:graphicData uri="http://schemas.openxmlformats.org/drawingml/2006/table">
            <a:tbl>
              <a:tblPr rtl="1">
                <a:tableStyleId>{5C22544A-7EE6-4342-B048-85BDC9FD1C3A}</a:tableStyleId>
              </a:tblPr>
              <a:tblGrid>
                <a:gridCol w="1495330"/>
                <a:gridCol w="983232"/>
                <a:gridCol w="983232"/>
                <a:gridCol w="983232"/>
                <a:gridCol w="983232"/>
                <a:gridCol w="983232"/>
                <a:gridCol w="983232"/>
                <a:gridCol w="983232"/>
                <a:gridCol w="983232"/>
                <a:gridCol w="983232"/>
                <a:gridCol w="983232"/>
              </a:tblGrid>
              <a:tr h="562263"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800" b="0" u="none" strike="noStrike" dirty="0" smtClean="0">
                          <a:effectLst/>
                          <a:cs typeface="B Mitra" panose="00000400000000000000" pitchFamily="2" charset="-78"/>
                        </a:rPr>
                        <a:t>سال</a:t>
                      </a:r>
                      <a:endParaRPr lang="fa-IR" sz="1800" b="0" i="0" u="none" strike="noStrike" dirty="0"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u="none" strike="noStrike" dirty="0">
                          <a:effectLst/>
                          <a:latin typeface="+mn-lt"/>
                        </a:rPr>
                        <a:t>84</a:t>
                      </a:r>
                      <a:endParaRPr lang="en-US" sz="1600" b="0" i="0" u="none" strike="noStrike" dirty="0">
                        <a:effectLst/>
                        <a:latin typeface="+mn-lt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u="none" strike="noStrike" dirty="0">
                          <a:effectLst/>
                          <a:latin typeface="+mn-lt"/>
                        </a:rPr>
                        <a:t>85</a:t>
                      </a:r>
                      <a:endParaRPr lang="en-US" sz="1600" b="0" i="0" u="none" strike="noStrike" dirty="0">
                        <a:effectLst/>
                        <a:latin typeface="+mn-lt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u="none" strike="noStrike" dirty="0">
                          <a:effectLst/>
                          <a:latin typeface="+mn-lt"/>
                        </a:rPr>
                        <a:t>86</a:t>
                      </a:r>
                      <a:endParaRPr lang="en-US" sz="1600" b="0" i="0" u="none" strike="noStrike" dirty="0">
                        <a:effectLst/>
                        <a:latin typeface="+mn-lt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u="none" strike="noStrike" dirty="0">
                          <a:effectLst/>
                          <a:latin typeface="+mn-lt"/>
                        </a:rPr>
                        <a:t>87</a:t>
                      </a:r>
                      <a:endParaRPr lang="en-US" sz="1600" b="0" i="0" u="none" strike="noStrike" dirty="0">
                        <a:effectLst/>
                        <a:latin typeface="+mn-lt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u="none" strike="noStrike" dirty="0">
                          <a:effectLst/>
                          <a:latin typeface="+mn-lt"/>
                        </a:rPr>
                        <a:t>88</a:t>
                      </a:r>
                      <a:endParaRPr lang="en-US" sz="1600" b="0" i="0" u="none" strike="noStrike" dirty="0">
                        <a:effectLst/>
                        <a:latin typeface="+mn-lt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u="none" strike="noStrike" dirty="0">
                          <a:effectLst/>
                          <a:latin typeface="+mn-lt"/>
                        </a:rPr>
                        <a:t>89</a:t>
                      </a:r>
                      <a:endParaRPr lang="en-US" sz="1600" b="0" i="0" u="none" strike="noStrike" dirty="0">
                        <a:effectLst/>
                        <a:latin typeface="+mn-lt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u="none" strike="noStrike" dirty="0">
                          <a:effectLst/>
                          <a:latin typeface="+mn-lt"/>
                        </a:rPr>
                        <a:t>90</a:t>
                      </a:r>
                      <a:endParaRPr lang="en-US" sz="1600" b="0" i="0" u="none" strike="noStrike" dirty="0">
                        <a:effectLst/>
                        <a:latin typeface="+mn-lt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u="none" strike="noStrike" dirty="0">
                          <a:effectLst/>
                          <a:latin typeface="+mn-lt"/>
                        </a:rPr>
                        <a:t>91</a:t>
                      </a:r>
                      <a:endParaRPr lang="en-US" sz="1600" b="0" i="0" u="none" strike="noStrike" dirty="0">
                        <a:effectLst/>
                        <a:latin typeface="+mn-lt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u="none" strike="noStrike" dirty="0">
                          <a:effectLst/>
                          <a:latin typeface="+mn-lt"/>
                        </a:rPr>
                        <a:t>92</a:t>
                      </a:r>
                      <a:endParaRPr lang="en-US" sz="1600" b="0" i="0" u="none" strike="noStrike" dirty="0">
                        <a:effectLst/>
                        <a:latin typeface="+mn-lt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u="none" strike="noStrike" dirty="0">
                          <a:effectLst/>
                          <a:latin typeface="+mn-lt"/>
                        </a:rPr>
                        <a:t>93</a:t>
                      </a:r>
                      <a:endParaRPr lang="en-US" sz="1600" b="0" i="0" u="none" strike="noStrike" dirty="0">
                        <a:effectLst/>
                        <a:latin typeface="+mn-lt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357803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 smtClean="0">
                          <a:effectLst/>
                          <a:cs typeface="B Mitra" panose="00000400000000000000" pitchFamily="2" charset="-78"/>
                        </a:rPr>
                        <a:t>زن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17.1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16.2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15.8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16.7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effectLst/>
                          <a:latin typeface="Arial" panose="020B0604020202020204" pitchFamily="34" charset="0"/>
                        </a:rPr>
                        <a:t>16.8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effectLst/>
                          <a:latin typeface="Arial" panose="020B0604020202020204" pitchFamily="34" charset="0"/>
                        </a:rPr>
                        <a:t>20.5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effectLst/>
                          <a:latin typeface="Arial" panose="020B0604020202020204" pitchFamily="34" charset="0"/>
                        </a:rPr>
                        <a:t>20.9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effectLst/>
                          <a:latin typeface="Arial" panose="020B0604020202020204" pitchFamily="34" charset="0"/>
                        </a:rPr>
                        <a:t>19.7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effectLst/>
                          <a:latin typeface="Arial" panose="020B0604020202020204" pitchFamily="34" charset="0"/>
                        </a:rPr>
                        <a:t>19.8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effectLst/>
                          <a:latin typeface="Arial" panose="020B0604020202020204" pitchFamily="34" charset="0"/>
                        </a:rPr>
                        <a:t>19.7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</a:tr>
              <a:tr h="357803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  <a:cs typeface="B Mitra" panose="00000400000000000000" pitchFamily="2" charset="-78"/>
                        </a:rPr>
                        <a:t>10-14 ساله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3.2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2.2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1.7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2.5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2.8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4.2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6.1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5.6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4.5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5.4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</a:tr>
              <a:tr h="357803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  <a:cs typeface="B Mitra" panose="00000400000000000000" pitchFamily="2" charset="-78"/>
                        </a:rPr>
                        <a:t>15-19 ساله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23.2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22.1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19.6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21.7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19.4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28.5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28.9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21.2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24.4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27.5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</a:tr>
              <a:tr h="357803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  <a:cs typeface="B Mitra" panose="00000400000000000000" pitchFamily="2" charset="-78"/>
                        </a:rPr>
                        <a:t>20-24 ساله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37.3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36.0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34.5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38.8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37.4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45.5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46.8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46.9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46.0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48.1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</a:tr>
              <a:tr h="357803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  <a:cs typeface="B Mitra" panose="00000400000000000000" pitchFamily="2" charset="-78"/>
                        </a:rPr>
                        <a:t>25-29 ساله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25.5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25.9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28.6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29.1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29.3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38.1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38.1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effectLst/>
                          <a:latin typeface="Arial" panose="020B0604020202020204" pitchFamily="34" charset="0"/>
                        </a:rPr>
                        <a:t>35.4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effectLst/>
                          <a:latin typeface="Arial" panose="020B0604020202020204" pitchFamily="34" charset="0"/>
                        </a:rPr>
                        <a:t>37.0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effectLst/>
                          <a:latin typeface="Arial" panose="020B0604020202020204" pitchFamily="34" charset="0"/>
                        </a:rPr>
                        <a:t>37.7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</a:tr>
              <a:tr h="357803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  <a:cs typeface="B Mitra" panose="00000400000000000000" pitchFamily="2" charset="-78"/>
                        </a:rPr>
                        <a:t>30-34 ساله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11.3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11.0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12.0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12.1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13.8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15.5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18.3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19.0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19.0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20.3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</a:tr>
              <a:tr h="357803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  <a:cs typeface="B Mitra" panose="00000400000000000000" pitchFamily="2" charset="-78"/>
                        </a:rPr>
                        <a:t>35-39 ساله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7.7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6.6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4.8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5.4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5.5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6.6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10.0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7.5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7.7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7.5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</a:tr>
              <a:tr h="357803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  <a:cs typeface="B Mitra" panose="00000400000000000000" pitchFamily="2" charset="-78"/>
                        </a:rPr>
                        <a:t>40-44 ساله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5.0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3.8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2.8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2.5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6.9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3.8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3.9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5.4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4.3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4.8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</a:tr>
              <a:tr h="357803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  <a:cs typeface="B Mitra" panose="00000400000000000000" pitchFamily="2" charset="-78"/>
                        </a:rPr>
                        <a:t>45-49 ساله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2.9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2.1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1.9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1.9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3.6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4.1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3.0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4.1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1.9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3.2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</a:tr>
              <a:tr h="357803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  <a:cs typeface="B Mitra" panose="00000400000000000000" pitchFamily="2" charset="-78"/>
                        </a:rPr>
                        <a:t>50-54 ساله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3.3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1.8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1.5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0.9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1.6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1.5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3.5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0.8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2.1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3.0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</a:tr>
              <a:tr h="357803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  <a:cs typeface="B Mitra" panose="00000400000000000000" pitchFamily="2" charset="-78"/>
                        </a:rPr>
                        <a:t>55-59 ساله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1.9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1.1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1.4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1.4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1.0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1.0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2.4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2.2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1.6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2.0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</a:tr>
              <a:tr h="357803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  <a:cs typeface="B Mitra" panose="00000400000000000000" pitchFamily="2" charset="-78"/>
                        </a:rPr>
                        <a:t>60-64 ساله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1.7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0.2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0.5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0.2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0.1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0.3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0.8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0.7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1.1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1.1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</a:tr>
              <a:tr h="562263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  <a:cs typeface="B Mitra" panose="00000400000000000000" pitchFamily="2" charset="-78"/>
                        </a:rPr>
                        <a:t>65 ساله و بيش‌تر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0.4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0.1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0.0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0.0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0.0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0.0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1.4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0.1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0.2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effectLst/>
                          <a:latin typeface="Arial" panose="020B0604020202020204" pitchFamily="34" charset="0"/>
                        </a:rPr>
                        <a:t>0.0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785483" y="382139"/>
            <a:ext cx="54264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  <a:cs typeface="B Mitra" panose="00000400000000000000" pitchFamily="2" charset="-78"/>
              </a:rPr>
              <a:t>نرخ </a:t>
            </a:r>
            <a:r>
              <a:rPr lang="fa-IR" sz="2000" b="1" dirty="0" smtClean="0">
                <a:solidFill>
                  <a:srgbClr val="FF0000"/>
                </a:solidFill>
                <a:cs typeface="B Mitra" panose="00000400000000000000" pitchFamily="2" charset="-78"/>
              </a:rPr>
              <a:t>بيكاري زنان بر </a:t>
            </a:r>
            <a:r>
              <a:rPr lang="fa-IR" sz="2000" b="1" dirty="0">
                <a:solidFill>
                  <a:srgbClr val="FF0000"/>
                </a:solidFill>
                <a:cs typeface="B Mitra" panose="00000400000000000000" pitchFamily="2" charset="-78"/>
              </a:rPr>
              <a:t>حسب گروه‌هاي سني 5 ساله 93- </a:t>
            </a:r>
            <a:r>
              <a:rPr lang="fa-IR" sz="2000" b="1" dirty="0" smtClean="0">
                <a:solidFill>
                  <a:srgbClr val="FF0000"/>
                </a:solidFill>
                <a:cs typeface="B Mitra" panose="00000400000000000000" pitchFamily="2" charset="-78"/>
              </a:rPr>
              <a:t>1384</a:t>
            </a:r>
            <a:endParaRPr lang="en-US" sz="2000" b="1" dirty="0">
              <a:solidFill>
                <a:srgbClr val="FF0000"/>
              </a:solidFill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108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121392" y="328696"/>
            <a:ext cx="10058400" cy="65394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ctr" rtl="1"/>
            <a:r>
              <a:rPr lang="fa-IR" sz="2000" b="1" dirty="0" smtClean="0">
                <a:solidFill>
                  <a:srgbClr val="FF0000"/>
                </a:solidFill>
                <a:cs typeface="B Mitra" panose="00000400000000000000" pitchFamily="2" charset="-78"/>
              </a:rPr>
              <a:t>نرخ بیکاری به تفکیک گروه‌های سنی منتخب در سال‌های 84 تا 93</a:t>
            </a:r>
            <a:endParaRPr lang="fa-IR" sz="2000" b="1" dirty="0">
              <a:solidFill>
                <a:srgbClr val="FF0000"/>
              </a:solidFill>
              <a:cs typeface="B Mitra" panose="00000400000000000000" pitchFamily="2" charset="-78"/>
            </a:endParaRP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/>
          </p:nvPr>
        </p:nvGraphicFramePr>
        <p:xfrm>
          <a:off x="341194" y="1132764"/>
          <a:ext cx="11341289" cy="5404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89125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64274" y="151274"/>
            <a:ext cx="10524699" cy="80406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ctr" rtl="1"/>
            <a:r>
              <a:rPr lang="fa-IR" sz="2000" b="1" dirty="0" smtClean="0">
                <a:solidFill>
                  <a:srgbClr val="FF0000"/>
                </a:solidFill>
                <a:cs typeface="B Mitra" panose="00000400000000000000" pitchFamily="2" charset="-78"/>
              </a:rPr>
              <a:t>نرخ بیکاری مردان به تفکیک گروه‌های سنی منتخب در سال‌های 84 تا 93</a:t>
            </a:r>
            <a:endParaRPr lang="fa-IR" sz="2000" b="1" dirty="0">
              <a:solidFill>
                <a:srgbClr val="FF0000"/>
              </a:solidFill>
              <a:cs typeface="B Mitra" panose="00000400000000000000" pitchFamily="2" charset="-78"/>
            </a:endParaRP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46037984"/>
              </p:ext>
            </p:extLst>
          </p:nvPr>
        </p:nvGraphicFramePr>
        <p:xfrm>
          <a:off x="191069" y="955342"/>
          <a:ext cx="11723427" cy="56774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253761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095991" y="217049"/>
            <a:ext cx="10058400" cy="61546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ctr" rtl="1"/>
            <a:r>
              <a:rPr lang="fa-IR" sz="2000" b="1" dirty="0" smtClean="0">
                <a:solidFill>
                  <a:srgbClr val="FF0000"/>
                </a:solidFill>
                <a:cs typeface="B Mitra" panose="00000400000000000000" pitchFamily="2" charset="-78"/>
              </a:rPr>
              <a:t>نرخ بیکاری زنان به تفکیک گروه‌های عمده‌ی سنی در سال‌های 84 تا 93</a:t>
            </a:r>
            <a:endParaRPr lang="fa-IR" sz="2000" b="1" dirty="0">
              <a:solidFill>
                <a:srgbClr val="FF0000"/>
              </a:solidFill>
              <a:cs typeface="B Mitra" panose="00000400000000000000" pitchFamily="2" charset="-78"/>
            </a:endParaRP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565533854"/>
              </p:ext>
            </p:extLst>
          </p:nvPr>
        </p:nvGraphicFramePr>
        <p:xfrm>
          <a:off x="436728" y="1037230"/>
          <a:ext cx="11191165" cy="55409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149749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/>
          </p:nvPr>
        </p:nvGraphicFramePr>
        <p:xfrm>
          <a:off x="927847" y="-1"/>
          <a:ext cx="8624116" cy="62663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107647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/>
          </p:nvPr>
        </p:nvGraphicFramePr>
        <p:xfrm>
          <a:off x="578224" y="337624"/>
          <a:ext cx="9399494" cy="60196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279216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/>
          </p:nvPr>
        </p:nvGraphicFramePr>
        <p:xfrm>
          <a:off x="510988" y="161363"/>
          <a:ext cx="9209787" cy="62125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341273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50294283"/>
              </p:ext>
            </p:extLst>
          </p:nvPr>
        </p:nvGraphicFramePr>
        <p:xfrm>
          <a:off x="750627" y="818865"/>
          <a:ext cx="10849971" cy="5895835"/>
        </p:xfrm>
        <a:graphic>
          <a:graphicData uri="http://schemas.openxmlformats.org/drawingml/2006/table">
            <a:tbl>
              <a:tblPr rtl="1">
                <a:tableStyleId>{5C22544A-7EE6-4342-B048-85BDC9FD1C3A}</a:tableStyleId>
              </a:tblPr>
              <a:tblGrid>
                <a:gridCol w="3631182"/>
                <a:gridCol w="3347144"/>
                <a:gridCol w="3871645"/>
              </a:tblGrid>
              <a:tr h="333887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u="none" strike="noStrike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 </a:t>
                      </a:r>
                      <a:r>
                        <a:rPr lang="fa-IR" sz="1800" b="1" u="none" strike="noStrike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سن</a:t>
                      </a:r>
                      <a:endParaRPr lang="en-US" sz="1800" b="1" u="none" strike="noStrike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L="5846" marR="5846" marT="584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1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cs typeface="B Mitra" panose="00000400000000000000" pitchFamily="2" charset="-78"/>
                        </a:rPr>
                        <a:t>1385</a:t>
                      </a:r>
                      <a:endParaRPr lang="fa-IR" sz="18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5846" marR="5846" marT="584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1" u="none" strike="noStrike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1390</a:t>
                      </a:r>
                      <a:endParaRPr lang="fa-IR" sz="1800" b="1" u="none" strike="noStrike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L="5846" marR="5846" marT="584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370212">
                <a:tc>
                  <a:txBody>
                    <a:bodyPr/>
                    <a:lstStyle/>
                    <a:p>
                      <a:pPr marL="0" marR="0" indent="0" algn="ctr" defTabSz="914400" rtl="1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800" b="1" u="none" strike="noStrike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کل</a:t>
                      </a:r>
                    </a:p>
                  </a:txBody>
                  <a:tcPr marL="5846" marR="5846" marT="584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en-US" sz="20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         70,495,782 </a:t>
                      </a:r>
                      <a:endParaRPr lang="en-US" sz="2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46" marR="5846" marT="584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Low" defTabSz="914400" rtl="1" eaLnBrk="1" fontAlgn="b" latinLnBrk="0" hangingPunct="1"/>
                      <a:r>
                        <a:rPr lang="en-US" sz="2000" b="0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75,149,669 </a:t>
                      </a:r>
                    </a:p>
                  </a:txBody>
                  <a:tcPr marL="5846" marR="5846" marT="584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70212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1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4 -0  ساله</a:t>
                      </a:r>
                    </a:p>
                  </a:txBody>
                  <a:tcPr marL="5846" marR="5846" marT="584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en-US" sz="20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           5,463,978 </a:t>
                      </a:r>
                      <a:endParaRPr lang="en-US" sz="2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46" marR="5846" marT="584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Low" defTabSz="914400" rtl="1" eaLnBrk="1" fontAlgn="b" latinLnBrk="0" hangingPunct="1"/>
                      <a:r>
                        <a:rPr lang="en-US" sz="2000" b="0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 6,232,552 </a:t>
                      </a:r>
                    </a:p>
                  </a:txBody>
                  <a:tcPr marL="5846" marR="5846" marT="584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70212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1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9 -5  ساله</a:t>
                      </a:r>
                    </a:p>
                  </a:txBody>
                  <a:tcPr marL="5846" marR="5846" marT="584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en-US" sz="20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           5,509,057 </a:t>
                      </a:r>
                      <a:endParaRPr lang="en-US" sz="2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46" marR="5846" marT="584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Low" defTabSz="914400" rtl="1" eaLnBrk="1" fontAlgn="b" latinLnBrk="0" hangingPunct="1"/>
                      <a:r>
                        <a:rPr lang="en-US" sz="2000" b="0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 5,657,791 </a:t>
                      </a:r>
                    </a:p>
                  </a:txBody>
                  <a:tcPr marL="5846" marR="5846" marT="584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70212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1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14-10 ساله</a:t>
                      </a:r>
                    </a:p>
                  </a:txBody>
                  <a:tcPr marL="5846" marR="5846" marT="584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en-US" sz="20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           6,708,594 </a:t>
                      </a:r>
                      <a:endParaRPr lang="en-US" sz="2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46" marR="5846" marT="584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Low" defTabSz="914400" rtl="1" eaLnBrk="1" fontAlgn="b" latinLnBrk="0" hangingPunct="1"/>
                      <a:r>
                        <a:rPr lang="en-US" sz="2000" b="0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 5,671,435 </a:t>
                      </a:r>
                    </a:p>
                  </a:txBody>
                  <a:tcPr marL="5846" marR="5846" marT="584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70212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1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19-15 ساله</a:t>
                      </a:r>
                    </a:p>
                  </a:txBody>
                  <a:tcPr marL="5846" marR="5846" marT="584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en-US" sz="20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           8,726,761 </a:t>
                      </a:r>
                      <a:endParaRPr lang="en-US" sz="2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46" marR="5846" marT="584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Low" defTabSz="914400" rtl="1" eaLnBrk="1" fontAlgn="b" latinLnBrk="0" hangingPunct="1"/>
                      <a:r>
                        <a:rPr lang="en-US" sz="2000" b="0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 6,607,043 </a:t>
                      </a:r>
                    </a:p>
                  </a:txBody>
                  <a:tcPr marL="5846" marR="5846" marT="584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70212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1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24-20 ساله</a:t>
                      </a:r>
                    </a:p>
                  </a:txBody>
                  <a:tcPr marL="5846" marR="5846" marT="584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en-US" sz="20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           9,011,422 </a:t>
                      </a:r>
                      <a:endParaRPr lang="en-US" sz="2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46" marR="5846" marT="584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Low" defTabSz="914400" rtl="1" eaLnBrk="1" fontAlgn="b" latinLnBrk="0" hangingPunct="1"/>
                      <a:r>
                        <a:rPr lang="en-US" sz="2000" b="0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 8,414,497 </a:t>
                      </a:r>
                    </a:p>
                  </a:txBody>
                  <a:tcPr marL="5846" marR="5846" marT="584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70212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1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29-25 ساله</a:t>
                      </a:r>
                    </a:p>
                  </a:txBody>
                  <a:tcPr marL="5846" marR="5846" marT="584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en-US" sz="20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           7,224,952 </a:t>
                      </a:r>
                      <a:endParaRPr lang="en-US" sz="2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46" marR="5846" marT="584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Low" defTabSz="914400" rtl="1" eaLnBrk="1" fontAlgn="b" latinLnBrk="0" hangingPunct="1"/>
                      <a:r>
                        <a:rPr lang="en-US" sz="2000" b="0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 8,672,654 </a:t>
                      </a:r>
                    </a:p>
                  </a:txBody>
                  <a:tcPr marL="5846" marR="5846" marT="584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70212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1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34-30 ساله</a:t>
                      </a:r>
                    </a:p>
                  </a:txBody>
                  <a:tcPr marL="5846" marR="5846" marT="584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en-US" sz="20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           5,553,531 </a:t>
                      </a:r>
                      <a:endParaRPr lang="en-US" sz="2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46" marR="5846" marT="584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Low" defTabSz="914400" rtl="1" eaLnBrk="1" fontAlgn="b" latinLnBrk="0" hangingPunct="1"/>
                      <a:r>
                        <a:rPr lang="en-US" sz="2000" b="0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 6,971,924 </a:t>
                      </a:r>
                    </a:p>
                  </a:txBody>
                  <a:tcPr marL="5846" marR="5846" marT="584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70212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1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39-35 ساله</a:t>
                      </a:r>
                    </a:p>
                  </a:txBody>
                  <a:tcPr marL="5846" marR="5846" marT="584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en-US" sz="20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           4,921,124 </a:t>
                      </a:r>
                      <a:endParaRPr lang="en-US" sz="2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46" marR="5846" marT="584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Low" defTabSz="914400" rtl="1" eaLnBrk="1" fontAlgn="b" latinLnBrk="0" hangingPunct="1"/>
                      <a:r>
                        <a:rPr lang="en-US" sz="2000" b="0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 5,571,018 </a:t>
                      </a:r>
                    </a:p>
                  </a:txBody>
                  <a:tcPr marL="5846" marR="5846" marT="584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70212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1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44-40 ساله</a:t>
                      </a:r>
                    </a:p>
                  </a:txBody>
                  <a:tcPr marL="5846" marR="5846" marT="584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en-US" sz="20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           4,089,158 </a:t>
                      </a:r>
                      <a:endParaRPr lang="en-US" sz="2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46" marR="5846" marT="584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Low" defTabSz="914400" rtl="1" eaLnBrk="1" fontAlgn="b" latinLnBrk="0" hangingPunct="1"/>
                      <a:r>
                        <a:rPr lang="en-US" sz="2000" b="0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 4,906,749 </a:t>
                      </a:r>
                    </a:p>
                  </a:txBody>
                  <a:tcPr marL="5846" marR="5846" marT="584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70212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1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49-45 ساله</a:t>
                      </a:r>
                    </a:p>
                  </a:txBody>
                  <a:tcPr marL="5846" marR="5846" marT="584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en-US" sz="20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           3,522,761 </a:t>
                      </a:r>
                      <a:endParaRPr lang="en-US" sz="2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46" marR="5846" marT="584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Low" defTabSz="914400" rtl="1" eaLnBrk="1" fontAlgn="b" latinLnBrk="0" hangingPunct="1"/>
                      <a:r>
                        <a:rPr lang="en-US" sz="2000" b="0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 4,030,481 </a:t>
                      </a:r>
                    </a:p>
                  </a:txBody>
                  <a:tcPr marL="5846" marR="5846" marT="584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70212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1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54-50 ساله</a:t>
                      </a:r>
                    </a:p>
                  </a:txBody>
                  <a:tcPr marL="5846" marR="5846" marT="584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en-US" sz="20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           2,755,420 </a:t>
                      </a:r>
                      <a:endParaRPr lang="en-US" sz="2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46" marR="5846" marT="584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Low" defTabSz="914400" rtl="1" eaLnBrk="1" fontAlgn="b" latinLnBrk="0" hangingPunct="1"/>
                      <a:r>
                        <a:rPr lang="en-US" sz="2000" b="0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 3,527,408 </a:t>
                      </a:r>
                    </a:p>
                  </a:txBody>
                  <a:tcPr marL="5846" marR="5846" marT="584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70212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1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59-55 ساله</a:t>
                      </a:r>
                    </a:p>
                  </a:txBody>
                  <a:tcPr marL="5846" marR="5846" marT="584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en-US" sz="20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           1,887,981 </a:t>
                      </a:r>
                      <a:endParaRPr lang="en-US" sz="2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46" marR="5846" marT="584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Low" defTabSz="914400" rtl="1" eaLnBrk="1" fontAlgn="b" latinLnBrk="0" hangingPunct="1"/>
                      <a:r>
                        <a:rPr lang="en-US" sz="2000" b="0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 2,680,119 </a:t>
                      </a:r>
                    </a:p>
                  </a:txBody>
                  <a:tcPr marL="5846" marR="5846" marT="584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7459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1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64-60 ساله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en-US" sz="2000" b="0" u="none" strike="noStrike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1,464,452 </a:t>
                      </a:r>
                      <a:endParaRPr lang="en-US" sz="2000" b="0" u="none" strike="noStrike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Low" rtl="1" fontAlgn="b"/>
                      <a:r>
                        <a:rPr lang="fa-IR" sz="2000" b="0" u="none" strike="noStrike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sz="2000" b="0" u="none" strike="noStrike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1,862,907</a:t>
                      </a:r>
                      <a:endParaRPr lang="en-US" sz="2000" b="0" u="none" strike="noStrike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7459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1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65 ساله و بیش‌تر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en-US" sz="2000" b="0" u="none" strike="noStrike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3,656,591 </a:t>
                      </a:r>
                      <a:endParaRPr lang="en-US" sz="2000" b="0" u="none" strike="noStrike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Low" rtl="1" fontAlgn="b"/>
                      <a:r>
                        <a:rPr lang="fa-IR" sz="2000" b="0" u="none" strike="noStrike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sz="2000" b="0" u="none" strike="noStrike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4,343,091 </a:t>
                      </a:r>
                      <a:endParaRPr lang="en-US" sz="2000" b="0" u="none" strike="noStrike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Title 1"/>
          <p:cNvSpPr txBox="1">
            <a:spLocks/>
          </p:cNvSpPr>
          <p:nvPr/>
        </p:nvSpPr>
        <p:spPr>
          <a:xfrm>
            <a:off x="586854" y="-245660"/>
            <a:ext cx="11204812" cy="13716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ctr" rtl="1"/>
            <a:r>
              <a:rPr lang="fa-IR" sz="2500" b="1" dirty="0" smtClean="0">
                <a:solidFill>
                  <a:srgbClr val="FF0000"/>
                </a:solidFill>
                <a:cs typeface="B Mitra" panose="00000400000000000000" pitchFamily="2" charset="-78"/>
              </a:rPr>
              <a:t>جمعیت در سال‌های 1385 و 1390 بر اساس نتایج سرشماری‌های 1385 و 1390</a:t>
            </a:r>
            <a:endParaRPr lang="fa-IR" sz="2500" b="1" dirty="0">
              <a:solidFill>
                <a:srgbClr val="FF0000"/>
              </a:solidFill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134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677863" y="470647"/>
          <a:ext cx="8596312" cy="60242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250960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677862" y="309282"/>
          <a:ext cx="10026923" cy="5732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74952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3200" b="1" dirty="0" smtClean="0">
                <a:solidFill>
                  <a:srgbClr val="FF0000"/>
                </a:solidFill>
                <a:cs typeface="B Mitra" panose="00000400000000000000" pitchFamily="2" charset="-78"/>
              </a:rPr>
              <a:t>جمعیت بیکار به تفکیک جنس (هزار نفر) در سال‌های 84 تا 93</a:t>
            </a:r>
            <a:endParaRPr lang="en-US" sz="3200" b="1" dirty="0">
              <a:solidFill>
                <a:srgbClr val="FF0000"/>
              </a:solidFill>
              <a:cs typeface="B Mitra" panose="00000400000000000000" pitchFamily="2" charset="-78"/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/>
          </p:nvPr>
        </p:nvGraphicFramePr>
        <p:xfrm>
          <a:off x="1587500" y="2057400"/>
          <a:ext cx="8484968" cy="40479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3544184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2800" b="1" dirty="0" smtClean="0">
                <a:solidFill>
                  <a:srgbClr val="FF0000"/>
                </a:solidFill>
                <a:cs typeface="B Mitra" panose="00000400000000000000" pitchFamily="2" charset="-78"/>
              </a:rPr>
              <a:t>جمعیت بيكار به تفکیک گروه‌هاي عمده‌ی سني (هزار </a:t>
            </a:r>
            <a:r>
              <a:rPr lang="fa-IR" sz="2800" b="1" dirty="0">
                <a:solidFill>
                  <a:srgbClr val="FF0000"/>
                </a:solidFill>
                <a:cs typeface="B Mitra" panose="00000400000000000000" pitchFamily="2" charset="-78"/>
              </a:rPr>
              <a:t>نفر </a:t>
            </a:r>
            <a:r>
              <a:rPr lang="fa-IR" sz="2800" b="1" dirty="0" smtClean="0">
                <a:solidFill>
                  <a:srgbClr val="FF0000"/>
                </a:solidFill>
                <a:cs typeface="B Mitra" panose="00000400000000000000" pitchFamily="2" charset="-78"/>
              </a:rPr>
              <a:t>) در سال‌های 84 تا 93</a:t>
            </a:r>
            <a:endParaRPr lang="en-US" sz="2800" dirty="0">
              <a:solidFill>
                <a:srgbClr val="FF0000"/>
              </a:solidFill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/>
          </p:nvPr>
        </p:nvGraphicFramePr>
        <p:xfrm>
          <a:off x="1533378" y="1885071"/>
          <a:ext cx="9101797" cy="41921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367794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3200" b="1" dirty="0" smtClean="0">
                <a:solidFill>
                  <a:srgbClr val="FF0000"/>
                </a:solidFill>
                <a:cs typeface="B Mitra" panose="00000400000000000000" pitchFamily="2" charset="-78"/>
              </a:rPr>
              <a:t>نرخ بیکاری بر اساس تعریف 16 ساعت و 1 ساعت کار در هفته</a:t>
            </a:r>
            <a:endParaRPr lang="en-US" sz="3200" b="1" dirty="0">
              <a:solidFill>
                <a:srgbClr val="FF0000"/>
              </a:solidFill>
              <a:cs typeface="B Mitra" panose="00000400000000000000" pitchFamily="2" charset="-78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2250832" y="2106610"/>
          <a:ext cx="7469942" cy="4181647"/>
        </p:xfrm>
        <a:graphic>
          <a:graphicData uri="http://schemas.openxmlformats.org/drawingml/2006/table">
            <a:tbl>
              <a:tblPr rtl="1">
                <a:tableStyleId>{5C22544A-7EE6-4342-B048-85BDC9FD1C3A}</a:tableStyleId>
              </a:tblPr>
              <a:tblGrid>
                <a:gridCol w="1461510"/>
                <a:gridCol w="2575042"/>
                <a:gridCol w="3433390"/>
              </a:tblGrid>
              <a:tr h="689415"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600" b="1" u="none" strike="noStrike" dirty="0">
                          <a:solidFill>
                            <a:schemeClr val="tx1"/>
                          </a:solidFill>
                          <a:effectLst/>
                          <a:cs typeface="B Mitra" panose="00000400000000000000" pitchFamily="2" charset="-78"/>
                        </a:rPr>
                        <a:t>شرح</a:t>
                      </a:r>
                      <a:endParaRPr lang="fa-IR" sz="1600" b="1" i="0" u="none" strike="noStrike" dirty="0">
                        <a:solidFill>
                          <a:schemeClr val="tx1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600" b="1" u="none" strike="noStrike" dirty="0">
                          <a:solidFill>
                            <a:schemeClr val="tx1"/>
                          </a:solidFill>
                          <a:effectLst/>
                          <a:cs typeface="B Mitra" panose="00000400000000000000" pitchFamily="2" charset="-78"/>
                        </a:rPr>
                        <a:t> </a:t>
                      </a:r>
                      <a:r>
                        <a:rPr lang="fa-IR" sz="1600" b="1" u="none" strike="noStrike" dirty="0" smtClean="0">
                          <a:solidFill>
                            <a:schemeClr val="tx1"/>
                          </a:solidFill>
                          <a:effectLst/>
                          <a:cs typeface="B Mitra" panose="00000400000000000000" pitchFamily="2" charset="-78"/>
                        </a:rPr>
                        <a:t>بر اساس </a:t>
                      </a:r>
                      <a:r>
                        <a:rPr lang="fa-IR" sz="1600" b="1" u="none" strike="noStrike" dirty="0">
                          <a:solidFill>
                            <a:schemeClr val="tx1"/>
                          </a:solidFill>
                          <a:effectLst/>
                          <a:cs typeface="B Mitra" panose="00000400000000000000" pitchFamily="2" charset="-78"/>
                        </a:rPr>
                        <a:t>طرح اشتغال و بيكاري </a:t>
                      </a:r>
                      <a:endParaRPr lang="fa-IR" sz="1600" b="1" i="0" u="none" strike="noStrike" dirty="0">
                        <a:solidFill>
                          <a:schemeClr val="tx1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600" b="1" u="none" strike="noStrike" dirty="0" smtClean="0">
                          <a:solidFill>
                            <a:schemeClr val="tx1"/>
                          </a:solidFill>
                          <a:effectLst/>
                          <a:cs typeface="B Mitra" panose="00000400000000000000" pitchFamily="2" charset="-78"/>
                        </a:rPr>
                        <a:t>بر اساس </a:t>
                      </a:r>
                      <a:r>
                        <a:rPr lang="fa-IR" sz="1600" b="1" u="none" strike="noStrike" dirty="0">
                          <a:solidFill>
                            <a:schemeClr val="tx1"/>
                          </a:solidFill>
                          <a:effectLst/>
                          <a:cs typeface="B Mitra" panose="00000400000000000000" pitchFamily="2" charset="-78"/>
                        </a:rPr>
                        <a:t>طرح نيروي كار (</a:t>
                      </a:r>
                      <a:r>
                        <a:rPr lang="fa-IR" sz="1600" b="1" u="none" strike="noStrike" dirty="0" smtClean="0">
                          <a:solidFill>
                            <a:schemeClr val="tx1"/>
                          </a:solidFill>
                          <a:effectLst/>
                          <a:cs typeface="B Mitra" panose="00000400000000000000" pitchFamily="2" charset="-78"/>
                        </a:rPr>
                        <a:t>استاندارد</a:t>
                      </a:r>
                      <a:r>
                        <a:rPr lang="fa-IR" sz="1600" b="1" u="none" strike="noStrike" baseline="0" dirty="0" smtClean="0">
                          <a:solidFill>
                            <a:schemeClr val="tx1"/>
                          </a:solidFill>
                          <a:effectLst/>
                          <a:cs typeface="B Mitra" panose="00000400000000000000" pitchFamily="2" charset="-78"/>
                        </a:rPr>
                        <a:t> </a:t>
                      </a:r>
                      <a:r>
                        <a:rPr lang="en-US" sz="1600" b="1" u="none" strike="noStrike" baseline="0" dirty="0" smtClean="0">
                          <a:solidFill>
                            <a:schemeClr val="tx1"/>
                          </a:solidFill>
                          <a:effectLst/>
                          <a:cs typeface="B Mitra" panose="00000400000000000000" pitchFamily="2" charset="-78"/>
                        </a:rPr>
                        <a:t>ILO</a:t>
                      </a:r>
                      <a:r>
                        <a:rPr lang="fa-IR" sz="1600" b="1" u="none" strike="noStrike" baseline="0" dirty="0" smtClean="0">
                          <a:solidFill>
                            <a:schemeClr val="tx1"/>
                          </a:solidFill>
                          <a:effectLst/>
                          <a:cs typeface="B Mitra" panose="00000400000000000000" pitchFamily="2" charset="-78"/>
                        </a:rPr>
                        <a:t>)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4"/>
                    </a:solidFill>
                  </a:tcPr>
                </a:tc>
              </a:tr>
              <a:tr h="436529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>
                          <a:effectLst/>
                        </a:rPr>
                        <a:t>1384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u="none" strike="noStrike" dirty="0">
                          <a:effectLst/>
                        </a:rPr>
                        <a:t>13.7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u="none" strike="noStrike" dirty="0">
                          <a:effectLst/>
                        </a:rPr>
                        <a:t>11.5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436529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>
                          <a:effectLst/>
                        </a:rPr>
                        <a:t>1385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u="none" strike="noStrike">
                          <a:effectLst/>
                        </a:rPr>
                        <a:t>13.0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u="none" strike="noStrike" dirty="0">
                          <a:effectLst/>
                        </a:rPr>
                        <a:t>11.3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436529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>
                          <a:effectLst/>
                        </a:rPr>
                        <a:t>1386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u="none" strike="noStrike">
                          <a:effectLst/>
                        </a:rPr>
                        <a:t>12.1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u="none" strike="noStrike" dirty="0">
                          <a:effectLst/>
                        </a:rPr>
                        <a:t>10.5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436529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>
                          <a:effectLst/>
                        </a:rPr>
                        <a:t>1387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u="none" strike="noStrike">
                          <a:effectLst/>
                        </a:rPr>
                        <a:t>12.2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u="none" strike="noStrike" dirty="0">
                          <a:effectLst/>
                        </a:rPr>
                        <a:t>10.4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436529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>
                          <a:effectLst/>
                        </a:rPr>
                        <a:t>1388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u="none" strike="noStrike">
                          <a:effectLst/>
                        </a:rPr>
                        <a:t>14.2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u="none" strike="noStrike" dirty="0">
                          <a:effectLst/>
                        </a:rPr>
                        <a:t>11.9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436529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>
                          <a:effectLst/>
                        </a:rPr>
                        <a:t>1389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u="none" strike="noStrike">
                          <a:effectLst/>
                        </a:rPr>
                        <a:t>18.1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u="none" strike="noStrike" dirty="0">
                          <a:effectLst/>
                        </a:rPr>
                        <a:t>13.5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436529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>
                          <a:effectLst/>
                        </a:rPr>
                        <a:t>1390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u="none" strike="noStrike">
                          <a:effectLst/>
                        </a:rPr>
                        <a:t>14.1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u="none" strike="noStrike" dirty="0">
                          <a:effectLst/>
                        </a:rPr>
                        <a:t>12.3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436529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>
                          <a:effectLst/>
                        </a:rPr>
                        <a:t>1391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u="none" strike="noStrike">
                          <a:effectLst/>
                        </a:rPr>
                        <a:t>13.9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u="none" strike="noStrike" dirty="0">
                          <a:effectLst/>
                        </a:rPr>
                        <a:t>12.1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65589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25144" y="3280229"/>
            <a:ext cx="20040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4800" b="1" dirty="0" smtClean="0">
                <a:solidFill>
                  <a:srgbClr val="FF0000"/>
                </a:solidFill>
                <a:cs typeface="B Mitra" pitchFamily="2" charset="-78"/>
              </a:rPr>
              <a:t>غیر فعال</a:t>
            </a:r>
            <a:endParaRPr lang="en-US" sz="4800" b="1" dirty="0">
              <a:solidFill>
                <a:srgbClr val="FF0000"/>
              </a:solidFill>
              <a:cs typeface="B Mitra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404566681"/>
              </p:ext>
            </p:extLst>
          </p:nvPr>
        </p:nvGraphicFramePr>
        <p:xfrm>
          <a:off x="182879" y="304800"/>
          <a:ext cx="9991635" cy="61250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312859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210531829"/>
              </p:ext>
            </p:extLst>
          </p:nvPr>
        </p:nvGraphicFramePr>
        <p:xfrm>
          <a:off x="677863" y="290286"/>
          <a:ext cx="9641794" cy="57517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31556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546275202"/>
              </p:ext>
            </p:extLst>
          </p:nvPr>
        </p:nvGraphicFramePr>
        <p:xfrm>
          <a:off x="435428" y="309488"/>
          <a:ext cx="9088399" cy="6004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4092768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972151041"/>
              </p:ext>
            </p:extLst>
          </p:nvPr>
        </p:nvGraphicFramePr>
        <p:xfrm>
          <a:off x="677863" y="457201"/>
          <a:ext cx="8596312" cy="5930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126290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0991" y="107500"/>
            <a:ext cx="9399982" cy="830997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pPr algn="ctr" rtl="1"/>
            <a:r>
              <a:rPr lang="fa-IR" sz="2400" b="1" dirty="0">
                <a:solidFill>
                  <a:srgbClr val="FF0000"/>
                </a:solidFill>
                <a:cs typeface="B Mitra" panose="00000400000000000000" pitchFamily="2" charset="-78"/>
              </a:rPr>
              <a:t>جمعیت </a:t>
            </a:r>
            <a:r>
              <a:rPr lang="fa-IR" sz="2400" b="1" dirty="0" smtClean="0">
                <a:solidFill>
                  <a:srgbClr val="FF0000"/>
                </a:solidFill>
                <a:cs typeface="B Mitra" panose="00000400000000000000" pitchFamily="2" charset="-78"/>
              </a:rPr>
              <a:t>به </a:t>
            </a:r>
            <a:r>
              <a:rPr lang="fa-IR" sz="2400" b="1" dirty="0">
                <a:solidFill>
                  <a:srgbClr val="FF0000"/>
                </a:solidFill>
                <a:cs typeface="B Mitra" panose="00000400000000000000" pitchFamily="2" charset="-78"/>
              </a:rPr>
              <a:t>تفکیک جنس در گروه‌های سنی 5 </a:t>
            </a:r>
            <a:r>
              <a:rPr lang="fa-IR" sz="2400" b="1" dirty="0" smtClean="0">
                <a:solidFill>
                  <a:srgbClr val="FF0000"/>
                </a:solidFill>
                <a:cs typeface="B Mitra" panose="00000400000000000000" pitchFamily="2" charset="-78"/>
              </a:rPr>
              <a:t>ساله </a:t>
            </a:r>
          </a:p>
          <a:p>
            <a:pPr algn="ctr" rtl="1"/>
            <a:r>
              <a:rPr lang="fa-IR" sz="2400" b="1" dirty="0" smtClean="0">
                <a:solidFill>
                  <a:srgbClr val="FF0000"/>
                </a:solidFill>
                <a:cs typeface="B Mitra" panose="00000400000000000000" pitchFamily="2" charset="-78"/>
              </a:rPr>
              <a:t>بر اساس نتایج سرشماری عمومی نفوس و مسکن سال 1390 </a:t>
            </a:r>
            <a:endParaRPr lang="en-US" sz="2400" b="1" dirty="0">
              <a:solidFill>
                <a:srgbClr val="FF0000"/>
              </a:solidFill>
              <a:cs typeface="B Mitra" panose="00000400000000000000" pitchFamily="2" charset="-78"/>
            </a:endParaRPr>
          </a:p>
          <a:p>
            <a:pPr algn="ctr" rtl="1"/>
            <a:endParaRPr lang="en-US" sz="2400" b="1" dirty="0">
              <a:solidFill>
                <a:srgbClr val="FF0000"/>
              </a:solidFill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838817203"/>
              </p:ext>
            </p:extLst>
          </p:nvPr>
        </p:nvGraphicFramePr>
        <p:xfrm>
          <a:off x="163773" y="938497"/>
          <a:ext cx="11791666" cy="57216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66778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901002949"/>
              </p:ext>
            </p:extLst>
          </p:nvPr>
        </p:nvGraphicFramePr>
        <p:xfrm>
          <a:off x="245660" y="403412"/>
          <a:ext cx="11232107" cy="6202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357112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348781378"/>
              </p:ext>
            </p:extLst>
          </p:nvPr>
        </p:nvGraphicFramePr>
        <p:xfrm>
          <a:off x="677863" y="376518"/>
          <a:ext cx="8596312" cy="56655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252652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492978783"/>
              </p:ext>
            </p:extLst>
          </p:nvPr>
        </p:nvGraphicFramePr>
        <p:xfrm>
          <a:off x="677863" y="376518"/>
          <a:ext cx="8596312" cy="61453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309328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823239889"/>
              </p:ext>
            </p:extLst>
          </p:nvPr>
        </p:nvGraphicFramePr>
        <p:xfrm>
          <a:off x="677863" y="336177"/>
          <a:ext cx="8596312" cy="61453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258208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257547570"/>
              </p:ext>
            </p:extLst>
          </p:nvPr>
        </p:nvGraphicFramePr>
        <p:xfrm>
          <a:off x="677863" y="403412"/>
          <a:ext cx="8936784" cy="617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166299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188686" y="268941"/>
          <a:ext cx="10111761" cy="60883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196299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478971" y="147919"/>
          <a:ext cx="9216572" cy="62238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220003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377371" y="201706"/>
          <a:ext cx="9637486" cy="617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175419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12870719"/>
              </p:ext>
            </p:extLst>
          </p:nvPr>
        </p:nvGraphicFramePr>
        <p:xfrm>
          <a:off x="204716" y="1173702"/>
          <a:ext cx="11546006" cy="5472757"/>
        </p:xfrm>
        <a:graphic>
          <a:graphicData uri="http://schemas.openxmlformats.org/drawingml/2006/table">
            <a:tbl>
              <a:tblPr rtl="1">
                <a:tableStyleId>{2A488322-F2BA-4B5B-9748-0D474271808F}</a:tableStyleId>
              </a:tblPr>
              <a:tblGrid>
                <a:gridCol w="3153037"/>
                <a:gridCol w="2791211"/>
                <a:gridCol w="2774889"/>
                <a:gridCol w="2826869"/>
              </a:tblGrid>
              <a:tr h="46332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سن</a:t>
                      </a:r>
                      <a:endParaRPr lang="fa-IR" sz="1600" b="1" i="0" u="none" strike="noStrike" dirty="0">
                        <a:solidFill>
                          <a:schemeClr val="tx1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  <a:cs typeface="B Mitra" panose="00000400000000000000" pitchFamily="2" charset="-78"/>
                        </a:rPr>
                        <a:t>مرد و زن</a:t>
                      </a:r>
                      <a:endParaRPr lang="fa-IR" sz="1400" b="1" i="0" u="none" strike="noStrike" dirty="0">
                        <a:solidFill>
                          <a:srgbClr val="4C68A2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  <a:cs typeface="B Mitra" panose="00000400000000000000" pitchFamily="2" charset="-78"/>
                        </a:rPr>
                        <a:t>مرد</a:t>
                      </a:r>
                      <a:endParaRPr lang="fa-IR" sz="1400" b="1" i="0" u="none" strike="noStrike" dirty="0">
                        <a:solidFill>
                          <a:srgbClr val="4C68A2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  <a:cs typeface="B Mitra" panose="00000400000000000000" pitchFamily="2" charset="-78"/>
                        </a:rPr>
                        <a:t>زن</a:t>
                      </a:r>
                      <a:endParaRPr lang="fa-IR" sz="1400" b="1" i="0" u="none" strike="noStrike" dirty="0">
                        <a:solidFill>
                          <a:srgbClr val="4C68A2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333962">
                <a:tc>
                  <a:txBody>
                    <a:bodyPr/>
                    <a:lstStyle/>
                    <a:p>
                      <a:pPr marL="0" marR="0" indent="0" algn="r" defTabSz="914400" rtl="1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6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کل</a:t>
                      </a:r>
                    </a:p>
                  </a:txBody>
                  <a:tcPr marL="5846" marR="5846" marT="5846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             75,149,669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           37,905,669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           37,244,000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33962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4 -0  ساله</a:t>
                      </a:r>
                    </a:p>
                  </a:txBody>
                  <a:tcPr marL="5846" marR="5846" marT="5846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               6,232,552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             3,192,311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             3,040,241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33962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9 -5  ساله</a:t>
                      </a:r>
                    </a:p>
                  </a:txBody>
                  <a:tcPr marL="5846" marR="5846" marT="5846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               5,657,791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             2,898,560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             2,759,231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33962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10-14 ساله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               5,671,435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             2,888,388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             2,783,047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33962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600" b="1" u="none" strike="noStrike" dirty="0">
                          <a:effectLst/>
                          <a:cs typeface="B Mitra" panose="00000400000000000000" pitchFamily="2" charset="-78"/>
                        </a:rPr>
                        <a:t>15-19 ساله</a:t>
                      </a:r>
                      <a:endParaRPr lang="fa-IR" sz="1600" b="1" i="0" u="none" strike="noStrike" dirty="0">
                        <a:solidFill>
                          <a:srgbClr val="465678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               6,607,043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             3,347,436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             3,259,607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33962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600" b="1" u="none" strike="noStrike" dirty="0">
                          <a:effectLst/>
                          <a:cs typeface="B Mitra" panose="00000400000000000000" pitchFamily="2" charset="-78"/>
                        </a:rPr>
                        <a:t>20-24 ساله</a:t>
                      </a:r>
                      <a:endParaRPr lang="fa-IR" sz="1600" b="1" i="0" u="none" strike="noStrike" dirty="0">
                        <a:solidFill>
                          <a:srgbClr val="465678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               8,414,497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             4,201,575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             4,212,922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33962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600" b="1" u="none" strike="noStrike" dirty="0">
                          <a:effectLst/>
                          <a:cs typeface="B Mitra" panose="00000400000000000000" pitchFamily="2" charset="-78"/>
                        </a:rPr>
                        <a:t>25-29 ساله</a:t>
                      </a:r>
                      <a:endParaRPr lang="fa-IR" sz="1600" b="1" i="0" u="none" strike="noStrike" dirty="0">
                        <a:solidFill>
                          <a:srgbClr val="465678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               8,672,654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             4,354,634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             4,318,020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33962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600" b="1" u="none" strike="noStrike" dirty="0">
                          <a:effectLst/>
                          <a:cs typeface="B Mitra" panose="00000400000000000000" pitchFamily="2" charset="-78"/>
                        </a:rPr>
                        <a:t>30-34 ساله</a:t>
                      </a:r>
                      <a:endParaRPr lang="fa-IR" sz="1600" b="1" i="0" u="none" strike="noStrike" dirty="0">
                        <a:solidFill>
                          <a:srgbClr val="465678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               6,971,924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             3,515,828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             3,456,096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33962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600" b="1" u="none" strike="noStrike" dirty="0">
                          <a:effectLst/>
                          <a:cs typeface="B Mitra" panose="00000400000000000000" pitchFamily="2" charset="-78"/>
                        </a:rPr>
                        <a:t>35-39 ساله</a:t>
                      </a:r>
                      <a:endParaRPr lang="fa-IR" sz="1600" b="1" i="0" u="none" strike="noStrike" dirty="0">
                        <a:solidFill>
                          <a:srgbClr val="465678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               5,571,018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             2,850,233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             2,720,785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33962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600" b="1" u="none" strike="noStrike" dirty="0">
                          <a:effectLst/>
                          <a:cs typeface="B Mitra" panose="00000400000000000000" pitchFamily="2" charset="-78"/>
                        </a:rPr>
                        <a:t>40-44 ساله</a:t>
                      </a:r>
                      <a:endParaRPr lang="fa-IR" sz="1600" b="1" i="0" u="none" strike="noStrike" dirty="0">
                        <a:solidFill>
                          <a:srgbClr val="465678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               4,906,749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             2,486,379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             2,420,370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33962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600" b="1" u="none" strike="noStrike" dirty="0">
                          <a:effectLst/>
                          <a:cs typeface="B Mitra" panose="00000400000000000000" pitchFamily="2" charset="-78"/>
                        </a:rPr>
                        <a:t>45-49 ساله</a:t>
                      </a:r>
                      <a:endParaRPr lang="fa-IR" sz="1600" b="1" i="0" u="none" strike="noStrike" dirty="0">
                        <a:solidFill>
                          <a:srgbClr val="465678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               4,030,481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             2,027,338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             2,003,143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33962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600" b="1" u="none" strike="noStrike" dirty="0">
                          <a:effectLst/>
                          <a:cs typeface="B Mitra" panose="00000400000000000000" pitchFamily="2" charset="-78"/>
                        </a:rPr>
                        <a:t>50-54 ساله</a:t>
                      </a:r>
                      <a:endParaRPr lang="fa-IR" sz="1600" b="1" i="0" u="none" strike="noStrike" dirty="0">
                        <a:solidFill>
                          <a:srgbClr val="465678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               3,527,408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             1,765,113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             1,762,295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33962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600" b="1" u="none" strike="noStrike" dirty="0">
                          <a:effectLst/>
                          <a:cs typeface="B Mitra" panose="00000400000000000000" pitchFamily="2" charset="-78"/>
                        </a:rPr>
                        <a:t>55-59 ساله</a:t>
                      </a:r>
                      <a:endParaRPr lang="fa-IR" sz="1600" b="1" i="0" u="none" strike="noStrike" dirty="0">
                        <a:solidFill>
                          <a:srgbClr val="465678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               2,680,119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             1,326,634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             1,353,485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33962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600" b="1" u="none" strike="noStrike" dirty="0">
                          <a:effectLst/>
                          <a:cs typeface="B Mitra" panose="00000400000000000000" pitchFamily="2" charset="-78"/>
                        </a:rPr>
                        <a:t>60-64 ساله</a:t>
                      </a:r>
                      <a:endParaRPr lang="fa-IR" sz="1600" b="1" i="0" u="none" strike="noStrike" dirty="0">
                        <a:solidFill>
                          <a:srgbClr val="465678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               1,862,907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                880,962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                981,945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33962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600" b="1" u="none" strike="noStrike" dirty="0">
                          <a:effectLst/>
                          <a:cs typeface="B Mitra" panose="00000400000000000000" pitchFamily="2" charset="-78"/>
                        </a:rPr>
                        <a:t>65 ساله و بیش‌تر</a:t>
                      </a:r>
                      <a:endParaRPr lang="fa-IR" sz="1600" b="1" i="0" u="none" strike="noStrike" dirty="0">
                        <a:solidFill>
                          <a:srgbClr val="465678"/>
                        </a:solidFill>
                        <a:effectLst/>
                        <a:latin typeface="B Mitra" panose="000004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               4,343,091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             2,170,278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             2,172,813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Title 5"/>
          <p:cNvSpPr txBox="1">
            <a:spLocks noGrp="1"/>
          </p:cNvSpPr>
          <p:nvPr>
            <p:ph type="title"/>
          </p:nvPr>
        </p:nvSpPr>
        <p:spPr>
          <a:xfrm>
            <a:off x="1107744" y="96472"/>
            <a:ext cx="10058400" cy="1022644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pPr algn="ctr" rtl="1"/>
            <a:r>
              <a:rPr lang="fa-IR" sz="2400" b="1" dirty="0">
                <a:solidFill>
                  <a:srgbClr val="FF0000"/>
                </a:solidFill>
                <a:cs typeface="B Mitra" panose="00000400000000000000" pitchFamily="2" charset="-78"/>
              </a:rPr>
              <a:t>جمعیت </a:t>
            </a:r>
            <a:r>
              <a:rPr lang="fa-IR" sz="2400" b="1" dirty="0" smtClean="0">
                <a:solidFill>
                  <a:srgbClr val="FF0000"/>
                </a:solidFill>
                <a:cs typeface="B Mitra" panose="00000400000000000000" pitchFamily="2" charset="-78"/>
              </a:rPr>
              <a:t>به </a:t>
            </a:r>
            <a:r>
              <a:rPr lang="fa-IR" sz="2400" b="1" dirty="0">
                <a:solidFill>
                  <a:srgbClr val="FF0000"/>
                </a:solidFill>
                <a:cs typeface="B Mitra" panose="00000400000000000000" pitchFamily="2" charset="-78"/>
              </a:rPr>
              <a:t>تفکیک جنس در گروه‌های سنی 5 </a:t>
            </a:r>
            <a:r>
              <a:rPr lang="fa-IR" sz="2400" b="1" dirty="0" smtClean="0">
                <a:solidFill>
                  <a:srgbClr val="FF0000"/>
                </a:solidFill>
                <a:cs typeface="B Mitra" panose="00000400000000000000" pitchFamily="2" charset="-78"/>
              </a:rPr>
              <a:t>ساله </a:t>
            </a:r>
          </a:p>
          <a:p>
            <a:pPr algn="ctr" rtl="1"/>
            <a:r>
              <a:rPr lang="fa-IR" sz="2400" b="1" dirty="0" smtClean="0">
                <a:solidFill>
                  <a:srgbClr val="FF0000"/>
                </a:solidFill>
                <a:cs typeface="B Mitra" panose="00000400000000000000" pitchFamily="2" charset="-78"/>
              </a:rPr>
              <a:t>بر اساس نتایج سرشماری عمومی نفوس و مسکن سال 1390 </a:t>
            </a:r>
            <a:endParaRPr lang="en-US" sz="2400" b="1" dirty="0">
              <a:solidFill>
                <a:srgbClr val="FF0000"/>
              </a:solidFill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694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7472" y="272956"/>
            <a:ext cx="67778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cs typeface="B Mitra" panose="00000400000000000000" pitchFamily="2" charset="-78"/>
              </a:rPr>
              <a:t>جمعيت 10 ساله و بیش‌تر برحسب جنس (هزار نفر)  93-1384</a:t>
            </a:r>
            <a:endParaRPr lang="en-US" sz="2400" b="1" dirty="0">
              <a:solidFill>
                <a:srgbClr val="FF0000"/>
              </a:solidFill>
              <a:cs typeface="B Mitra" panose="00000400000000000000" pitchFamily="2" charset="-78"/>
            </a:endParaRPr>
          </a:p>
          <a:p>
            <a:endParaRPr lang="en-US" sz="2400" b="1" dirty="0">
              <a:solidFill>
                <a:srgbClr val="FF0000"/>
              </a:solidFill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011771951"/>
              </p:ext>
            </p:extLst>
          </p:nvPr>
        </p:nvGraphicFramePr>
        <p:xfrm>
          <a:off x="409434" y="1132765"/>
          <a:ext cx="11122924" cy="59913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263184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2786</TotalTime>
  <Words>3407</Words>
  <Application>Microsoft Office PowerPoint</Application>
  <PresentationFormat>Custom</PresentationFormat>
  <Paragraphs>1836</Paragraphs>
  <Slides>77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78" baseType="lpstr">
      <vt:lpstr>Savon</vt:lpstr>
      <vt:lpstr>Slide 1</vt:lpstr>
      <vt:lpstr>بررسي  شاخص‌هاي عمده بازار كار 1393-1384</vt:lpstr>
      <vt:lpstr>ساختار جمعیت</vt:lpstr>
      <vt:lpstr>هرم سنی جمعیت در سال‌های 90 و 94 بر اساس سرشماری 1390 و پیش‌بینی جمعیت در سال 1394</vt:lpstr>
      <vt:lpstr>Slide 5</vt:lpstr>
      <vt:lpstr>Slide 6</vt:lpstr>
      <vt:lpstr>Slide 7</vt:lpstr>
      <vt:lpstr>جمعیت به تفکیک جنس در گروه‌های سنی 5 ساله  بر اساس نتایج سرشماری عمومی نفوس و مسکن سال 1390 </vt:lpstr>
      <vt:lpstr>Slide 9</vt:lpstr>
      <vt:lpstr>Slide 10</vt:lpstr>
      <vt:lpstr>Slide 11</vt:lpstr>
      <vt:lpstr>Slide 12</vt:lpstr>
      <vt:lpstr>مشارکت اقتصادی</vt:lpstr>
      <vt:lpstr>نرخ مشارکت اقتصادی به تفکیک جنس در سال‌های 84 تا 93</vt:lpstr>
      <vt:lpstr>Slide 15</vt:lpstr>
      <vt:lpstr>نرخ مشارکت اقتصادی به تفکیک گروه‌های سنی منتخب در سال‌های 84 تا 93</vt:lpstr>
      <vt:lpstr>نرخ مشارکت اقتصادی بر حسب گروه‌های سنی 5 ساله در سال‌های 84 تا 93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نرخ رشد اقتصادی و نرخ مشارکت اقتصادی 93- 1384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شاغلین (هزار نفر) بر حسب تعداد ساعت کار معمول در هفته در شغل اصلی</vt:lpstr>
      <vt:lpstr>Slide 42</vt:lpstr>
      <vt:lpstr>Slide 43</vt:lpstr>
      <vt:lpstr>Slide 44</vt:lpstr>
      <vt:lpstr>بیکاری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جمعیت بیکار به تفکیک جنس (هزار نفر) در سال‌های 84 تا 93</vt:lpstr>
      <vt:lpstr>جمعیت بيكار به تفکیک گروه‌هاي عمده‌ی سني (هزار نفر ) در سال‌های 84 تا 93</vt:lpstr>
      <vt:lpstr>نرخ بیکاری بر اساس تعریف 16 ساعت و 1 ساعت کار در هفته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بررسي نتايج طرح آمارگيري نيروي كار( شاخص‌هاي عمده نيروي كار)94-1384</dc:title>
  <dc:creator>Mohammadi, Masoome</dc:creator>
  <cp:lastModifiedBy>fa.banihashemi</cp:lastModifiedBy>
  <cp:revision>519</cp:revision>
  <dcterms:created xsi:type="dcterms:W3CDTF">2015-08-04T06:25:12Z</dcterms:created>
  <dcterms:modified xsi:type="dcterms:W3CDTF">2019-03-10T10:53:12Z</dcterms:modified>
</cp:coreProperties>
</file>